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theme/themeOverride1.xml" ContentType="application/vnd.openxmlformats-officedocument.themeOverrid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theme/themeOverride2.xml" ContentType="application/vnd.openxmlformats-officedocument.themeOverrid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3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31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theme/themeOverride3.xml" ContentType="application/vnd.openxmlformats-officedocument.themeOverride+xml"/>
  <Override PartName="/ppt/charts/chart32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theme/themeOverride4.xml" ContentType="application/vnd.openxmlformats-officedocument.themeOverride+xml"/>
  <Override PartName="/ppt/charts/chart33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34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35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68" r:id="rId1"/>
    <p:sldMasterId id="2147483780" r:id="rId2"/>
    <p:sldMasterId id="2147483792" r:id="rId3"/>
    <p:sldMasterId id="2147483804" r:id="rId4"/>
    <p:sldMasterId id="2147483816" r:id="rId5"/>
    <p:sldMasterId id="2147483828" r:id="rId6"/>
    <p:sldMasterId id="2147483840" r:id="rId7"/>
    <p:sldMasterId id="2147483852" r:id="rId8"/>
    <p:sldMasterId id="2147483864" r:id="rId9"/>
    <p:sldMasterId id="2147483888" r:id="rId10"/>
    <p:sldMasterId id="2147483900" r:id="rId11"/>
    <p:sldMasterId id="2147484008" r:id="rId12"/>
    <p:sldMasterId id="2147484020" r:id="rId13"/>
    <p:sldMasterId id="2147484032" r:id="rId14"/>
  </p:sldMasterIdLst>
  <p:notesMasterIdLst>
    <p:notesMasterId r:id="rId52"/>
  </p:notesMasterIdLst>
  <p:sldIdLst>
    <p:sldId id="621" r:id="rId15"/>
    <p:sldId id="580" r:id="rId16"/>
    <p:sldId id="301" r:id="rId17"/>
    <p:sldId id="302" r:id="rId18"/>
    <p:sldId id="716" r:id="rId19"/>
    <p:sldId id="717" r:id="rId20"/>
    <p:sldId id="303" r:id="rId21"/>
    <p:sldId id="304" r:id="rId22"/>
    <p:sldId id="718" r:id="rId23"/>
    <p:sldId id="719" r:id="rId24"/>
    <p:sldId id="311" r:id="rId25"/>
    <p:sldId id="312" r:id="rId26"/>
    <p:sldId id="720" r:id="rId27"/>
    <p:sldId id="738" r:id="rId28"/>
    <p:sldId id="305" r:id="rId29"/>
    <p:sldId id="306" r:id="rId30"/>
    <p:sldId id="724" r:id="rId31"/>
    <p:sldId id="739" r:id="rId32"/>
    <p:sldId id="307" r:id="rId33"/>
    <p:sldId id="308" r:id="rId34"/>
    <p:sldId id="726" r:id="rId35"/>
    <p:sldId id="740" r:id="rId36"/>
    <p:sldId id="309" r:id="rId37"/>
    <p:sldId id="728" r:id="rId38"/>
    <p:sldId id="741" r:id="rId39"/>
    <p:sldId id="749" r:id="rId40"/>
    <p:sldId id="746" r:id="rId41"/>
    <p:sldId id="464" r:id="rId42"/>
    <p:sldId id="468" r:id="rId43"/>
    <p:sldId id="745" r:id="rId44"/>
    <p:sldId id="730" r:id="rId45"/>
    <p:sldId id="744" r:id="rId46"/>
    <p:sldId id="668" r:id="rId47"/>
    <p:sldId id="669" r:id="rId48"/>
    <p:sldId id="734" r:id="rId49"/>
    <p:sldId id="743" r:id="rId50"/>
    <p:sldId id="737" r:id="rId51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71AA042-F083-47AB-A7C4-E3D184AE2CDD}">
          <p14:sldIdLst>
            <p14:sldId id="621"/>
            <p14:sldId id="580"/>
            <p14:sldId id="301"/>
            <p14:sldId id="302"/>
            <p14:sldId id="716"/>
            <p14:sldId id="717"/>
            <p14:sldId id="303"/>
            <p14:sldId id="304"/>
            <p14:sldId id="718"/>
            <p14:sldId id="719"/>
            <p14:sldId id="311"/>
            <p14:sldId id="312"/>
            <p14:sldId id="720"/>
            <p14:sldId id="738"/>
            <p14:sldId id="305"/>
            <p14:sldId id="306"/>
            <p14:sldId id="724"/>
            <p14:sldId id="739"/>
            <p14:sldId id="307"/>
            <p14:sldId id="308"/>
            <p14:sldId id="726"/>
            <p14:sldId id="740"/>
            <p14:sldId id="309"/>
            <p14:sldId id="728"/>
            <p14:sldId id="741"/>
            <p14:sldId id="749"/>
            <p14:sldId id="746"/>
            <p14:sldId id="464"/>
            <p14:sldId id="468"/>
            <p14:sldId id="745"/>
            <p14:sldId id="730"/>
            <p14:sldId id="744"/>
            <p14:sldId id="668"/>
            <p14:sldId id="669"/>
            <p14:sldId id="734"/>
            <p14:sldId id="743"/>
            <p14:sldId id="73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7E8F"/>
    <a:srgbClr val="5B9BD5"/>
    <a:srgbClr val="ED7D31"/>
    <a:srgbClr val="FF9900"/>
    <a:srgbClr val="F13B55"/>
    <a:srgbClr val="F2B800"/>
    <a:srgbClr val="CC3300"/>
    <a:srgbClr val="FAD2F1"/>
    <a:srgbClr val="F8BEEC"/>
    <a:srgbClr val="F9D1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1818" autoAdjust="0"/>
    <p:restoredTop sz="94660"/>
  </p:normalViewPr>
  <p:slideViewPr>
    <p:cSldViewPr snapToGrid="0">
      <p:cViewPr varScale="1">
        <p:scale>
          <a:sx n="73" d="100"/>
          <a:sy n="73" d="100"/>
        </p:scale>
        <p:origin x="4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50" Type="http://schemas.openxmlformats.org/officeDocument/2006/relationships/slide" Target="slides/slide36.xml"/><Relationship Id="rId55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9" Type="http://schemas.openxmlformats.org/officeDocument/2006/relationships/slide" Target="slides/slide15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package" Target="../embeddings/Microsoft_Excel_Worksheet23.xlsx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oleObject" Target="file:///C:\Users\A.R.I\Desktop\&#1588;&#1575;&#1582;&#1589;\1404%20&#1588;&#1575;&#1582;&#1589;\&#1588;&#1575;&#1582;&#1589;%20&#1607;&#1575;.xlsx" TargetMode="Externa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4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6.xlsx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7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8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1.xml"/><Relationship Id="rId1" Type="http://schemas.microsoft.com/office/2011/relationships/chartStyle" Target="style31.xml"/><Relationship Id="rId4" Type="http://schemas.openxmlformats.org/officeDocument/2006/relationships/package" Target="../embeddings/Microsoft_Excel_Worksheet29.xlsx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32.xml"/><Relationship Id="rId1" Type="http://schemas.microsoft.com/office/2011/relationships/chartStyle" Target="style32.xml"/><Relationship Id="rId4" Type="http://schemas.openxmlformats.org/officeDocument/2006/relationships/package" Target="../embeddings/Microsoft_Excel_Worksheet30.xlsx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1.xlsx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2.xlsx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35.xml"/><Relationship Id="rId1" Type="http://schemas.microsoft.com/office/2011/relationships/chartStyle" Target="style35.xml"/><Relationship Id="rId4" Type="http://schemas.openxmlformats.org/officeDocument/2006/relationships/oleObject" Target="file:///C:\Users\A.R.I\Desktop\&#1588;&#1575;&#1582;&#1589;\1404%20&#1588;&#1575;&#1582;&#1589;\&#1588;&#1575;&#1582;&#1589;%20&#1607;&#1575;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2000" b="1" i="0" cap="all" baseline="0" dirty="0">
                <a:solidFill>
                  <a:srgbClr val="C00000"/>
                </a:solidFill>
                <a:effectLst/>
                <a:cs typeface="B Titr" panose="00000700000000000000" pitchFamily="2" charset="-78"/>
              </a:rPr>
              <a:t>روند تعداد بیمار دیابتی شناسایی شده در استان اصفهان تا </a:t>
            </a:r>
            <a:r>
              <a:rPr lang="fa-IR" sz="2000" b="1" i="0" cap="all" baseline="0" dirty="0" smtClean="0">
                <a:solidFill>
                  <a:srgbClr val="C00000"/>
                </a:solidFill>
                <a:effectLst/>
                <a:cs typeface="B Titr" panose="00000700000000000000" pitchFamily="2" charset="-78"/>
              </a:rPr>
              <a:t>بهار 1404</a:t>
            </a:r>
            <a:endParaRPr lang="en-US" sz="2000" dirty="0">
              <a:solidFill>
                <a:srgbClr val="C00000"/>
              </a:solidFill>
              <a:effectLst/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0.20119791666666667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9853264435695542E-2"/>
          <c:y val="7.7731554389034702E-2"/>
          <c:w val="0.9434800688976378"/>
          <c:h val="0.744700641586468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'تعداد بیمار دیابتی'!$AC$4</c:f>
              <c:strCache>
                <c:ptCount val="1"/>
                <c:pt idx="0">
                  <c:v>استان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5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'تعداد بیمار دیابتی'!$AK$3:$BL$3</c:f>
              <c:strCache>
                <c:ptCount val="28"/>
                <c:pt idx="0">
                  <c:v>سه ماهه دوم 97</c:v>
                </c:pt>
                <c:pt idx="1">
                  <c:v>سه ماهه سوم 
  97</c:v>
                </c:pt>
                <c:pt idx="2">
                  <c:v>سه ماهه چهارم  97</c:v>
                </c:pt>
                <c:pt idx="3">
                  <c:v>سه ماهه اول 98</c:v>
                </c:pt>
                <c:pt idx="4">
                  <c:v>سه ماهه دوم 98</c:v>
                </c:pt>
                <c:pt idx="5">
                  <c:v>سه ماهه سوم 
  98</c:v>
                </c:pt>
                <c:pt idx="6">
                  <c:v>سه ماهه چهارم 98</c:v>
                </c:pt>
                <c:pt idx="7">
                  <c:v>سه ماهه اول 99</c:v>
                </c:pt>
                <c:pt idx="8">
                  <c:v>سه ماهه دوم 99</c:v>
                </c:pt>
                <c:pt idx="9">
                  <c:v>سه ماهه سوم 99</c:v>
                </c:pt>
                <c:pt idx="10">
                  <c:v>سه ماهه چهارم  99</c:v>
                </c:pt>
                <c:pt idx="11">
                  <c:v>سه ماهه اول 1400</c:v>
                </c:pt>
                <c:pt idx="12">
                  <c:v>سه ماهه دوم   1400</c:v>
                </c:pt>
                <c:pt idx="13">
                  <c:v>سه ماهه سوم  1400</c:v>
                </c:pt>
                <c:pt idx="14">
                  <c:v>سه ماهه چهارم   1400</c:v>
                </c:pt>
                <c:pt idx="15">
                  <c:v>سه ماهه اول  1401</c:v>
                </c:pt>
                <c:pt idx="16">
                  <c:v>سه ماهه دوم 1401</c:v>
                </c:pt>
                <c:pt idx="17">
                  <c:v>سه ماهه سوم 1401</c:v>
                </c:pt>
                <c:pt idx="18">
                  <c:v>سه ماهه چهارم 1401</c:v>
                </c:pt>
                <c:pt idx="19">
                  <c:v>سه ماهه اول 1402</c:v>
                </c:pt>
                <c:pt idx="20">
                  <c:v>سه ماهه دوم 1402</c:v>
                </c:pt>
                <c:pt idx="21">
                  <c:v>سه ماهه سوم 1402</c:v>
                </c:pt>
                <c:pt idx="22">
                  <c:v>سه ماهه چهارم 1402</c:v>
                </c:pt>
                <c:pt idx="23">
                  <c:v>سه ماهه اول1403</c:v>
                </c:pt>
                <c:pt idx="24">
                  <c:v>سه ماهه دوم1403</c:v>
                </c:pt>
                <c:pt idx="25">
                  <c:v>سه ماهه سوم1403</c:v>
                </c:pt>
                <c:pt idx="26">
                  <c:v>زمستان 1403</c:v>
                </c:pt>
                <c:pt idx="27">
                  <c:v>بهار 1404</c:v>
                </c:pt>
              </c:strCache>
            </c:strRef>
          </c:cat>
          <c:val>
            <c:numRef>
              <c:f>'تعداد بیمار دیابتی'!$AK$4:$BL$4</c:f>
              <c:numCache>
                <c:formatCode>General</c:formatCode>
                <c:ptCount val="28"/>
                <c:pt idx="0">
                  <c:v>68535</c:v>
                </c:pt>
                <c:pt idx="1">
                  <c:v>77363</c:v>
                </c:pt>
                <c:pt idx="2">
                  <c:v>88174</c:v>
                </c:pt>
                <c:pt idx="3">
                  <c:v>98726</c:v>
                </c:pt>
                <c:pt idx="4">
                  <c:v>107886</c:v>
                </c:pt>
                <c:pt idx="5">
                  <c:v>115946</c:v>
                </c:pt>
                <c:pt idx="6">
                  <c:v>124594</c:v>
                </c:pt>
                <c:pt idx="7">
                  <c:v>130813</c:v>
                </c:pt>
                <c:pt idx="8">
                  <c:v>137903</c:v>
                </c:pt>
                <c:pt idx="9">
                  <c:v>144535</c:v>
                </c:pt>
                <c:pt idx="10">
                  <c:v>148411</c:v>
                </c:pt>
                <c:pt idx="11">
                  <c:v>155565</c:v>
                </c:pt>
                <c:pt idx="12">
                  <c:v>161774</c:v>
                </c:pt>
                <c:pt idx="13">
                  <c:v>166874</c:v>
                </c:pt>
                <c:pt idx="14">
                  <c:v>171334</c:v>
                </c:pt>
                <c:pt idx="15">
                  <c:v>173842</c:v>
                </c:pt>
                <c:pt idx="16">
                  <c:v>178520</c:v>
                </c:pt>
                <c:pt idx="17">
                  <c:v>184002</c:v>
                </c:pt>
                <c:pt idx="18">
                  <c:v>188154</c:v>
                </c:pt>
                <c:pt idx="19">
                  <c:v>192588</c:v>
                </c:pt>
                <c:pt idx="20">
                  <c:v>198421</c:v>
                </c:pt>
                <c:pt idx="21">
                  <c:v>204886</c:v>
                </c:pt>
                <c:pt idx="22">
                  <c:v>214976</c:v>
                </c:pt>
                <c:pt idx="23">
                  <c:v>219827</c:v>
                </c:pt>
                <c:pt idx="24">
                  <c:v>223959</c:v>
                </c:pt>
                <c:pt idx="25">
                  <c:v>229291</c:v>
                </c:pt>
                <c:pt idx="26">
                  <c:v>233900</c:v>
                </c:pt>
                <c:pt idx="27">
                  <c:v>237934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26-4F8A-B86E-510C6CA432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7569960"/>
        <c:axId val="377570352"/>
      </c:barChart>
      <c:catAx>
        <c:axId val="377569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7570352"/>
        <c:crosses val="autoZero"/>
        <c:auto val="1"/>
        <c:lblAlgn val="ctr"/>
        <c:lblOffset val="100"/>
        <c:noMultiLvlLbl val="0"/>
      </c:catAx>
      <c:valAx>
        <c:axId val="3775703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77569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b="1" dirty="0">
                <a:solidFill>
                  <a:srgbClr val="C00000"/>
                </a:solidFill>
              </a:rPr>
              <a:t>روند فصلی درصد مراقبت بیماران مبتلا به دیابت توسط غیر پزشک در استان اصفهان تا </a:t>
            </a:r>
            <a:r>
              <a:rPr lang="fa-IR" b="1" dirty="0" smtClean="0">
                <a:solidFill>
                  <a:srgbClr val="C00000"/>
                </a:solidFill>
              </a:rPr>
              <a:t>بهار 1404</a:t>
            </a:r>
            <a:endParaRPr lang="en-US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11792445866141732"/>
          <c:y val="3.148148148148147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'درصد مراقبت غیرپزشک دیابت'!$G$2:$AC$2</c:f>
              <c:strCache>
                <c:ptCount val="23"/>
                <c:pt idx="0">
                  <c:v>سه ماهه سوم 98</c:v>
                </c:pt>
                <c:pt idx="1">
                  <c:v>سه ماهه چهارم 98</c:v>
                </c:pt>
                <c:pt idx="2">
                  <c:v>سه ماهه اول 99</c:v>
                </c:pt>
                <c:pt idx="3">
                  <c:v>سه ماهه دوم 99</c:v>
                </c:pt>
                <c:pt idx="4">
                  <c:v>سه ماهه سوم 99</c:v>
                </c:pt>
                <c:pt idx="5">
                  <c:v>سه ماهه چهارم 99</c:v>
                </c:pt>
                <c:pt idx="6">
                  <c:v>سه ماهه اول 1400</c:v>
                </c:pt>
                <c:pt idx="7">
                  <c:v>سه ماهه دوم 1400</c:v>
                </c:pt>
                <c:pt idx="8">
                  <c:v>سه ماهه سوم 1400</c:v>
                </c:pt>
                <c:pt idx="9">
                  <c:v>سه ماهه چهارم 1400</c:v>
                </c:pt>
                <c:pt idx="10">
                  <c:v>سه ماهه اول 1401</c:v>
                </c:pt>
                <c:pt idx="11">
                  <c:v>سه ماهه دوم 1401</c:v>
                </c:pt>
                <c:pt idx="12">
                  <c:v>سه ماهه سوم  1401</c:v>
                </c:pt>
                <c:pt idx="13">
                  <c:v>سه ماهه چهارم 1401</c:v>
                </c:pt>
                <c:pt idx="14">
                  <c:v>سه ماهه اول 1402</c:v>
                </c:pt>
                <c:pt idx="15">
                  <c:v>سه ماهه دوم 1402</c:v>
                </c:pt>
                <c:pt idx="16">
                  <c:v>سه ماهه سوم 1402</c:v>
                </c:pt>
                <c:pt idx="17">
                  <c:v>سه ماهه چهارم 1402</c:v>
                </c:pt>
                <c:pt idx="18">
                  <c:v>سه ماهه اول1403</c:v>
                </c:pt>
                <c:pt idx="19">
                  <c:v>سه ماهه دوم1403</c:v>
                </c:pt>
                <c:pt idx="20">
                  <c:v>سه ماهه سوم1403</c:v>
                </c:pt>
                <c:pt idx="21">
                  <c:v>زمستان 1403</c:v>
                </c:pt>
                <c:pt idx="22">
                  <c:v>بهار1404</c:v>
                </c:pt>
              </c:strCache>
            </c:strRef>
          </c:cat>
          <c:val>
            <c:numRef>
              <c:f>'درصد مراقبت غیرپزشک دیابت'!$G$30:$AC$30</c:f>
              <c:numCache>
                <c:formatCode>0.0</c:formatCode>
                <c:ptCount val="23"/>
                <c:pt idx="0">
                  <c:v>38.548117226984971</c:v>
                </c:pt>
                <c:pt idx="1">
                  <c:v>39.546045555965776</c:v>
                </c:pt>
                <c:pt idx="2">
                  <c:v>21.525383562795746</c:v>
                </c:pt>
                <c:pt idx="3">
                  <c:v>38.830917383958294</c:v>
                </c:pt>
                <c:pt idx="4">
                  <c:v>32.469644030857573</c:v>
                </c:pt>
                <c:pt idx="5">
                  <c:v>31.974045050569028</c:v>
                </c:pt>
                <c:pt idx="6">
                  <c:v>33.046636454215275</c:v>
                </c:pt>
                <c:pt idx="7">
                  <c:v>27.146513036705528</c:v>
                </c:pt>
                <c:pt idx="8">
                  <c:v>23.358367493492118</c:v>
                </c:pt>
                <c:pt idx="9">
                  <c:v>26.708650939101403</c:v>
                </c:pt>
                <c:pt idx="10">
                  <c:v>29.215034341528511</c:v>
                </c:pt>
                <c:pt idx="11">
                  <c:v>31.9</c:v>
                </c:pt>
                <c:pt idx="12">
                  <c:v>35.590000000000003</c:v>
                </c:pt>
                <c:pt idx="13">
                  <c:v>33.32</c:v>
                </c:pt>
                <c:pt idx="14">
                  <c:v>34.64</c:v>
                </c:pt>
                <c:pt idx="15">
                  <c:v>35.630000000000003</c:v>
                </c:pt>
                <c:pt idx="16">
                  <c:v>39.880000000000003</c:v>
                </c:pt>
                <c:pt idx="17">
                  <c:v>39.9</c:v>
                </c:pt>
                <c:pt idx="18">
                  <c:v>35.53</c:v>
                </c:pt>
                <c:pt idx="19">
                  <c:v>34.24</c:v>
                </c:pt>
                <c:pt idx="20">
                  <c:v>40.61</c:v>
                </c:pt>
                <c:pt idx="21">
                  <c:v>38.79</c:v>
                </c:pt>
                <c:pt idx="22" formatCode="General">
                  <c:v>36.89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16-44E4-AE62-227BA0D53FA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77568000"/>
        <c:axId val="556433496"/>
      </c:barChart>
      <c:catAx>
        <c:axId val="377568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580000" spcFirstLastPara="1" vertOverflow="ellipsis" wrap="square" anchor="ctr" anchorCtr="1"/>
          <a:lstStyle/>
          <a:p>
            <a:pPr>
              <a:defRPr sz="1197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6433496"/>
        <c:crosses val="autoZero"/>
        <c:auto val="1"/>
        <c:lblAlgn val="ctr"/>
        <c:lblOffset val="100"/>
        <c:noMultiLvlLbl val="0"/>
      </c:catAx>
      <c:valAx>
        <c:axId val="55643349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377568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 مراقبت دیابت غیر پزشک به تفکیک شهرستان ها در </a:t>
            </a:r>
            <a:r>
              <a:rPr lang="fa-IR" sz="2000" b="1" dirty="0" smtClean="0">
                <a:solidFill>
                  <a:srgbClr val="FF0000"/>
                </a:solidFill>
              </a:rPr>
              <a:t>بهار 1404</a:t>
            </a:r>
            <a:endParaRPr lang="fa-IR" sz="20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Sheet1!$B$249</c:f>
              <c:strCache>
                <c:ptCount val="1"/>
                <c:pt idx="0">
                  <c:v>درصد مراقبت دیابت غیر پزشک در بهار1404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3D6-4E65-A979-9919C1E841D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Sheet1!$A$250:$A$277</c:f>
              <c:strCache>
                <c:ptCount val="28"/>
                <c:pt idx="0">
                  <c:v>فریدونشهر</c:v>
                </c:pt>
                <c:pt idx="1">
                  <c:v>بوئین و میاندشت</c:v>
                </c:pt>
                <c:pt idx="2">
                  <c:v>چادگان</c:v>
                </c:pt>
                <c:pt idx="3">
                  <c:v>گلپایگان</c:v>
                </c:pt>
                <c:pt idx="4">
                  <c:v>خور و بیابانک</c:v>
                </c:pt>
                <c:pt idx="5">
                  <c:v>فریدن</c:v>
                </c:pt>
                <c:pt idx="6">
                  <c:v>هرند</c:v>
                </c:pt>
                <c:pt idx="7">
                  <c:v>سمیرم</c:v>
                </c:pt>
                <c:pt idx="8">
                  <c:v>تیران و کرون</c:v>
                </c:pt>
                <c:pt idx="9">
                  <c:v>خوانسار</c:v>
                </c:pt>
                <c:pt idx="10">
                  <c:v>دهاقان</c:v>
                </c:pt>
                <c:pt idx="11">
                  <c:v>اردستان</c:v>
                </c:pt>
                <c:pt idx="12">
                  <c:v>کوهپایه</c:v>
                </c:pt>
                <c:pt idx="13">
                  <c:v>ورزنه</c:v>
                </c:pt>
                <c:pt idx="14">
                  <c:v>جرقویه</c:v>
                </c:pt>
                <c:pt idx="15">
                  <c:v>نطنز</c:v>
                </c:pt>
                <c:pt idx="16">
                  <c:v>فلاورجان</c:v>
                </c:pt>
                <c:pt idx="17">
                  <c:v>نایین</c:v>
                </c:pt>
                <c:pt idx="18">
                  <c:v>لنجان</c:v>
                </c:pt>
                <c:pt idx="19">
                  <c:v>استان</c:v>
                </c:pt>
                <c:pt idx="20">
                  <c:v>مبارکه</c:v>
                </c:pt>
                <c:pt idx="21">
                  <c:v>شهرضا</c:v>
                </c:pt>
                <c:pt idx="22">
                  <c:v>برخوار</c:v>
                </c:pt>
                <c:pt idx="23">
                  <c:v>شاهین شهر</c:v>
                </c:pt>
                <c:pt idx="24">
                  <c:v>خمینی شهر</c:v>
                </c:pt>
                <c:pt idx="25">
                  <c:v>نجف آباد</c:v>
                </c:pt>
                <c:pt idx="26">
                  <c:v>اصفهان2</c:v>
                </c:pt>
                <c:pt idx="27">
                  <c:v>اصفهان1</c:v>
                </c:pt>
              </c:strCache>
            </c:strRef>
          </c:cat>
          <c:val>
            <c:numRef>
              <c:f>Sheet1!$B$250:$B$277</c:f>
              <c:numCache>
                <c:formatCode>General</c:formatCode>
                <c:ptCount val="28"/>
                <c:pt idx="0">
                  <c:v>78.39</c:v>
                </c:pt>
                <c:pt idx="1">
                  <c:v>71.510000000000005</c:v>
                </c:pt>
                <c:pt idx="2">
                  <c:v>70.75</c:v>
                </c:pt>
                <c:pt idx="3">
                  <c:v>66.209999999999994</c:v>
                </c:pt>
                <c:pt idx="4">
                  <c:v>64.33</c:v>
                </c:pt>
                <c:pt idx="5">
                  <c:v>63.16</c:v>
                </c:pt>
                <c:pt idx="6">
                  <c:v>58.43</c:v>
                </c:pt>
                <c:pt idx="7">
                  <c:v>57.3</c:v>
                </c:pt>
                <c:pt idx="8">
                  <c:v>57.06</c:v>
                </c:pt>
                <c:pt idx="9">
                  <c:v>56.88</c:v>
                </c:pt>
                <c:pt idx="10">
                  <c:v>55.25</c:v>
                </c:pt>
                <c:pt idx="11">
                  <c:v>55.19</c:v>
                </c:pt>
                <c:pt idx="12">
                  <c:v>54.08</c:v>
                </c:pt>
                <c:pt idx="13">
                  <c:v>52.87</c:v>
                </c:pt>
                <c:pt idx="14">
                  <c:v>49.56</c:v>
                </c:pt>
                <c:pt idx="15">
                  <c:v>47.47</c:v>
                </c:pt>
                <c:pt idx="16">
                  <c:v>45.26</c:v>
                </c:pt>
                <c:pt idx="17">
                  <c:v>42.41</c:v>
                </c:pt>
                <c:pt idx="18">
                  <c:v>37.369999999999997</c:v>
                </c:pt>
                <c:pt idx="19">
                  <c:v>36.89</c:v>
                </c:pt>
                <c:pt idx="20">
                  <c:v>36.659999999999997</c:v>
                </c:pt>
                <c:pt idx="21">
                  <c:v>35.15</c:v>
                </c:pt>
                <c:pt idx="22">
                  <c:v>34.1</c:v>
                </c:pt>
                <c:pt idx="23">
                  <c:v>33.770000000000003</c:v>
                </c:pt>
                <c:pt idx="24">
                  <c:v>32.83</c:v>
                </c:pt>
                <c:pt idx="25">
                  <c:v>31.47</c:v>
                </c:pt>
                <c:pt idx="26">
                  <c:v>28.16</c:v>
                </c:pt>
                <c:pt idx="27">
                  <c:v>26.84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3F-4B8A-93D2-2D0256C1EA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77099727"/>
        <c:axId val="1777098895"/>
      </c:barChart>
      <c:catAx>
        <c:axId val="17770997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7098895"/>
        <c:crosses val="autoZero"/>
        <c:auto val="1"/>
        <c:lblAlgn val="ctr"/>
        <c:lblOffset val="100"/>
        <c:noMultiLvlLbl val="0"/>
      </c:catAx>
      <c:valAx>
        <c:axId val="17770988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70997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مقایسه مراقبت دیابت غیرپزشک به تفکیک شهرستان ها </a:t>
            </a:r>
            <a:r>
              <a:rPr lang="fa-IR" sz="2000" b="1" dirty="0" smtClean="0">
                <a:solidFill>
                  <a:srgbClr val="FF0000"/>
                </a:solidFill>
              </a:rPr>
              <a:t>در فصل بهار1404</a:t>
            </a:r>
            <a:r>
              <a:rPr lang="fa-IR" sz="2000" b="1" baseline="0" dirty="0" smtClean="0">
                <a:solidFill>
                  <a:srgbClr val="FF0000"/>
                </a:solidFill>
              </a:rPr>
              <a:t> </a:t>
            </a:r>
            <a:r>
              <a:rPr lang="fa-IR" sz="2000" b="1" baseline="0" dirty="0">
                <a:solidFill>
                  <a:srgbClr val="FF0000"/>
                </a:solidFill>
              </a:rPr>
              <a:t>و زمستان 1403</a:t>
            </a:r>
            <a:endParaRPr lang="en-US" sz="20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Sheet1!$B$249</c:f>
              <c:strCache>
                <c:ptCount val="1"/>
                <c:pt idx="0">
                  <c:v>درصد مراقبت دیابت غیر پزشک در بهار1404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9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43C-4A04-AFA5-ACCD29EEE703}"/>
              </c:ext>
            </c:extLst>
          </c:dPt>
          <c:dPt>
            <c:idx val="20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E83-4311-9DFF-DADECCADEAF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Sheet1!$A$250:$A$277</c:f>
              <c:strCache>
                <c:ptCount val="28"/>
                <c:pt idx="0">
                  <c:v>فریدونشهر</c:v>
                </c:pt>
                <c:pt idx="1">
                  <c:v>بوئین و میاندشت</c:v>
                </c:pt>
                <c:pt idx="2">
                  <c:v>چادگان</c:v>
                </c:pt>
                <c:pt idx="3">
                  <c:v>گلپایگان</c:v>
                </c:pt>
                <c:pt idx="4">
                  <c:v>خور و بیابانک</c:v>
                </c:pt>
                <c:pt idx="5">
                  <c:v>فریدن</c:v>
                </c:pt>
                <c:pt idx="6">
                  <c:v>هرند</c:v>
                </c:pt>
                <c:pt idx="7">
                  <c:v>سمیرم</c:v>
                </c:pt>
                <c:pt idx="8">
                  <c:v>تیران و کرون</c:v>
                </c:pt>
                <c:pt idx="9">
                  <c:v>خوانسار</c:v>
                </c:pt>
                <c:pt idx="10">
                  <c:v>دهاقان</c:v>
                </c:pt>
                <c:pt idx="11">
                  <c:v>اردستان</c:v>
                </c:pt>
                <c:pt idx="12">
                  <c:v>کوهپایه</c:v>
                </c:pt>
                <c:pt idx="13">
                  <c:v>ورزنه</c:v>
                </c:pt>
                <c:pt idx="14">
                  <c:v>جرقویه</c:v>
                </c:pt>
                <c:pt idx="15">
                  <c:v>نطنز</c:v>
                </c:pt>
                <c:pt idx="16">
                  <c:v>فلاورجان</c:v>
                </c:pt>
                <c:pt idx="17">
                  <c:v>نایین</c:v>
                </c:pt>
                <c:pt idx="18">
                  <c:v>لنجان</c:v>
                </c:pt>
                <c:pt idx="19">
                  <c:v>استان</c:v>
                </c:pt>
                <c:pt idx="20">
                  <c:v>مبارکه</c:v>
                </c:pt>
                <c:pt idx="21">
                  <c:v>شهرضا</c:v>
                </c:pt>
                <c:pt idx="22">
                  <c:v>برخوار</c:v>
                </c:pt>
                <c:pt idx="23">
                  <c:v>شاهین شهر</c:v>
                </c:pt>
                <c:pt idx="24">
                  <c:v>خمینی شهر</c:v>
                </c:pt>
                <c:pt idx="25">
                  <c:v>نجف آباد</c:v>
                </c:pt>
                <c:pt idx="26">
                  <c:v>اصفهان2</c:v>
                </c:pt>
                <c:pt idx="27">
                  <c:v>اصفهان1</c:v>
                </c:pt>
              </c:strCache>
            </c:strRef>
          </c:cat>
          <c:val>
            <c:numRef>
              <c:f>Sheet1!$B$250:$B$277</c:f>
              <c:numCache>
                <c:formatCode>0.00</c:formatCode>
                <c:ptCount val="28"/>
                <c:pt idx="0">
                  <c:v>78.39</c:v>
                </c:pt>
                <c:pt idx="1">
                  <c:v>71.510000000000005</c:v>
                </c:pt>
                <c:pt idx="2">
                  <c:v>70.75</c:v>
                </c:pt>
                <c:pt idx="3">
                  <c:v>66.209999999999994</c:v>
                </c:pt>
                <c:pt idx="4">
                  <c:v>64.33</c:v>
                </c:pt>
                <c:pt idx="5">
                  <c:v>63.16</c:v>
                </c:pt>
                <c:pt idx="6">
                  <c:v>58.43</c:v>
                </c:pt>
                <c:pt idx="7">
                  <c:v>57.3</c:v>
                </c:pt>
                <c:pt idx="8">
                  <c:v>57.06</c:v>
                </c:pt>
                <c:pt idx="9">
                  <c:v>56.88</c:v>
                </c:pt>
                <c:pt idx="10">
                  <c:v>55.25</c:v>
                </c:pt>
                <c:pt idx="11">
                  <c:v>55.19</c:v>
                </c:pt>
                <c:pt idx="12">
                  <c:v>54.08</c:v>
                </c:pt>
                <c:pt idx="13">
                  <c:v>52.87</c:v>
                </c:pt>
                <c:pt idx="14">
                  <c:v>49.56</c:v>
                </c:pt>
                <c:pt idx="15">
                  <c:v>47.47</c:v>
                </c:pt>
                <c:pt idx="16">
                  <c:v>45.26</c:v>
                </c:pt>
                <c:pt idx="17">
                  <c:v>42.41</c:v>
                </c:pt>
                <c:pt idx="18">
                  <c:v>37.369999999999997</c:v>
                </c:pt>
                <c:pt idx="19">
                  <c:v>36.89</c:v>
                </c:pt>
                <c:pt idx="20">
                  <c:v>36.659999999999997</c:v>
                </c:pt>
                <c:pt idx="21">
                  <c:v>35.15</c:v>
                </c:pt>
                <c:pt idx="22">
                  <c:v>34.1</c:v>
                </c:pt>
                <c:pt idx="23">
                  <c:v>33.770000000000003</c:v>
                </c:pt>
                <c:pt idx="24">
                  <c:v>32.83</c:v>
                </c:pt>
                <c:pt idx="25">
                  <c:v>31.47</c:v>
                </c:pt>
                <c:pt idx="26">
                  <c:v>28.16</c:v>
                </c:pt>
                <c:pt idx="27">
                  <c:v>26.84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83-4311-9DFF-DADECCADEAF8}"/>
            </c:ext>
          </c:extLst>
        </c:ser>
        <c:ser>
          <c:idx val="1"/>
          <c:order val="1"/>
          <c:tx>
            <c:strRef>
              <c:f>Sheet1!$C$249</c:f>
              <c:strCache>
                <c:ptCount val="1"/>
                <c:pt idx="0">
                  <c:v>درصد مراقبت دیابت غیر پزشک در زمستان1403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43C-4A04-AFA5-ACCD29EEE703}"/>
              </c:ext>
            </c:extLst>
          </c:dPt>
          <c:dPt>
            <c:idx val="20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E83-4311-9DFF-DADECCADEAF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Sheet1!$A$250:$A$277</c:f>
              <c:strCache>
                <c:ptCount val="28"/>
                <c:pt idx="0">
                  <c:v>فریدونشهر</c:v>
                </c:pt>
                <c:pt idx="1">
                  <c:v>بوئین و میاندشت</c:v>
                </c:pt>
                <c:pt idx="2">
                  <c:v>چادگان</c:v>
                </c:pt>
                <c:pt idx="3">
                  <c:v>گلپایگان</c:v>
                </c:pt>
                <c:pt idx="4">
                  <c:v>خور و بیابانک</c:v>
                </c:pt>
                <c:pt idx="5">
                  <c:v>فریدن</c:v>
                </c:pt>
                <c:pt idx="6">
                  <c:v>هرند</c:v>
                </c:pt>
                <c:pt idx="7">
                  <c:v>سمیرم</c:v>
                </c:pt>
                <c:pt idx="8">
                  <c:v>تیران و کرون</c:v>
                </c:pt>
                <c:pt idx="9">
                  <c:v>خوانسار</c:v>
                </c:pt>
                <c:pt idx="10">
                  <c:v>دهاقان</c:v>
                </c:pt>
                <c:pt idx="11">
                  <c:v>اردستان</c:v>
                </c:pt>
                <c:pt idx="12">
                  <c:v>کوهپایه</c:v>
                </c:pt>
                <c:pt idx="13">
                  <c:v>ورزنه</c:v>
                </c:pt>
                <c:pt idx="14">
                  <c:v>جرقویه</c:v>
                </c:pt>
                <c:pt idx="15">
                  <c:v>نطنز</c:v>
                </c:pt>
                <c:pt idx="16">
                  <c:v>فلاورجان</c:v>
                </c:pt>
                <c:pt idx="17">
                  <c:v>نایین</c:v>
                </c:pt>
                <c:pt idx="18">
                  <c:v>لنجان</c:v>
                </c:pt>
                <c:pt idx="19">
                  <c:v>استان</c:v>
                </c:pt>
                <c:pt idx="20">
                  <c:v>مبارکه</c:v>
                </c:pt>
                <c:pt idx="21">
                  <c:v>شهرضا</c:v>
                </c:pt>
                <c:pt idx="22">
                  <c:v>برخوار</c:v>
                </c:pt>
                <c:pt idx="23">
                  <c:v>شاهین شهر</c:v>
                </c:pt>
                <c:pt idx="24">
                  <c:v>خمینی شهر</c:v>
                </c:pt>
                <c:pt idx="25">
                  <c:v>نجف آباد</c:v>
                </c:pt>
                <c:pt idx="26">
                  <c:v>اصفهان2</c:v>
                </c:pt>
                <c:pt idx="27">
                  <c:v>اصفهان1</c:v>
                </c:pt>
              </c:strCache>
            </c:strRef>
          </c:cat>
          <c:val>
            <c:numRef>
              <c:f>Sheet1!$C$250:$C$277</c:f>
              <c:numCache>
                <c:formatCode>0.00</c:formatCode>
                <c:ptCount val="28"/>
                <c:pt idx="0">
                  <c:v>84.744623655913969</c:v>
                </c:pt>
                <c:pt idx="1">
                  <c:v>69.53981008035062</c:v>
                </c:pt>
                <c:pt idx="2">
                  <c:v>73.005780346820814</c:v>
                </c:pt>
                <c:pt idx="3">
                  <c:v>66.898757997741811</c:v>
                </c:pt>
                <c:pt idx="4">
                  <c:v>68.48101265822784</c:v>
                </c:pt>
                <c:pt idx="5">
                  <c:v>67.322834645669289</c:v>
                </c:pt>
                <c:pt idx="6">
                  <c:v>70.744010088272375</c:v>
                </c:pt>
                <c:pt idx="7">
                  <c:v>66.827101073676417</c:v>
                </c:pt>
                <c:pt idx="8">
                  <c:v>62.215442384416811</c:v>
                </c:pt>
                <c:pt idx="9">
                  <c:v>57.710280373831779</c:v>
                </c:pt>
                <c:pt idx="10">
                  <c:v>58.816173405585658</c:v>
                </c:pt>
                <c:pt idx="11">
                  <c:v>61.1645813282002</c:v>
                </c:pt>
                <c:pt idx="12">
                  <c:v>62.837837837837839</c:v>
                </c:pt>
                <c:pt idx="13">
                  <c:v>63.986409966024915</c:v>
                </c:pt>
                <c:pt idx="14">
                  <c:v>49.388443694643605</c:v>
                </c:pt>
                <c:pt idx="15">
                  <c:v>43.458928153522116</c:v>
                </c:pt>
                <c:pt idx="16">
                  <c:v>47.317984570877528</c:v>
                </c:pt>
                <c:pt idx="17">
                  <c:v>45.852324521422062</c:v>
                </c:pt>
                <c:pt idx="18">
                  <c:v>41.284217641094969</c:v>
                </c:pt>
                <c:pt idx="19">
                  <c:v>38.79948696023942</c:v>
                </c:pt>
                <c:pt idx="20">
                  <c:v>39.77501480165779</c:v>
                </c:pt>
                <c:pt idx="21">
                  <c:v>37.678037103530819</c:v>
                </c:pt>
                <c:pt idx="22">
                  <c:v>35.962418098652492</c:v>
                </c:pt>
                <c:pt idx="23">
                  <c:v>32.065544197233912</c:v>
                </c:pt>
                <c:pt idx="24">
                  <c:v>34.815310906187214</c:v>
                </c:pt>
                <c:pt idx="25">
                  <c:v>33.001157582163174</c:v>
                </c:pt>
                <c:pt idx="26">
                  <c:v>28.114524787660354</c:v>
                </c:pt>
                <c:pt idx="27">
                  <c:v>28.824173306519356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E83-4311-9DFF-DADECCADEA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54790319"/>
        <c:axId val="1854787823"/>
      </c:barChart>
      <c:catAx>
        <c:axId val="18547903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54787823"/>
        <c:crosses val="autoZero"/>
        <c:auto val="1"/>
        <c:lblAlgn val="ctr"/>
        <c:lblOffset val="100"/>
        <c:noMultiLvlLbl val="0"/>
      </c:catAx>
      <c:valAx>
        <c:axId val="1854787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5479031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1800" b="1" dirty="0">
                <a:solidFill>
                  <a:srgbClr val="C00000"/>
                </a:solidFill>
              </a:rPr>
              <a:t>روند فصلی تعداد </a:t>
            </a:r>
            <a:r>
              <a:rPr lang="en-US" sz="1800" b="1" dirty="0">
                <a:solidFill>
                  <a:srgbClr val="C00000"/>
                </a:solidFill>
              </a:rPr>
              <a:t> A1c</a:t>
            </a:r>
            <a:r>
              <a:rPr lang="fa-IR" sz="1800" b="1" dirty="0">
                <a:solidFill>
                  <a:srgbClr val="C00000"/>
                </a:solidFill>
              </a:rPr>
              <a:t>انجام شده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  <a:r>
              <a:rPr lang="fa-IR" sz="1800" b="1" dirty="0">
                <a:solidFill>
                  <a:srgbClr val="C00000"/>
                </a:solidFill>
              </a:rPr>
              <a:t>در مراقبت های انجام شده توسط پزشک در استان اصفهان </a:t>
            </a:r>
          </a:p>
          <a:p>
            <a:pPr>
              <a:defRPr sz="1800" b="1">
                <a:solidFill>
                  <a:srgbClr val="C00000"/>
                </a:solidFill>
              </a:defRPr>
            </a:pPr>
            <a:r>
              <a:rPr lang="fa-IR" sz="1800" b="1" dirty="0">
                <a:solidFill>
                  <a:srgbClr val="C00000"/>
                </a:solidFill>
              </a:rPr>
              <a:t>تا </a:t>
            </a:r>
            <a:r>
              <a:rPr lang="fa-IR" sz="1800" b="1" dirty="0" smtClean="0">
                <a:solidFill>
                  <a:srgbClr val="C00000"/>
                </a:solidFill>
              </a:rPr>
              <a:t>بهار 1404</a:t>
            </a:r>
            <a:endParaRPr lang="en-US" sz="1800" b="1" dirty="0">
              <a:solidFill>
                <a:srgbClr val="C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1802920683907433E-2"/>
          <c:y val="0.12122222222222222"/>
          <c:w val="0.94819707931609254"/>
          <c:h val="0.6751124234470691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'تعداد a1cانجام شده'!$J$3:$AK$3</c:f>
              <c:strCache>
                <c:ptCount val="28"/>
                <c:pt idx="0">
                  <c:v>سه ماه دوم  97</c:v>
                </c:pt>
                <c:pt idx="1">
                  <c:v>سه ماهه سوم 97</c:v>
                </c:pt>
                <c:pt idx="2">
                  <c:v>سه ماهه چهارم 97</c:v>
                </c:pt>
                <c:pt idx="3">
                  <c:v>سه ماهه اول  98 </c:v>
                </c:pt>
                <c:pt idx="4">
                  <c:v>سه ماه دوم  98</c:v>
                </c:pt>
                <c:pt idx="5">
                  <c:v>سه ماهه سوم 98</c:v>
                </c:pt>
                <c:pt idx="6">
                  <c:v>سه ماهه چهارم 98</c:v>
                </c:pt>
                <c:pt idx="7">
                  <c:v>سه ماهه اول 99 </c:v>
                </c:pt>
                <c:pt idx="8">
                  <c:v>سه ماه دوم  99</c:v>
                </c:pt>
                <c:pt idx="9">
                  <c:v>سه ماهه سوم 99</c:v>
                </c:pt>
                <c:pt idx="10">
                  <c:v>سه ماهه چهارم 99</c:v>
                </c:pt>
                <c:pt idx="11">
                  <c:v>سه ماهه اول 1400</c:v>
                </c:pt>
                <c:pt idx="12">
                  <c:v>سه ماهه دوم  1400</c:v>
                </c:pt>
                <c:pt idx="13">
                  <c:v>سه ماهه سوم  1400</c:v>
                </c:pt>
                <c:pt idx="14">
                  <c:v>سه ماهه چهارم  1400</c:v>
                </c:pt>
                <c:pt idx="15">
                  <c:v>سه ماهه اول 1401</c:v>
                </c:pt>
                <c:pt idx="16">
                  <c:v>سه ماهه دوم 1401</c:v>
                </c:pt>
                <c:pt idx="17">
                  <c:v>سه ماهه سوم 1401</c:v>
                </c:pt>
                <c:pt idx="18">
                  <c:v>سه ماهه چهارم 1401</c:v>
                </c:pt>
                <c:pt idx="19">
                  <c:v>سه ماهه اول 1402</c:v>
                </c:pt>
                <c:pt idx="20">
                  <c:v>سه ماهه دوم 1402</c:v>
                </c:pt>
                <c:pt idx="21">
                  <c:v>سه ماهه سوم 1402</c:v>
                </c:pt>
                <c:pt idx="22">
                  <c:v>سه ماهه چهارم 1402</c:v>
                </c:pt>
                <c:pt idx="23">
                  <c:v>سه ماهه اول1403</c:v>
                </c:pt>
                <c:pt idx="24">
                  <c:v>سه ماهه دوم1403</c:v>
                </c:pt>
                <c:pt idx="25">
                  <c:v>سه ماهه سوم1403</c:v>
                </c:pt>
                <c:pt idx="26">
                  <c:v>زمستان 1403</c:v>
                </c:pt>
                <c:pt idx="27">
                  <c:v>بهار1404</c:v>
                </c:pt>
              </c:strCache>
            </c:strRef>
          </c:cat>
          <c:val>
            <c:numRef>
              <c:f>'تعداد a1cانجام شده'!$J$31:$AK$31</c:f>
              <c:numCache>
                <c:formatCode>General</c:formatCode>
                <c:ptCount val="28"/>
                <c:pt idx="0">
                  <c:v>8216</c:v>
                </c:pt>
                <c:pt idx="1">
                  <c:v>13835</c:v>
                </c:pt>
                <c:pt idx="2">
                  <c:v>15272</c:v>
                </c:pt>
                <c:pt idx="3">
                  <c:v>14046</c:v>
                </c:pt>
                <c:pt idx="4">
                  <c:v>13145</c:v>
                </c:pt>
                <c:pt idx="5">
                  <c:v>14488</c:v>
                </c:pt>
                <c:pt idx="6">
                  <c:v>15037</c:v>
                </c:pt>
                <c:pt idx="7">
                  <c:v>5822</c:v>
                </c:pt>
                <c:pt idx="8">
                  <c:v>15252</c:v>
                </c:pt>
                <c:pt idx="9">
                  <c:v>11186</c:v>
                </c:pt>
                <c:pt idx="10">
                  <c:v>13492</c:v>
                </c:pt>
                <c:pt idx="11">
                  <c:v>11924</c:v>
                </c:pt>
                <c:pt idx="12">
                  <c:v>13508</c:v>
                </c:pt>
                <c:pt idx="13">
                  <c:v>12985</c:v>
                </c:pt>
                <c:pt idx="14">
                  <c:v>13071</c:v>
                </c:pt>
                <c:pt idx="15">
                  <c:v>15903</c:v>
                </c:pt>
                <c:pt idx="16">
                  <c:v>17493</c:v>
                </c:pt>
                <c:pt idx="17">
                  <c:v>21633</c:v>
                </c:pt>
                <c:pt idx="18">
                  <c:v>19357</c:v>
                </c:pt>
                <c:pt idx="19">
                  <c:v>20344</c:v>
                </c:pt>
                <c:pt idx="20">
                  <c:v>19492</c:v>
                </c:pt>
                <c:pt idx="21">
                  <c:v>20564</c:v>
                </c:pt>
                <c:pt idx="22">
                  <c:v>20039</c:v>
                </c:pt>
                <c:pt idx="23">
                  <c:v>20728</c:v>
                </c:pt>
                <c:pt idx="24">
                  <c:v>20225</c:v>
                </c:pt>
                <c:pt idx="25">
                  <c:v>25218</c:v>
                </c:pt>
                <c:pt idx="26">
                  <c:v>25171</c:v>
                </c:pt>
                <c:pt idx="27">
                  <c:v>22147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11-4851-A378-71B51AAA782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56437416"/>
        <c:axId val="556436240"/>
      </c:barChart>
      <c:catAx>
        <c:axId val="556437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6436240"/>
        <c:crosses val="autoZero"/>
        <c:auto val="1"/>
        <c:lblAlgn val="ctr"/>
        <c:lblOffset val="100"/>
        <c:noMultiLvlLbl val="0"/>
      </c:catAx>
      <c:valAx>
        <c:axId val="55643624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56437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1800" b="1" dirty="0">
                <a:solidFill>
                  <a:srgbClr val="C00000"/>
                </a:solidFill>
              </a:rPr>
              <a:t>روند درصد</a:t>
            </a:r>
            <a:r>
              <a:rPr lang="en-US" sz="1800" b="1" dirty="0">
                <a:solidFill>
                  <a:srgbClr val="C00000"/>
                </a:solidFill>
              </a:rPr>
              <a:t>HbA1c </a:t>
            </a:r>
            <a:r>
              <a:rPr lang="fa-IR" sz="1800" b="1" dirty="0">
                <a:solidFill>
                  <a:srgbClr val="C00000"/>
                </a:solidFill>
              </a:rPr>
              <a:t> انجام شده به بیماران دیابتی مراقبت شده توسط پزشک در استان اصفهان </a:t>
            </a:r>
          </a:p>
          <a:p>
            <a:pPr>
              <a:defRPr sz="1800" b="1">
                <a:solidFill>
                  <a:srgbClr val="C00000"/>
                </a:solidFill>
              </a:defRPr>
            </a:pPr>
            <a:r>
              <a:rPr lang="fa-IR" sz="1800" b="1" dirty="0">
                <a:solidFill>
                  <a:srgbClr val="C00000"/>
                </a:solidFill>
              </a:rPr>
              <a:t>تا </a:t>
            </a:r>
            <a:r>
              <a:rPr lang="fa-IR" sz="1800" b="1" dirty="0" smtClean="0">
                <a:solidFill>
                  <a:srgbClr val="C00000"/>
                </a:solidFill>
              </a:rPr>
              <a:t>بهار 1404</a:t>
            </a:r>
            <a:endParaRPr lang="en-US" sz="1800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19629685008996473"/>
          <c:y val="1.85185185185185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'درصد انجام A1Cبه مراقبت شده ها'!$C$31</c:f>
              <c:strCache>
                <c:ptCount val="1"/>
                <c:pt idx="0">
                  <c:v>43/14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'درصد انجام A1Cبه مراقبت شده ها'!$K$3:$AL$3</c:f>
              <c:strCache>
                <c:ptCount val="28"/>
                <c:pt idx="0">
                  <c:v>سه ماه دوم 97</c:v>
                </c:pt>
                <c:pt idx="1">
                  <c:v>سه ماهه سوم 97</c:v>
                </c:pt>
                <c:pt idx="2">
                  <c:v>سه ماهه چهارم  97</c:v>
                </c:pt>
                <c:pt idx="3">
                  <c:v>سه ماهه اول 98 </c:v>
                </c:pt>
                <c:pt idx="4">
                  <c:v>سه ماه دوم  98</c:v>
                </c:pt>
                <c:pt idx="5">
                  <c:v>سه ماهه سوم  98</c:v>
                </c:pt>
                <c:pt idx="6">
                  <c:v>سه ماهه چهارم 98</c:v>
                </c:pt>
                <c:pt idx="7">
                  <c:v>سه ماهه اول 99 </c:v>
                </c:pt>
                <c:pt idx="8">
                  <c:v>سه ماه دوم  99</c:v>
                </c:pt>
                <c:pt idx="9">
                  <c:v>سه ماهه سوم 99</c:v>
                </c:pt>
                <c:pt idx="10">
                  <c:v>سه ماهه چهارم  99</c:v>
                </c:pt>
                <c:pt idx="11">
                  <c:v>سه ماهه اول  1400</c:v>
                </c:pt>
                <c:pt idx="12">
                  <c:v>سه ماهه دوم  1400</c:v>
                </c:pt>
                <c:pt idx="13">
                  <c:v>سه ماهه سوم 1400</c:v>
                </c:pt>
                <c:pt idx="14">
                  <c:v>سه ماهه چهارم  1400</c:v>
                </c:pt>
                <c:pt idx="15">
                  <c:v>سه ماهه اول 1401</c:v>
                </c:pt>
                <c:pt idx="16">
                  <c:v>سه ماهه دوم 1401</c:v>
                </c:pt>
                <c:pt idx="17">
                  <c:v>سه ماهه سوم 1401</c:v>
                </c:pt>
                <c:pt idx="18">
                  <c:v>سه ماهه چهارم 1401</c:v>
                </c:pt>
                <c:pt idx="19">
                  <c:v>سه ماهه اول 1402</c:v>
                </c:pt>
                <c:pt idx="20">
                  <c:v>سه ماهه دوم 1402</c:v>
                </c:pt>
                <c:pt idx="21">
                  <c:v>سه ماهه سوم 1402</c:v>
                </c:pt>
                <c:pt idx="22">
                  <c:v>سه ماهه چهارم 1402</c:v>
                </c:pt>
                <c:pt idx="23">
                  <c:v>سه ماهه اول1403</c:v>
                </c:pt>
                <c:pt idx="24">
                  <c:v>سه ماهه دوم1403</c:v>
                </c:pt>
                <c:pt idx="25">
                  <c:v>سه ماهه سوم1403</c:v>
                </c:pt>
                <c:pt idx="26">
                  <c:v>زمستان 1403</c:v>
                </c:pt>
                <c:pt idx="27">
                  <c:v>بهار1404</c:v>
                </c:pt>
              </c:strCache>
            </c:strRef>
          </c:cat>
          <c:val>
            <c:numRef>
              <c:f>'درصد انجام A1Cبه مراقبت شده ها'!$K$31:$AL$31</c:f>
              <c:numCache>
                <c:formatCode>0.0</c:formatCode>
                <c:ptCount val="28"/>
                <c:pt idx="0">
                  <c:v>94.491086831512362</c:v>
                </c:pt>
                <c:pt idx="1">
                  <c:v>97.265185601799772</c:v>
                </c:pt>
                <c:pt idx="2">
                  <c:v>62.380524466955315</c:v>
                </c:pt>
                <c:pt idx="3">
                  <c:v>49.04843384432727</c:v>
                </c:pt>
                <c:pt idx="4">
                  <c:v>45.324460382042616</c:v>
                </c:pt>
                <c:pt idx="5">
                  <c:v>42.856297698633377</c:v>
                </c:pt>
                <c:pt idx="6">
                  <c:v>41.872963715853082</c:v>
                </c:pt>
                <c:pt idx="7">
                  <c:v>34.595044268821681</c:v>
                </c:pt>
                <c:pt idx="8">
                  <c:v>47.269571685365399</c:v>
                </c:pt>
                <c:pt idx="9">
                  <c:v>39.256009826285315</c:v>
                </c:pt>
                <c:pt idx="10">
                  <c:v>39.716228547879076</c:v>
                </c:pt>
                <c:pt idx="11">
                  <c:v>34.552303680092727</c:v>
                </c:pt>
                <c:pt idx="12">
                  <c:v>40.975550567251105</c:v>
                </c:pt>
                <c:pt idx="13">
                  <c:v>41.987324581258491</c:v>
                </c:pt>
                <c:pt idx="14">
                  <c:v>40.564193278093285</c:v>
                </c:pt>
                <c:pt idx="15">
                  <c:v>43.096393051678817</c:v>
                </c:pt>
                <c:pt idx="16">
                  <c:v>43.1</c:v>
                </c:pt>
                <c:pt idx="17">
                  <c:v>45.77</c:v>
                </c:pt>
                <c:pt idx="18">
                  <c:v>42.85</c:v>
                </c:pt>
                <c:pt idx="19" formatCode="General">
                  <c:v>42.62</c:v>
                </c:pt>
                <c:pt idx="20">
                  <c:v>40.72</c:v>
                </c:pt>
                <c:pt idx="21">
                  <c:v>37.840000000000003</c:v>
                </c:pt>
                <c:pt idx="22">
                  <c:v>36.090000000000003</c:v>
                </c:pt>
                <c:pt idx="23">
                  <c:v>38.47</c:v>
                </c:pt>
                <c:pt idx="24">
                  <c:v>35.29</c:v>
                </c:pt>
                <c:pt idx="25">
                  <c:v>41.56</c:v>
                </c:pt>
                <c:pt idx="26">
                  <c:v>43</c:v>
                </c:pt>
                <c:pt idx="27" formatCode="0.00">
                  <c:v>37.804482529061332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E0-47DE-BA36-188AE08A6B0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56438200"/>
        <c:axId val="556437808"/>
      </c:barChart>
      <c:catAx>
        <c:axId val="556438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6437808"/>
        <c:crosses val="autoZero"/>
        <c:auto val="1"/>
        <c:lblAlgn val="ctr"/>
        <c:lblOffset val="100"/>
        <c:noMultiLvlLbl val="0"/>
      </c:catAx>
      <c:valAx>
        <c:axId val="55643780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556438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 </a:t>
            </a:r>
            <a:r>
              <a:rPr lang="en-US" sz="2000" b="1" dirty="0">
                <a:solidFill>
                  <a:srgbClr val="FF0000"/>
                </a:solidFill>
              </a:rPr>
              <a:t>A1C </a:t>
            </a:r>
            <a:r>
              <a:rPr lang="fa-IR" sz="2000" b="1" dirty="0">
                <a:solidFill>
                  <a:srgbClr val="FF0000"/>
                </a:solidFill>
              </a:rPr>
              <a:t>انجام شده نسبت به بیماران مراقبت شده به تفکیک شهرستان ها در </a:t>
            </a:r>
            <a:r>
              <a:rPr lang="fa-IR" sz="2000" b="1" dirty="0" smtClean="0">
                <a:solidFill>
                  <a:srgbClr val="FF0000"/>
                </a:solidFill>
              </a:rPr>
              <a:t>بهار1404</a:t>
            </a:r>
            <a:endParaRPr lang="fa-IR" sz="20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Sheet1!$B$279</c:f>
              <c:strCache>
                <c:ptCount val="1"/>
                <c:pt idx="0">
                  <c:v>درصد A1C انجام شده به مراقبت شده در بهار1404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AA2-48F0-808E-C5072AF5614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Sheet1!$A$280:$A$307</c:f>
              <c:strCache>
                <c:ptCount val="28"/>
                <c:pt idx="0">
                  <c:v>فریدن</c:v>
                </c:pt>
                <c:pt idx="1">
                  <c:v>خوانسار</c:v>
                </c:pt>
                <c:pt idx="2">
                  <c:v>دهاقان</c:v>
                </c:pt>
                <c:pt idx="3">
                  <c:v>نایین</c:v>
                </c:pt>
                <c:pt idx="4">
                  <c:v>کوهپایه</c:v>
                </c:pt>
                <c:pt idx="5">
                  <c:v>بوئین و میاندشت</c:v>
                </c:pt>
                <c:pt idx="6">
                  <c:v>خور و بیابانک</c:v>
                </c:pt>
                <c:pt idx="7">
                  <c:v>تیران و کرون</c:v>
                </c:pt>
                <c:pt idx="8">
                  <c:v>نطنز</c:v>
                </c:pt>
                <c:pt idx="9">
                  <c:v>نجف آباد</c:v>
                </c:pt>
                <c:pt idx="10">
                  <c:v>لنجان</c:v>
                </c:pt>
                <c:pt idx="11">
                  <c:v>ورزنه</c:v>
                </c:pt>
                <c:pt idx="12">
                  <c:v>خمینی شهر</c:v>
                </c:pt>
                <c:pt idx="13">
                  <c:v>چادگان</c:v>
                </c:pt>
                <c:pt idx="14">
                  <c:v>استان</c:v>
                </c:pt>
                <c:pt idx="15">
                  <c:v>فلاورجان</c:v>
                </c:pt>
                <c:pt idx="16">
                  <c:v>شهرضا</c:v>
                </c:pt>
                <c:pt idx="17">
                  <c:v>اصفهان1</c:v>
                </c:pt>
                <c:pt idx="18">
                  <c:v>فریدونشهر</c:v>
                </c:pt>
                <c:pt idx="19">
                  <c:v>اردستان</c:v>
                </c:pt>
                <c:pt idx="20">
                  <c:v>اصفهان2</c:v>
                </c:pt>
                <c:pt idx="21">
                  <c:v>هرند</c:v>
                </c:pt>
                <c:pt idx="22">
                  <c:v>برخوار</c:v>
                </c:pt>
                <c:pt idx="23">
                  <c:v>گلپایگان</c:v>
                </c:pt>
                <c:pt idx="24">
                  <c:v>شاهین شهر</c:v>
                </c:pt>
                <c:pt idx="25">
                  <c:v>سمیرم</c:v>
                </c:pt>
                <c:pt idx="26">
                  <c:v>مبارکه</c:v>
                </c:pt>
                <c:pt idx="27">
                  <c:v>جرقویه</c:v>
                </c:pt>
              </c:strCache>
            </c:strRef>
          </c:cat>
          <c:val>
            <c:numRef>
              <c:f>Sheet1!$B$280:$B$307</c:f>
              <c:numCache>
                <c:formatCode>General</c:formatCode>
                <c:ptCount val="28"/>
                <c:pt idx="0">
                  <c:v>63.82</c:v>
                </c:pt>
                <c:pt idx="1">
                  <c:v>63.11</c:v>
                </c:pt>
                <c:pt idx="2">
                  <c:v>61.01</c:v>
                </c:pt>
                <c:pt idx="3">
                  <c:v>57.68</c:v>
                </c:pt>
                <c:pt idx="4">
                  <c:v>55.71</c:v>
                </c:pt>
                <c:pt idx="5">
                  <c:v>53.81</c:v>
                </c:pt>
                <c:pt idx="6">
                  <c:v>51.88</c:v>
                </c:pt>
                <c:pt idx="7">
                  <c:v>46.86</c:v>
                </c:pt>
                <c:pt idx="8">
                  <c:v>46.08</c:v>
                </c:pt>
                <c:pt idx="9">
                  <c:v>45.51</c:v>
                </c:pt>
                <c:pt idx="10">
                  <c:v>42.29</c:v>
                </c:pt>
                <c:pt idx="11">
                  <c:v>40.17</c:v>
                </c:pt>
                <c:pt idx="12">
                  <c:v>38.89</c:v>
                </c:pt>
                <c:pt idx="13">
                  <c:v>38.57</c:v>
                </c:pt>
                <c:pt idx="14">
                  <c:v>37.799999999999997</c:v>
                </c:pt>
                <c:pt idx="15">
                  <c:v>36.950000000000003</c:v>
                </c:pt>
                <c:pt idx="16">
                  <c:v>36.159999999999997</c:v>
                </c:pt>
                <c:pt idx="17">
                  <c:v>35.659999999999997</c:v>
                </c:pt>
                <c:pt idx="18">
                  <c:v>34.979999999999997</c:v>
                </c:pt>
                <c:pt idx="19">
                  <c:v>34.49</c:v>
                </c:pt>
                <c:pt idx="20">
                  <c:v>34.47</c:v>
                </c:pt>
                <c:pt idx="21">
                  <c:v>30.62</c:v>
                </c:pt>
                <c:pt idx="22">
                  <c:v>30.46</c:v>
                </c:pt>
                <c:pt idx="23">
                  <c:v>28.56</c:v>
                </c:pt>
                <c:pt idx="24">
                  <c:v>24.67</c:v>
                </c:pt>
                <c:pt idx="25">
                  <c:v>23.21</c:v>
                </c:pt>
                <c:pt idx="26">
                  <c:v>20.86</c:v>
                </c:pt>
                <c:pt idx="27">
                  <c:v>19.190000000000001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14-4F26-AD2F-C063615B86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32430208"/>
        <c:axId val="832408160"/>
      </c:barChart>
      <c:catAx>
        <c:axId val="832430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2408160"/>
        <c:crosses val="autoZero"/>
        <c:auto val="1"/>
        <c:lblAlgn val="ctr"/>
        <c:lblOffset val="100"/>
        <c:noMultiLvlLbl val="0"/>
      </c:catAx>
      <c:valAx>
        <c:axId val="832408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2430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1"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مقایسه درصد </a:t>
            </a:r>
            <a:r>
              <a:rPr lang="en-US" sz="2000" b="1" dirty="0">
                <a:solidFill>
                  <a:srgbClr val="FF0000"/>
                </a:solidFill>
              </a:rPr>
              <a:t>A1C</a:t>
            </a:r>
            <a:r>
              <a:rPr lang="fa-IR" sz="2000" b="1" baseline="0" dirty="0">
                <a:solidFill>
                  <a:srgbClr val="FF0000"/>
                </a:solidFill>
              </a:rPr>
              <a:t> انجام </a:t>
            </a:r>
            <a:r>
              <a:rPr lang="fa-IR" sz="1800" b="1" baseline="0" dirty="0">
                <a:solidFill>
                  <a:srgbClr val="FF0000"/>
                </a:solidFill>
              </a:rPr>
              <a:t>شده</a:t>
            </a:r>
            <a:r>
              <a:rPr lang="fa-IR" sz="2000" b="1" baseline="0" dirty="0">
                <a:solidFill>
                  <a:srgbClr val="FF0000"/>
                </a:solidFill>
              </a:rPr>
              <a:t> به مراقبت شده به تفکیک شهرستان ها در </a:t>
            </a:r>
            <a:r>
              <a:rPr lang="fa-IR" sz="2000" b="1" baseline="0" dirty="0" smtClean="0">
                <a:solidFill>
                  <a:srgbClr val="FF0000"/>
                </a:solidFill>
              </a:rPr>
              <a:t>در بهار1404 </a:t>
            </a:r>
            <a:r>
              <a:rPr lang="fa-IR" sz="2000" b="1" baseline="0" dirty="0">
                <a:solidFill>
                  <a:srgbClr val="FF0000"/>
                </a:solidFill>
              </a:rPr>
              <a:t>و زمستان 1403</a:t>
            </a:r>
            <a:endParaRPr lang="en-US" sz="20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Sheet1!$B$279</c:f>
              <c:strCache>
                <c:ptCount val="1"/>
                <c:pt idx="0">
                  <c:v>درصد A1C انجام شده به مراقبت شده در بهار1404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272-4CF6-B6F4-FD8D83FC2043}"/>
              </c:ext>
            </c:extLst>
          </c:dPt>
          <c:dPt>
            <c:idx val="15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75A-4E39-89B2-9CB002A7B2E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Sheet1!$A$280:$A$307</c:f>
              <c:strCache>
                <c:ptCount val="28"/>
                <c:pt idx="0">
                  <c:v>فریدن</c:v>
                </c:pt>
                <c:pt idx="1">
                  <c:v>خوانسار</c:v>
                </c:pt>
                <c:pt idx="2">
                  <c:v>دهاقان</c:v>
                </c:pt>
                <c:pt idx="3">
                  <c:v>نایین</c:v>
                </c:pt>
                <c:pt idx="4">
                  <c:v>کوهپایه</c:v>
                </c:pt>
                <c:pt idx="5">
                  <c:v>بوئین و میاندشت</c:v>
                </c:pt>
                <c:pt idx="6">
                  <c:v>خور و بیابانک</c:v>
                </c:pt>
                <c:pt idx="7">
                  <c:v>تیران و کرون</c:v>
                </c:pt>
                <c:pt idx="8">
                  <c:v>نطنز</c:v>
                </c:pt>
                <c:pt idx="9">
                  <c:v>نجف آباد</c:v>
                </c:pt>
                <c:pt idx="10">
                  <c:v>لنجان</c:v>
                </c:pt>
                <c:pt idx="11">
                  <c:v>ورزنه</c:v>
                </c:pt>
                <c:pt idx="12">
                  <c:v>چادگان</c:v>
                </c:pt>
                <c:pt idx="13">
                  <c:v>استان</c:v>
                </c:pt>
                <c:pt idx="14">
                  <c:v>فلاورجان</c:v>
                </c:pt>
                <c:pt idx="15">
                  <c:v>شهرضا</c:v>
                </c:pt>
                <c:pt idx="16">
                  <c:v>اصفهان1</c:v>
                </c:pt>
                <c:pt idx="17">
                  <c:v>فریدونشهر</c:v>
                </c:pt>
                <c:pt idx="18">
                  <c:v>اردستان</c:v>
                </c:pt>
                <c:pt idx="19">
                  <c:v>اصفهان2</c:v>
                </c:pt>
                <c:pt idx="20">
                  <c:v>خمینی شهر</c:v>
                </c:pt>
                <c:pt idx="21">
                  <c:v>هرند</c:v>
                </c:pt>
                <c:pt idx="22">
                  <c:v>برخوار</c:v>
                </c:pt>
                <c:pt idx="23">
                  <c:v>گلپایگان</c:v>
                </c:pt>
                <c:pt idx="24">
                  <c:v>شاهین شهر</c:v>
                </c:pt>
                <c:pt idx="25">
                  <c:v>سمیرم</c:v>
                </c:pt>
                <c:pt idx="26">
                  <c:v>مبارکه</c:v>
                </c:pt>
                <c:pt idx="27">
                  <c:v>جرقویه</c:v>
                </c:pt>
              </c:strCache>
            </c:strRef>
          </c:cat>
          <c:val>
            <c:numRef>
              <c:f>Sheet1!$B$280:$B$307</c:f>
              <c:numCache>
                <c:formatCode>0.00</c:formatCode>
                <c:ptCount val="28"/>
                <c:pt idx="0">
                  <c:v>63.82</c:v>
                </c:pt>
                <c:pt idx="1">
                  <c:v>63.11</c:v>
                </c:pt>
                <c:pt idx="2">
                  <c:v>61.01</c:v>
                </c:pt>
                <c:pt idx="3">
                  <c:v>57.68</c:v>
                </c:pt>
                <c:pt idx="4">
                  <c:v>55.71</c:v>
                </c:pt>
                <c:pt idx="5">
                  <c:v>53.81</c:v>
                </c:pt>
                <c:pt idx="6">
                  <c:v>51.88</c:v>
                </c:pt>
                <c:pt idx="7">
                  <c:v>46.86</c:v>
                </c:pt>
                <c:pt idx="8">
                  <c:v>46.08</c:v>
                </c:pt>
                <c:pt idx="9">
                  <c:v>45.51</c:v>
                </c:pt>
                <c:pt idx="10">
                  <c:v>42.29</c:v>
                </c:pt>
                <c:pt idx="11">
                  <c:v>40.17</c:v>
                </c:pt>
                <c:pt idx="12">
                  <c:v>38.57</c:v>
                </c:pt>
                <c:pt idx="13">
                  <c:v>37.799999999999997</c:v>
                </c:pt>
                <c:pt idx="14">
                  <c:v>36.950000000000003</c:v>
                </c:pt>
                <c:pt idx="15">
                  <c:v>36.159999999999997</c:v>
                </c:pt>
                <c:pt idx="16">
                  <c:v>35.659999999999997</c:v>
                </c:pt>
                <c:pt idx="17">
                  <c:v>34.979999999999997</c:v>
                </c:pt>
                <c:pt idx="18">
                  <c:v>34.49</c:v>
                </c:pt>
                <c:pt idx="19">
                  <c:v>34.47</c:v>
                </c:pt>
                <c:pt idx="20">
                  <c:v>33.89</c:v>
                </c:pt>
                <c:pt idx="21">
                  <c:v>30.62</c:v>
                </c:pt>
                <c:pt idx="22">
                  <c:v>30.46</c:v>
                </c:pt>
                <c:pt idx="23">
                  <c:v>28.56</c:v>
                </c:pt>
                <c:pt idx="24">
                  <c:v>24.67</c:v>
                </c:pt>
                <c:pt idx="25">
                  <c:v>23.21</c:v>
                </c:pt>
                <c:pt idx="26">
                  <c:v>20.86</c:v>
                </c:pt>
                <c:pt idx="27">
                  <c:v>19.190000000000001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5A-4E39-89B2-9CB002A7B2EF}"/>
            </c:ext>
          </c:extLst>
        </c:ser>
        <c:ser>
          <c:idx val="1"/>
          <c:order val="1"/>
          <c:tx>
            <c:strRef>
              <c:f>Sheet1!$C$279</c:f>
              <c:strCache>
                <c:ptCount val="1"/>
                <c:pt idx="0">
                  <c:v>درصد A1C انجام شده به مراقبت شده در زمستان1403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272-4CF6-B6F4-FD8D83FC2043}"/>
              </c:ext>
            </c:extLst>
          </c:dPt>
          <c:dPt>
            <c:idx val="15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275A-4E39-89B2-9CB002A7B2E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Sheet1!$A$280:$A$307</c:f>
              <c:strCache>
                <c:ptCount val="28"/>
                <c:pt idx="0">
                  <c:v>فریدن</c:v>
                </c:pt>
                <c:pt idx="1">
                  <c:v>خوانسار</c:v>
                </c:pt>
                <c:pt idx="2">
                  <c:v>دهاقان</c:v>
                </c:pt>
                <c:pt idx="3">
                  <c:v>نایین</c:v>
                </c:pt>
                <c:pt idx="4">
                  <c:v>کوهپایه</c:v>
                </c:pt>
                <c:pt idx="5">
                  <c:v>بوئین و میاندشت</c:v>
                </c:pt>
                <c:pt idx="6">
                  <c:v>خور و بیابانک</c:v>
                </c:pt>
                <c:pt idx="7">
                  <c:v>تیران و کرون</c:v>
                </c:pt>
                <c:pt idx="8">
                  <c:v>نطنز</c:v>
                </c:pt>
                <c:pt idx="9">
                  <c:v>نجف آباد</c:v>
                </c:pt>
                <c:pt idx="10">
                  <c:v>لنجان</c:v>
                </c:pt>
                <c:pt idx="11">
                  <c:v>ورزنه</c:v>
                </c:pt>
                <c:pt idx="12">
                  <c:v>چادگان</c:v>
                </c:pt>
                <c:pt idx="13">
                  <c:v>استان</c:v>
                </c:pt>
                <c:pt idx="14">
                  <c:v>فلاورجان</c:v>
                </c:pt>
                <c:pt idx="15">
                  <c:v>شهرضا</c:v>
                </c:pt>
                <c:pt idx="16">
                  <c:v>اصفهان1</c:v>
                </c:pt>
                <c:pt idx="17">
                  <c:v>فریدونشهر</c:v>
                </c:pt>
                <c:pt idx="18">
                  <c:v>اردستان</c:v>
                </c:pt>
                <c:pt idx="19">
                  <c:v>اصفهان2</c:v>
                </c:pt>
                <c:pt idx="20">
                  <c:v>خمینی شهر</c:v>
                </c:pt>
                <c:pt idx="21">
                  <c:v>هرند</c:v>
                </c:pt>
                <c:pt idx="22">
                  <c:v>برخوار</c:v>
                </c:pt>
                <c:pt idx="23">
                  <c:v>گلپایگان</c:v>
                </c:pt>
                <c:pt idx="24">
                  <c:v>شاهین شهر</c:v>
                </c:pt>
                <c:pt idx="25">
                  <c:v>سمیرم</c:v>
                </c:pt>
                <c:pt idx="26">
                  <c:v>مبارکه</c:v>
                </c:pt>
                <c:pt idx="27">
                  <c:v>جرقویه</c:v>
                </c:pt>
              </c:strCache>
            </c:strRef>
          </c:cat>
          <c:val>
            <c:numRef>
              <c:f>Sheet1!$C$280:$C$307</c:f>
              <c:numCache>
                <c:formatCode>0.00</c:formatCode>
                <c:ptCount val="28"/>
                <c:pt idx="0">
                  <c:v>71.011673151750969</c:v>
                </c:pt>
                <c:pt idx="1">
                  <c:v>64.774044032444948</c:v>
                </c:pt>
                <c:pt idx="2">
                  <c:v>65.711645101663578</c:v>
                </c:pt>
                <c:pt idx="3">
                  <c:v>63.526570048309182</c:v>
                </c:pt>
                <c:pt idx="4">
                  <c:v>60.137457044673539</c:v>
                </c:pt>
                <c:pt idx="5">
                  <c:v>59.947299077733859</c:v>
                </c:pt>
                <c:pt idx="6">
                  <c:v>64.651162790697668</c:v>
                </c:pt>
                <c:pt idx="7">
                  <c:v>49.71381847914963</c:v>
                </c:pt>
                <c:pt idx="8">
                  <c:v>51.050228310502291</c:v>
                </c:pt>
                <c:pt idx="9">
                  <c:v>49.386999768679161</c:v>
                </c:pt>
                <c:pt idx="10">
                  <c:v>47.182139940103454</c:v>
                </c:pt>
                <c:pt idx="11">
                  <c:v>43.060498220640568</c:v>
                </c:pt>
                <c:pt idx="12">
                  <c:v>41.42011834319527</c:v>
                </c:pt>
                <c:pt idx="13">
                  <c:v>43.080372424180183</c:v>
                </c:pt>
                <c:pt idx="14">
                  <c:v>31.782805429864254</c:v>
                </c:pt>
                <c:pt idx="15">
                  <c:v>41.082621082621088</c:v>
                </c:pt>
                <c:pt idx="16">
                  <c:v>39.1155256000946</c:v>
                </c:pt>
                <c:pt idx="17">
                  <c:v>52.338811630847026</c:v>
                </c:pt>
                <c:pt idx="18">
                  <c:v>52.193645990922846</c:v>
                </c:pt>
                <c:pt idx="19">
                  <c:v>39.796629056971724</c:v>
                </c:pt>
                <c:pt idx="20">
                  <c:v>44.166666666666664</c:v>
                </c:pt>
                <c:pt idx="21">
                  <c:v>31.158455392809586</c:v>
                </c:pt>
                <c:pt idx="22">
                  <c:v>38.811040339702764</c:v>
                </c:pt>
                <c:pt idx="23">
                  <c:v>53.067729083665341</c:v>
                </c:pt>
                <c:pt idx="24">
                  <c:v>33.584499461786862</c:v>
                </c:pt>
                <c:pt idx="25">
                  <c:v>26.75893886966551</c:v>
                </c:pt>
                <c:pt idx="26">
                  <c:v>23.247232472324722</c:v>
                </c:pt>
                <c:pt idx="27">
                  <c:v>13.888888888888889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75A-4E39-89B2-9CB002A7B2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64651408"/>
        <c:axId val="764644336"/>
      </c:barChart>
      <c:catAx>
        <c:axId val="764651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64644336"/>
        <c:crosses val="autoZero"/>
        <c:auto val="1"/>
        <c:lblAlgn val="ctr"/>
        <c:lblOffset val="100"/>
        <c:noMultiLvlLbl val="0"/>
      </c:catAx>
      <c:valAx>
        <c:axId val="764644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64651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C00000"/>
                </a:solidFill>
              </a:rPr>
              <a:t>روند تعداد بیمار دیابتی کنترل شده در استان اصفهان تا </a:t>
            </a:r>
            <a:r>
              <a:rPr lang="fa-IR" sz="2000" b="1" dirty="0" smtClean="0">
                <a:solidFill>
                  <a:srgbClr val="C00000"/>
                </a:solidFill>
              </a:rPr>
              <a:t>بهار</a:t>
            </a:r>
            <a:r>
              <a:rPr lang="fa-IR" sz="2000" b="1" baseline="0" dirty="0" smtClean="0">
                <a:solidFill>
                  <a:srgbClr val="C00000"/>
                </a:solidFill>
              </a:rPr>
              <a:t> </a:t>
            </a:r>
            <a:r>
              <a:rPr lang="fa-IR" sz="2000" b="1" dirty="0" smtClean="0">
                <a:solidFill>
                  <a:srgbClr val="C00000"/>
                </a:solidFill>
              </a:rPr>
              <a:t>1404 </a:t>
            </a:r>
            <a:endParaRPr lang="en-US" sz="2000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21075516732283464"/>
          <c:y val="3.333333333333333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2240157480314964E-2"/>
          <c:y val="9.7564887722368043E-2"/>
          <c:w val="0.93713443241469818"/>
          <c:h val="0.7270538057742782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'تعداد بیمار دیابتی کنترل شده'!$J$3:$AK$3</c:f>
              <c:strCache>
                <c:ptCount val="28"/>
                <c:pt idx="0">
                  <c:v>سه ماه دوم  97</c:v>
                </c:pt>
                <c:pt idx="1">
                  <c:v>سه ماهه سوم 97</c:v>
                </c:pt>
                <c:pt idx="2">
                  <c:v>سه ماهه چهارم 97</c:v>
                </c:pt>
                <c:pt idx="3">
                  <c:v>سه ماهه اول 98 </c:v>
                </c:pt>
                <c:pt idx="4">
                  <c:v>سه ماه دوم  98</c:v>
                </c:pt>
                <c:pt idx="5">
                  <c:v>سه ماهه سوم 98</c:v>
                </c:pt>
                <c:pt idx="6">
                  <c:v>سه ماهه چهارم 98</c:v>
                </c:pt>
                <c:pt idx="7">
                  <c:v>سه ماهه اول 99 </c:v>
                </c:pt>
                <c:pt idx="8">
                  <c:v>سه ماه دوم  99</c:v>
                </c:pt>
                <c:pt idx="9">
                  <c:v>سه ماهه سوم 99</c:v>
                </c:pt>
                <c:pt idx="10">
                  <c:v>سه ماهه چهارم 99</c:v>
                </c:pt>
                <c:pt idx="11">
                  <c:v>سه ماهه اول 1400</c:v>
                </c:pt>
                <c:pt idx="12">
                  <c:v>سه ماهه دوم 1400</c:v>
                </c:pt>
                <c:pt idx="13">
                  <c:v>سه ماهه سوم  1400</c:v>
                </c:pt>
                <c:pt idx="14">
                  <c:v>سه ماهه چهارم 1400</c:v>
                </c:pt>
                <c:pt idx="15">
                  <c:v>سه ماهه اول 1401</c:v>
                </c:pt>
                <c:pt idx="16">
                  <c:v>سه ماهه دوم 1401</c:v>
                </c:pt>
                <c:pt idx="17">
                  <c:v>سه ماهه سوم 1401</c:v>
                </c:pt>
                <c:pt idx="18">
                  <c:v>سه ماهه چهارم 1401</c:v>
                </c:pt>
                <c:pt idx="19">
                  <c:v>سه ماهه اول 1402</c:v>
                </c:pt>
                <c:pt idx="20">
                  <c:v>سه ماهه دوم 1402</c:v>
                </c:pt>
                <c:pt idx="21">
                  <c:v>سه ماهه سوم 1402</c:v>
                </c:pt>
                <c:pt idx="22">
                  <c:v>سه ماهه چهارم 1402</c:v>
                </c:pt>
                <c:pt idx="23">
                  <c:v>سه ماهه اول1403</c:v>
                </c:pt>
                <c:pt idx="24">
                  <c:v>سه ماهه دوم1403</c:v>
                </c:pt>
                <c:pt idx="25">
                  <c:v>سه ماهه سوم1403</c:v>
                </c:pt>
                <c:pt idx="26">
                  <c:v>زمستان 1403</c:v>
                </c:pt>
                <c:pt idx="27">
                  <c:v>بهار1404</c:v>
                </c:pt>
              </c:strCache>
            </c:strRef>
          </c:cat>
          <c:val>
            <c:numRef>
              <c:f>'تعداد بیمار دیابتی کنترل شده'!$J$31:$AK$31</c:f>
              <c:numCache>
                <c:formatCode>General</c:formatCode>
                <c:ptCount val="28"/>
                <c:pt idx="0">
                  <c:v>4901</c:v>
                </c:pt>
                <c:pt idx="1">
                  <c:v>6614</c:v>
                </c:pt>
                <c:pt idx="2">
                  <c:v>7243</c:v>
                </c:pt>
                <c:pt idx="3">
                  <c:v>6630</c:v>
                </c:pt>
                <c:pt idx="4">
                  <c:v>6337</c:v>
                </c:pt>
                <c:pt idx="5">
                  <c:v>6885</c:v>
                </c:pt>
                <c:pt idx="6">
                  <c:v>7040</c:v>
                </c:pt>
                <c:pt idx="7">
                  <c:v>2696</c:v>
                </c:pt>
                <c:pt idx="8">
                  <c:v>6622</c:v>
                </c:pt>
                <c:pt idx="9">
                  <c:v>4888</c:v>
                </c:pt>
                <c:pt idx="10">
                  <c:v>5984</c:v>
                </c:pt>
                <c:pt idx="11">
                  <c:v>5770</c:v>
                </c:pt>
                <c:pt idx="12">
                  <c:v>6166</c:v>
                </c:pt>
                <c:pt idx="13">
                  <c:v>6054</c:v>
                </c:pt>
                <c:pt idx="14">
                  <c:v>6606</c:v>
                </c:pt>
                <c:pt idx="15">
                  <c:v>8411</c:v>
                </c:pt>
                <c:pt idx="16">
                  <c:v>9560</c:v>
                </c:pt>
                <c:pt idx="17">
                  <c:v>11655</c:v>
                </c:pt>
                <c:pt idx="18">
                  <c:v>10655</c:v>
                </c:pt>
                <c:pt idx="19">
                  <c:v>11278</c:v>
                </c:pt>
                <c:pt idx="20">
                  <c:v>10535</c:v>
                </c:pt>
                <c:pt idx="21">
                  <c:v>11277</c:v>
                </c:pt>
                <c:pt idx="22">
                  <c:v>11216</c:v>
                </c:pt>
                <c:pt idx="23">
                  <c:v>12459</c:v>
                </c:pt>
                <c:pt idx="24">
                  <c:v>12708</c:v>
                </c:pt>
                <c:pt idx="25">
                  <c:v>15346</c:v>
                </c:pt>
                <c:pt idx="26">
                  <c:v>15614</c:v>
                </c:pt>
                <c:pt idx="27">
                  <c:v>14484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6E-4ADF-8561-88FD94633B1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56447216"/>
        <c:axId val="556447608"/>
      </c:barChart>
      <c:catAx>
        <c:axId val="556447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6447608"/>
        <c:crosses val="autoZero"/>
        <c:auto val="1"/>
        <c:lblAlgn val="ctr"/>
        <c:lblOffset val="100"/>
        <c:noMultiLvlLbl val="0"/>
      </c:catAx>
      <c:valAx>
        <c:axId val="55644760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56447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b="1" dirty="0">
                <a:solidFill>
                  <a:srgbClr val="C00000"/>
                </a:solidFill>
              </a:rPr>
              <a:t>روند درصد</a:t>
            </a:r>
            <a:r>
              <a:rPr lang="en-US" b="1" dirty="0">
                <a:solidFill>
                  <a:srgbClr val="C00000"/>
                </a:solidFill>
              </a:rPr>
              <a:t>HbA1c </a:t>
            </a:r>
            <a:r>
              <a:rPr lang="fa-IR" b="1" dirty="0">
                <a:solidFill>
                  <a:srgbClr val="C00000"/>
                </a:solidFill>
              </a:rPr>
              <a:t> مطلوب نسبت به تعداد </a:t>
            </a:r>
            <a:r>
              <a:rPr lang="en-US" b="1" dirty="0">
                <a:solidFill>
                  <a:srgbClr val="C00000"/>
                </a:solidFill>
              </a:rPr>
              <a:t>HbA1c</a:t>
            </a:r>
            <a:r>
              <a:rPr lang="fa-IR" b="1" dirty="0">
                <a:solidFill>
                  <a:srgbClr val="C00000"/>
                </a:solidFill>
              </a:rPr>
              <a:t> انجام شده در بیماران دیابتی مراقبت شده توسط پزشک </a:t>
            </a:r>
          </a:p>
          <a:p>
            <a:pPr>
              <a:defRPr b="1">
                <a:solidFill>
                  <a:srgbClr val="C00000"/>
                </a:solidFill>
              </a:defRPr>
            </a:pPr>
            <a:r>
              <a:rPr lang="fa-IR" b="1" dirty="0">
                <a:solidFill>
                  <a:srgbClr val="C00000"/>
                </a:solidFill>
              </a:rPr>
              <a:t>تا </a:t>
            </a:r>
            <a:r>
              <a:rPr lang="fa-IR" b="1" dirty="0" smtClean="0">
                <a:solidFill>
                  <a:srgbClr val="C00000"/>
                </a:solidFill>
              </a:rPr>
              <a:t>بهار 1404</a:t>
            </a:r>
            <a:endParaRPr lang="en-US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15640625"/>
          <c:y val="1.666666666666666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'درصد دیابت کنترل شده به نسبتA1C'!$K$3:$AL$3</c:f>
              <c:strCache>
                <c:ptCount val="28"/>
                <c:pt idx="0">
                  <c:v>سه ماه دوم 97</c:v>
                </c:pt>
                <c:pt idx="1">
                  <c:v>سه ماهه سوم  97</c:v>
                </c:pt>
                <c:pt idx="2">
                  <c:v>سه ماهه چهارم 97</c:v>
                </c:pt>
                <c:pt idx="3">
                  <c:v>سه ماهه اول 98 </c:v>
                </c:pt>
                <c:pt idx="4">
                  <c:v>سه ماه دوم  98</c:v>
                </c:pt>
                <c:pt idx="5">
                  <c:v>سه ماهه سوم 98</c:v>
                </c:pt>
                <c:pt idx="6">
                  <c:v>سه ماهه چهارم 98</c:v>
                </c:pt>
                <c:pt idx="7">
                  <c:v>سه ماهه اول 99 </c:v>
                </c:pt>
                <c:pt idx="8">
                  <c:v>سه ماه دوم  99</c:v>
                </c:pt>
                <c:pt idx="9">
                  <c:v>سه ماهه سوم  99</c:v>
                </c:pt>
                <c:pt idx="10">
                  <c:v>سه ماهه چهارم  99</c:v>
                </c:pt>
                <c:pt idx="11">
                  <c:v>سه ماهه اول 1400</c:v>
                </c:pt>
                <c:pt idx="12">
                  <c:v>سه ماهه دوم 1400</c:v>
                </c:pt>
                <c:pt idx="13">
                  <c:v>سه ماهه سوم  1400</c:v>
                </c:pt>
                <c:pt idx="14">
                  <c:v>سه ماهه چهارم 1400</c:v>
                </c:pt>
                <c:pt idx="15">
                  <c:v>سه ماهه اول 1401</c:v>
                </c:pt>
                <c:pt idx="16">
                  <c:v>سه ماهه دوم 1401</c:v>
                </c:pt>
                <c:pt idx="17">
                  <c:v>سه ماهه سوم 1401</c:v>
                </c:pt>
                <c:pt idx="18">
                  <c:v>سه ماهه چهارم 1401</c:v>
                </c:pt>
                <c:pt idx="19">
                  <c:v>سه ماهه اول1402</c:v>
                </c:pt>
                <c:pt idx="20">
                  <c:v>سه ماهه دوم 1402</c:v>
                </c:pt>
                <c:pt idx="21">
                  <c:v>سه ماهه سوم 1402</c:v>
                </c:pt>
                <c:pt idx="22">
                  <c:v>سه ماهه چهارم 1402</c:v>
                </c:pt>
                <c:pt idx="23">
                  <c:v>سه ماهه اول1403</c:v>
                </c:pt>
                <c:pt idx="24">
                  <c:v>سه ماهه دوم1403</c:v>
                </c:pt>
                <c:pt idx="25">
                  <c:v>سه ماهه سوم1403</c:v>
                </c:pt>
                <c:pt idx="26">
                  <c:v>زمستان 1403</c:v>
                </c:pt>
                <c:pt idx="27">
                  <c:v>بهار1404</c:v>
                </c:pt>
              </c:strCache>
            </c:strRef>
          </c:cat>
          <c:val>
            <c:numRef>
              <c:f>'درصد دیابت کنترل شده به نسبتA1C'!$K$31:$AL$31</c:f>
              <c:numCache>
                <c:formatCode>0.0</c:formatCode>
                <c:ptCount val="28"/>
                <c:pt idx="0">
                  <c:v>59.651898734177209</c:v>
                </c:pt>
                <c:pt idx="1">
                  <c:v>47.806288398988073</c:v>
                </c:pt>
                <c:pt idx="2">
                  <c:v>47.426663174436875</c:v>
                </c:pt>
                <c:pt idx="3">
                  <c:v>47.20205040580948</c:v>
                </c:pt>
                <c:pt idx="4">
                  <c:v>48.20844427538988</c:v>
                </c:pt>
                <c:pt idx="5">
                  <c:v>47.522087244616237</c:v>
                </c:pt>
                <c:pt idx="6">
                  <c:v>46.817849305047545</c:v>
                </c:pt>
                <c:pt idx="7">
                  <c:v>46.307110958433526</c:v>
                </c:pt>
                <c:pt idx="8">
                  <c:v>43.417256753212691</c:v>
                </c:pt>
                <c:pt idx="9">
                  <c:v>43.69747899159664</c:v>
                </c:pt>
                <c:pt idx="10">
                  <c:v>44.352208716276316</c:v>
                </c:pt>
                <c:pt idx="11">
                  <c:v>48.389802079838979</c:v>
                </c:pt>
                <c:pt idx="12">
                  <c:v>45.647023985786198</c:v>
                </c:pt>
                <c:pt idx="13">
                  <c:v>46.623026569118217</c:v>
                </c:pt>
                <c:pt idx="14">
                  <c:v>48.718537219799558</c:v>
                </c:pt>
                <c:pt idx="15">
                  <c:v>52.889391938627931</c:v>
                </c:pt>
                <c:pt idx="16">
                  <c:v>54.7</c:v>
                </c:pt>
                <c:pt idx="17">
                  <c:v>53.88</c:v>
                </c:pt>
                <c:pt idx="18">
                  <c:v>55.04</c:v>
                </c:pt>
                <c:pt idx="19" formatCode="General">
                  <c:v>55.44</c:v>
                </c:pt>
                <c:pt idx="20">
                  <c:v>54.05</c:v>
                </c:pt>
                <c:pt idx="21" formatCode="General">
                  <c:v>54.48</c:v>
                </c:pt>
                <c:pt idx="22" formatCode="General">
                  <c:v>55.97</c:v>
                </c:pt>
                <c:pt idx="23" formatCode="General">
                  <c:v>60.11</c:v>
                </c:pt>
                <c:pt idx="24" formatCode="General">
                  <c:v>62.83</c:v>
                </c:pt>
                <c:pt idx="25" formatCode="General">
                  <c:v>60.85</c:v>
                </c:pt>
                <c:pt idx="26" formatCode="General">
                  <c:v>62.03</c:v>
                </c:pt>
                <c:pt idx="27" formatCode="0.00">
                  <c:v>65.399376890775272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7E-4D58-96A7-6B39EAD53F2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56448784"/>
        <c:axId val="556449176"/>
      </c:barChart>
      <c:catAx>
        <c:axId val="556448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6449176"/>
        <c:crosses val="autoZero"/>
        <c:auto val="1"/>
        <c:lblAlgn val="ctr"/>
        <c:lblOffset val="100"/>
        <c:noMultiLvlLbl val="0"/>
      </c:catAx>
      <c:valAx>
        <c:axId val="5564491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556448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dirty="0">
                <a:solidFill>
                  <a:srgbClr val="FF0000"/>
                </a:solidFill>
              </a:rPr>
              <a:t>درصد دیابت کنترل شده به</a:t>
            </a:r>
            <a:r>
              <a:rPr lang="en-US" sz="2000" dirty="0">
                <a:solidFill>
                  <a:srgbClr val="FF0000"/>
                </a:solidFill>
              </a:rPr>
              <a:t>A1C </a:t>
            </a:r>
            <a:r>
              <a:rPr lang="fa-IR" sz="2000" dirty="0">
                <a:solidFill>
                  <a:srgbClr val="FF0000"/>
                </a:solidFill>
              </a:rPr>
              <a:t>انجام شده به تفکیک شهرستان ها در </a:t>
            </a:r>
            <a:r>
              <a:rPr lang="fa-IR" sz="2000" dirty="0" smtClean="0">
                <a:solidFill>
                  <a:srgbClr val="FF0000"/>
                </a:solidFill>
              </a:rPr>
              <a:t>بهار 1404</a:t>
            </a:r>
            <a:endParaRPr lang="fa-IR" sz="2000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Sheet1!$B$309</c:f>
              <c:strCache>
                <c:ptCount val="1"/>
                <c:pt idx="0">
                  <c:v>درصد دیابت کنترل شده بهA1C انجام شده در بهار1404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DC0-4318-A4F9-53E7DDF7E9A8}"/>
              </c:ext>
            </c:extLst>
          </c:dPt>
          <c:dPt>
            <c:idx val="1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17E0-4F89-BE38-6417240CA1C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Sheet1!$A$310:$A$337</c:f>
              <c:strCache>
                <c:ptCount val="28"/>
                <c:pt idx="0">
                  <c:v>فریدونشهر</c:v>
                </c:pt>
                <c:pt idx="1">
                  <c:v>ورزنه</c:v>
                </c:pt>
                <c:pt idx="2">
                  <c:v>دهاقان</c:v>
                </c:pt>
                <c:pt idx="3">
                  <c:v>خوانسار</c:v>
                </c:pt>
                <c:pt idx="4">
                  <c:v>شهرضا</c:v>
                </c:pt>
                <c:pt idx="5">
                  <c:v>فریدن</c:v>
                </c:pt>
                <c:pt idx="6">
                  <c:v>جرقویه</c:v>
                </c:pt>
                <c:pt idx="7">
                  <c:v>اصفهان 2</c:v>
                </c:pt>
                <c:pt idx="8">
                  <c:v>کوهپایه</c:v>
                </c:pt>
                <c:pt idx="9">
                  <c:v>فلاورجان</c:v>
                </c:pt>
                <c:pt idx="10">
                  <c:v>اردستان</c:v>
                </c:pt>
                <c:pt idx="11">
                  <c:v>سمیرم</c:v>
                </c:pt>
                <c:pt idx="12">
                  <c:v>لنجان</c:v>
                </c:pt>
                <c:pt idx="13">
                  <c:v>نجف آباد</c:v>
                </c:pt>
                <c:pt idx="14">
                  <c:v>استان</c:v>
                </c:pt>
                <c:pt idx="15">
                  <c:v>مبارکه</c:v>
                </c:pt>
                <c:pt idx="16">
                  <c:v>بوئین و میاندشت</c:v>
                </c:pt>
                <c:pt idx="17">
                  <c:v>نطنز</c:v>
                </c:pt>
                <c:pt idx="18">
                  <c:v>گلپایگان</c:v>
                </c:pt>
                <c:pt idx="19">
                  <c:v>اصفهان 1</c:v>
                </c:pt>
                <c:pt idx="20">
                  <c:v>شاهین شهر و میمه</c:v>
                </c:pt>
                <c:pt idx="21">
                  <c:v>تیران و کرون</c:v>
                </c:pt>
                <c:pt idx="22">
                  <c:v>خمینی شهر</c:v>
                </c:pt>
                <c:pt idx="23">
                  <c:v>برخوار</c:v>
                </c:pt>
                <c:pt idx="24">
                  <c:v>هرند</c:v>
                </c:pt>
                <c:pt idx="25">
                  <c:v>خور و بیابانک</c:v>
                </c:pt>
                <c:pt idx="26">
                  <c:v>نائین</c:v>
                </c:pt>
                <c:pt idx="27">
                  <c:v>چادگان</c:v>
                </c:pt>
              </c:strCache>
            </c:strRef>
          </c:cat>
          <c:val>
            <c:numRef>
              <c:f>Sheet1!$B$310:$B$337</c:f>
              <c:numCache>
                <c:formatCode>0.00</c:formatCode>
                <c:ptCount val="28"/>
                <c:pt idx="0">
                  <c:v>85.365853658536579</c:v>
                </c:pt>
                <c:pt idx="1">
                  <c:v>76.59574468085107</c:v>
                </c:pt>
                <c:pt idx="2">
                  <c:v>75.447154471544721</c:v>
                </c:pt>
                <c:pt idx="3">
                  <c:v>71.264367816091962</c:v>
                </c:pt>
                <c:pt idx="4">
                  <c:v>70.54908485856906</c:v>
                </c:pt>
                <c:pt idx="5">
                  <c:v>70.043103448275872</c:v>
                </c:pt>
                <c:pt idx="6">
                  <c:v>68.840579710144922</c:v>
                </c:pt>
                <c:pt idx="7">
                  <c:v>68.402656413841314</c:v>
                </c:pt>
                <c:pt idx="8">
                  <c:v>68.376068376068375</c:v>
                </c:pt>
                <c:pt idx="9">
                  <c:v>68.326693227091624</c:v>
                </c:pt>
                <c:pt idx="10" formatCode="General">
                  <c:v>67.83</c:v>
                </c:pt>
                <c:pt idx="11">
                  <c:v>66.666666666666657</c:v>
                </c:pt>
                <c:pt idx="12">
                  <c:v>66.206395348837205</c:v>
                </c:pt>
                <c:pt idx="13">
                  <c:v>65.558441558441558</c:v>
                </c:pt>
                <c:pt idx="14">
                  <c:v>65.399376890775272</c:v>
                </c:pt>
                <c:pt idx="15">
                  <c:v>64.160401002506262</c:v>
                </c:pt>
                <c:pt idx="16">
                  <c:v>63.48773841961853</c:v>
                </c:pt>
                <c:pt idx="17">
                  <c:v>63.102409638554214</c:v>
                </c:pt>
                <c:pt idx="18">
                  <c:v>62.734584450402139</c:v>
                </c:pt>
                <c:pt idx="19">
                  <c:v>62.450722733245733</c:v>
                </c:pt>
                <c:pt idx="20">
                  <c:v>62.314939434724096</c:v>
                </c:pt>
                <c:pt idx="21">
                  <c:v>61.514195583596212</c:v>
                </c:pt>
                <c:pt idx="22">
                  <c:v>61.46131805157593</c:v>
                </c:pt>
                <c:pt idx="23">
                  <c:v>60.837070254110614</c:v>
                </c:pt>
                <c:pt idx="24">
                  <c:v>56.39810426540285</c:v>
                </c:pt>
                <c:pt idx="25">
                  <c:v>56.108597285067873</c:v>
                </c:pt>
                <c:pt idx="26">
                  <c:v>53.914988814317674</c:v>
                </c:pt>
                <c:pt idx="27">
                  <c:v>53.488372093023251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E0-4F89-BE38-6417240CA1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32420640"/>
        <c:axId val="832405664"/>
      </c:barChart>
      <c:catAx>
        <c:axId val="832420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2405664"/>
        <c:crosses val="autoZero"/>
        <c:auto val="1"/>
        <c:lblAlgn val="ctr"/>
        <c:lblOffset val="100"/>
        <c:noMultiLvlLbl val="0"/>
      </c:catAx>
      <c:valAx>
        <c:axId val="832405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2420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 b="1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b="1" dirty="0">
                <a:solidFill>
                  <a:srgbClr val="C00000"/>
                </a:solidFill>
              </a:rPr>
              <a:t>روند درصد دیابتی های شناسایی شده نسبت به خطرسنجی های انجام شده استان اصفهان </a:t>
            </a:r>
          </a:p>
          <a:p>
            <a:pPr>
              <a:defRPr b="1">
                <a:solidFill>
                  <a:srgbClr val="C00000"/>
                </a:solidFill>
              </a:defRPr>
            </a:pPr>
            <a:r>
              <a:rPr lang="fa-IR" b="1" dirty="0">
                <a:solidFill>
                  <a:srgbClr val="C00000"/>
                </a:solidFill>
              </a:rPr>
              <a:t>تا </a:t>
            </a:r>
            <a:r>
              <a:rPr lang="fa-IR" b="1" dirty="0" smtClean="0">
                <a:solidFill>
                  <a:srgbClr val="C00000"/>
                </a:solidFill>
              </a:rPr>
              <a:t>بهار1404</a:t>
            </a:r>
            <a:endParaRPr lang="en-US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21653904199475063"/>
          <c:y val="2.222222222222222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7.1000246062992128E-2"/>
          <c:y val="0.15438888888888888"/>
          <c:w val="0.92899975393700784"/>
          <c:h val="0.592630796150481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'درصد بیمار دیابتی'!$I$3:$AI$3</c:f>
              <c:strCache>
                <c:ptCount val="27"/>
                <c:pt idx="0">
                  <c:v>سه ماهه سوم   97</c:v>
                </c:pt>
                <c:pt idx="1">
                  <c:v>سه ماهه چهارم 97</c:v>
                </c:pt>
                <c:pt idx="2">
                  <c:v>سه ماهه اول  98</c:v>
                </c:pt>
                <c:pt idx="3">
                  <c:v>سه ماهه دوم  98</c:v>
                </c:pt>
                <c:pt idx="4">
                  <c:v>سه ماهه سوم  98</c:v>
                </c:pt>
                <c:pt idx="5">
                  <c:v>سه ماهه چهارم  98</c:v>
                </c:pt>
                <c:pt idx="6">
                  <c:v>سه ماهه اول99</c:v>
                </c:pt>
                <c:pt idx="7">
                  <c:v>سه ماهه دوم  99</c:v>
                </c:pt>
                <c:pt idx="8">
                  <c:v>سه ماهه سوم  99</c:v>
                </c:pt>
                <c:pt idx="9">
                  <c:v>سه ماهه چهارم 99</c:v>
                </c:pt>
                <c:pt idx="10">
                  <c:v>سه ماهه اول 1400</c:v>
                </c:pt>
                <c:pt idx="11">
                  <c:v>سه ماهه دوم 1400</c:v>
                </c:pt>
                <c:pt idx="12">
                  <c:v>سه ماهه سوم 1400</c:v>
                </c:pt>
                <c:pt idx="13">
                  <c:v>سه ماهه چهارم  1400</c:v>
                </c:pt>
                <c:pt idx="14">
                  <c:v>سه ماهه اول  1401</c:v>
                </c:pt>
                <c:pt idx="15">
                  <c:v>سه ماهه دوم 1401</c:v>
                </c:pt>
                <c:pt idx="16">
                  <c:v>سه ماهه سوم 1401</c:v>
                </c:pt>
                <c:pt idx="17">
                  <c:v>سه ماهه چهارم 1401</c:v>
                </c:pt>
                <c:pt idx="18">
                  <c:v>سه ماهه اول 1402</c:v>
                </c:pt>
                <c:pt idx="19">
                  <c:v>سه ماهه دوم 1402</c:v>
                </c:pt>
                <c:pt idx="20">
                  <c:v>سه ماهه سوم 1402</c:v>
                </c:pt>
                <c:pt idx="21">
                  <c:v>سه ماهه چهارم 1402</c:v>
                </c:pt>
                <c:pt idx="22">
                  <c:v>سه ماهه اول1403</c:v>
                </c:pt>
                <c:pt idx="23">
                  <c:v>سه ماهه دوم1403</c:v>
                </c:pt>
                <c:pt idx="24">
                  <c:v>سه ماهه سوم1403</c:v>
                </c:pt>
                <c:pt idx="25">
                  <c:v>زمستان 1403</c:v>
                </c:pt>
                <c:pt idx="26">
                  <c:v>بهار 1404</c:v>
                </c:pt>
              </c:strCache>
            </c:strRef>
          </c:cat>
          <c:val>
            <c:numRef>
              <c:f>'درصد بیمار دیابتی'!$I$31:$AI$31</c:f>
              <c:numCache>
                <c:formatCode>General</c:formatCode>
                <c:ptCount val="27"/>
                <c:pt idx="0">
                  <c:v>11.82</c:v>
                </c:pt>
                <c:pt idx="1">
                  <c:v>11.39</c:v>
                </c:pt>
                <c:pt idx="2">
                  <c:v>11.43</c:v>
                </c:pt>
                <c:pt idx="3">
                  <c:v>11.28</c:v>
                </c:pt>
                <c:pt idx="4">
                  <c:v>11.31</c:v>
                </c:pt>
                <c:pt idx="5">
                  <c:v>11.37</c:v>
                </c:pt>
                <c:pt idx="6">
                  <c:v>11.58</c:v>
                </c:pt>
                <c:pt idx="7">
                  <c:v>11.83</c:v>
                </c:pt>
                <c:pt idx="8">
                  <c:v>12.12</c:v>
                </c:pt>
                <c:pt idx="9">
                  <c:v>12.14</c:v>
                </c:pt>
                <c:pt idx="10">
                  <c:v>12.61</c:v>
                </c:pt>
                <c:pt idx="11">
                  <c:v>12.79</c:v>
                </c:pt>
                <c:pt idx="12">
                  <c:v>12.83</c:v>
                </c:pt>
                <c:pt idx="13">
                  <c:v>12.88</c:v>
                </c:pt>
                <c:pt idx="14">
                  <c:v>12.88</c:v>
                </c:pt>
                <c:pt idx="15">
                  <c:v>12.86</c:v>
                </c:pt>
                <c:pt idx="16">
                  <c:v>12.93</c:v>
                </c:pt>
                <c:pt idx="17">
                  <c:v>12.99</c:v>
                </c:pt>
                <c:pt idx="18">
                  <c:v>13</c:v>
                </c:pt>
                <c:pt idx="19">
                  <c:v>13.03</c:v>
                </c:pt>
                <c:pt idx="20">
                  <c:v>13.15</c:v>
                </c:pt>
                <c:pt idx="21">
                  <c:v>13.37</c:v>
                </c:pt>
                <c:pt idx="22">
                  <c:v>13.47</c:v>
                </c:pt>
                <c:pt idx="23">
                  <c:v>13.44</c:v>
                </c:pt>
                <c:pt idx="24">
                  <c:v>13.37</c:v>
                </c:pt>
                <c:pt idx="25">
                  <c:v>13.3</c:v>
                </c:pt>
                <c:pt idx="26">
                  <c:v>13.26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84-4B55-BA19-54E25DB42BA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77575056"/>
        <c:axId val="377575840"/>
      </c:barChart>
      <c:catAx>
        <c:axId val="377575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7575840"/>
        <c:crosses val="autoZero"/>
        <c:auto val="1"/>
        <c:lblAlgn val="ctr"/>
        <c:lblOffset val="100"/>
        <c:noMultiLvlLbl val="0"/>
      </c:catAx>
      <c:valAx>
        <c:axId val="37757584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77575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1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مقایسه درصد دیابت کنترل شده به </a:t>
            </a:r>
            <a:r>
              <a:rPr lang="en-US" sz="2000" b="1" dirty="0">
                <a:solidFill>
                  <a:srgbClr val="FF0000"/>
                </a:solidFill>
              </a:rPr>
              <a:t>A1C</a:t>
            </a:r>
            <a:r>
              <a:rPr lang="fa-IR" sz="2000" b="1" baseline="0" dirty="0">
                <a:solidFill>
                  <a:srgbClr val="FF0000"/>
                </a:solidFill>
              </a:rPr>
              <a:t> انجام شده به تفکیک شهرستان ها در </a:t>
            </a:r>
            <a:r>
              <a:rPr lang="fa-IR" sz="2000" b="1" baseline="0" dirty="0" smtClean="0">
                <a:solidFill>
                  <a:srgbClr val="FF0000"/>
                </a:solidFill>
              </a:rPr>
              <a:t>بهار1404 </a:t>
            </a:r>
            <a:r>
              <a:rPr lang="fa-IR" sz="2000" b="1" baseline="0" dirty="0">
                <a:solidFill>
                  <a:srgbClr val="FF0000"/>
                </a:solidFill>
              </a:rPr>
              <a:t>و زمستان </a:t>
            </a:r>
            <a:r>
              <a:rPr lang="fa-IR" sz="2000" b="1" i="0" u="none" strike="noStrike" kern="1200" spc="0" baseline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1403</a:t>
            </a:r>
            <a:endParaRPr lang="en-US" sz="2000" b="1" i="0" u="none" strike="noStrike" kern="1200" spc="0" baseline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Sheet1!$B$309</c:f>
              <c:strCache>
                <c:ptCount val="1"/>
                <c:pt idx="0">
                  <c:v>درصد دیابت کنترل شده بهA1C انجام شده در بهار1404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4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024-4734-9AC5-A4BC1FA43BB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Sheet1!$A$310:$A$337</c:f>
              <c:strCache>
                <c:ptCount val="28"/>
                <c:pt idx="0">
                  <c:v>فریدونشهر</c:v>
                </c:pt>
                <c:pt idx="1">
                  <c:v>ورزنه</c:v>
                </c:pt>
                <c:pt idx="2">
                  <c:v>دهاقان</c:v>
                </c:pt>
                <c:pt idx="3">
                  <c:v>خوانسار</c:v>
                </c:pt>
                <c:pt idx="4">
                  <c:v>شهرضا</c:v>
                </c:pt>
                <c:pt idx="5">
                  <c:v>فریدن</c:v>
                </c:pt>
                <c:pt idx="6">
                  <c:v>جرقویه</c:v>
                </c:pt>
                <c:pt idx="7">
                  <c:v>اصفهان2</c:v>
                </c:pt>
                <c:pt idx="8">
                  <c:v>کوهپایه</c:v>
                </c:pt>
                <c:pt idx="9">
                  <c:v>فلاورجان</c:v>
                </c:pt>
                <c:pt idx="10">
                  <c:v>اردستان</c:v>
                </c:pt>
                <c:pt idx="11">
                  <c:v>سمیرم</c:v>
                </c:pt>
                <c:pt idx="12">
                  <c:v>لنجان</c:v>
                </c:pt>
                <c:pt idx="13">
                  <c:v>نجف آباد</c:v>
                </c:pt>
                <c:pt idx="14">
                  <c:v>استان</c:v>
                </c:pt>
                <c:pt idx="15">
                  <c:v>مبارکه</c:v>
                </c:pt>
                <c:pt idx="16">
                  <c:v>بوئین و میاندشت</c:v>
                </c:pt>
                <c:pt idx="17">
                  <c:v>نطنز</c:v>
                </c:pt>
                <c:pt idx="18">
                  <c:v>اصفهان1</c:v>
                </c:pt>
                <c:pt idx="19">
                  <c:v>گلپایگان</c:v>
                </c:pt>
                <c:pt idx="20">
                  <c:v>شاهین شهر</c:v>
                </c:pt>
                <c:pt idx="21">
                  <c:v>تیران و کرون</c:v>
                </c:pt>
                <c:pt idx="22">
                  <c:v>خمینی شهر</c:v>
                </c:pt>
                <c:pt idx="23">
                  <c:v>برخوار</c:v>
                </c:pt>
                <c:pt idx="24">
                  <c:v>هرند</c:v>
                </c:pt>
                <c:pt idx="25">
                  <c:v>خور و بیابانک</c:v>
                </c:pt>
                <c:pt idx="26">
                  <c:v>نایین</c:v>
                </c:pt>
                <c:pt idx="27">
                  <c:v>چادگان</c:v>
                </c:pt>
              </c:strCache>
            </c:strRef>
          </c:cat>
          <c:val>
            <c:numRef>
              <c:f>Sheet1!$B$310:$B$337</c:f>
              <c:numCache>
                <c:formatCode>0.00</c:formatCode>
                <c:ptCount val="28"/>
                <c:pt idx="0">
                  <c:v>85.37</c:v>
                </c:pt>
                <c:pt idx="1">
                  <c:v>76.599999999999994</c:v>
                </c:pt>
                <c:pt idx="2">
                  <c:v>75.45</c:v>
                </c:pt>
                <c:pt idx="3">
                  <c:v>71.260000000000005</c:v>
                </c:pt>
                <c:pt idx="4">
                  <c:v>70.55</c:v>
                </c:pt>
                <c:pt idx="5">
                  <c:v>70.040000000000006</c:v>
                </c:pt>
                <c:pt idx="6">
                  <c:v>68.84</c:v>
                </c:pt>
                <c:pt idx="7">
                  <c:v>68.400000000000006</c:v>
                </c:pt>
                <c:pt idx="8">
                  <c:v>68.38</c:v>
                </c:pt>
                <c:pt idx="9">
                  <c:v>68.33</c:v>
                </c:pt>
                <c:pt idx="10">
                  <c:v>67.83</c:v>
                </c:pt>
                <c:pt idx="11">
                  <c:v>66.67</c:v>
                </c:pt>
                <c:pt idx="12">
                  <c:v>66.209999999999994</c:v>
                </c:pt>
                <c:pt idx="13">
                  <c:v>65.56</c:v>
                </c:pt>
                <c:pt idx="14">
                  <c:v>65.400000000000006</c:v>
                </c:pt>
                <c:pt idx="15">
                  <c:v>64.16</c:v>
                </c:pt>
                <c:pt idx="16">
                  <c:v>63.49</c:v>
                </c:pt>
                <c:pt idx="17">
                  <c:v>63.1</c:v>
                </c:pt>
                <c:pt idx="18">
                  <c:v>62.45</c:v>
                </c:pt>
                <c:pt idx="19">
                  <c:v>62.37</c:v>
                </c:pt>
                <c:pt idx="20">
                  <c:v>62.31</c:v>
                </c:pt>
                <c:pt idx="21">
                  <c:v>61.51</c:v>
                </c:pt>
                <c:pt idx="22">
                  <c:v>61.46</c:v>
                </c:pt>
                <c:pt idx="23">
                  <c:v>60.84</c:v>
                </c:pt>
                <c:pt idx="24">
                  <c:v>56.4</c:v>
                </c:pt>
                <c:pt idx="25">
                  <c:v>56.11</c:v>
                </c:pt>
                <c:pt idx="26">
                  <c:v>53.91</c:v>
                </c:pt>
                <c:pt idx="27">
                  <c:v>53.49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24-4734-9AC5-A4BC1FA43BB6}"/>
            </c:ext>
          </c:extLst>
        </c:ser>
        <c:ser>
          <c:idx val="1"/>
          <c:order val="1"/>
          <c:tx>
            <c:strRef>
              <c:f>Sheet1!$C$309</c:f>
              <c:strCache>
                <c:ptCount val="1"/>
                <c:pt idx="0">
                  <c:v>درصد دیابت کنترل شده بهA1C انجام شده در زمستان1403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3024-4734-9AC5-A4BC1FA43BB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Sheet1!$A$310:$A$337</c:f>
              <c:strCache>
                <c:ptCount val="28"/>
                <c:pt idx="0">
                  <c:v>فریدونشهر</c:v>
                </c:pt>
                <c:pt idx="1">
                  <c:v>ورزنه</c:v>
                </c:pt>
                <c:pt idx="2">
                  <c:v>دهاقان</c:v>
                </c:pt>
                <c:pt idx="3">
                  <c:v>خوانسار</c:v>
                </c:pt>
                <c:pt idx="4">
                  <c:v>شهرضا</c:v>
                </c:pt>
                <c:pt idx="5">
                  <c:v>فریدن</c:v>
                </c:pt>
                <c:pt idx="6">
                  <c:v>جرقویه</c:v>
                </c:pt>
                <c:pt idx="7">
                  <c:v>اصفهان2</c:v>
                </c:pt>
                <c:pt idx="8">
                  <c:v>کوهپایه</c:v>
                </c:pt>
                <c:pt idx="9">
                  <c:v>فلاورجان</c:v>
                </c:pt>
                <c:pt idx="10">
                  <c:v>اردستان</c:v>
                </c:pt>
                <c:pt idx="11">
                  <c:v>سمیرم</c:v>
                </c:pt>
                <c:pt idx="12">
                  <c:v>لنجان</c:v>
                </c:pt>
                <c:pt idx="13">
                  <c:v>نجف آباد</c:v>
                </c:pt>
                <c:pt idx="14">
                  <c:v>استان</c:v>
                </c:pt>
                <c:pt idx="15">
                  <c:v>مبارکه</c:v>
                </c:pt>
                <c:pt idx="16">
                  <c:v>بوئین و میاندشت</c:v>
                </c:pt>
                <c:pt idx="17">
                  <c:v>نطنز</c:v>
                </c:pt>
                <c:pt idx="18">
                  <c:v>اصفهان1</c:v>
                </c:pt>
                <c:pt idx="19">
                  <c:v>گلپایگان</c:v>
                </c:pt>
                <c:pt idx="20">
                  <c:v>شاهین شهر</c:v>
                </c:pt>
                <c:pt idx="21">
                  <c:v>تیران و کرون</c:v>
                </c:pt>
                <c:pt idx="22">
                  <c:v>خمینی شهر</c:v>
                </c:pt>
                <c:pt idx="23">
                  <c:v>برخوار</c:v>
                </c:pt>
                <c:pt idx="24">
                  <c:v>هرند</c:v>
                </c:pt>
                <c:pt idx="25">
                  <c:v>خور و بیابانک</c:v>
                </c:pt>
                <c:pt idx="26">
                  <c:v>نایین</c:v>
                </c:pt>
                <c:pt idx="27">
                  <c:v>چادگان</c:v>
                </c:pt>
              </c:strCache>
            </c:strRef>
          </c:cat>
          <c:val>
            <c:numRef>
              <c:f>Sheet1!$C$310:$C$337</c:f>
              <c:numCache>
                <c:formatCode>0.00</c:formatCode>
                <c:ptCount val="28"/>
                <c:pt idx="0">
                  <c:v>81.884057971014485</c:v>
                </c:pt>
                <c:pt idx="1">
                  <c:v>74.380165289256198</c:v>
                </c:pt>
                <c:pt idx="2">
                  <c:v>73.699015471167371</c:v>
                </c:pt>
                <c:pt idx="3">
                  <c:v>66.010733452593911</c:v>
                </c:pt>
                <c:pt idx="4">
                  <c:v>65.88072122052705</c:v>
                </c:pt>
                <c:pt idx="5">
                  <c:v>70.228310502283108</c:v>
                </c:pt>
                <c:pt idx="6">
                  <c:v>62.222222222222221</c:v>
                </c:pt>
                <c:pt idx="7">
                  <c:v>65.033251662583126</c:v>
                </c:pt>
                <c:pt idx="8">
                  <c:v>72</c:v>
                </c:pt>
                <c:pt idx="9">
                  <c:v>64.407744874715263</c:v>
                </c:pt>
                <c:pt idx="10">
                  <c:v>66.666666666666657</c:v>
                </c:pt>
                <c:pt idx="11">
                  <c:v>59.482758620689658</c:v>
                </c:pt>
                <c:pt idx="12">
                  <c:v>52.971725331794573</c:v>
                </c:pt>
                <c:pt idx="13">
                  <c:v>61.405152224824356</c:v>
                </c:pt>
                <c:pt idx="14">
                  <c:v>62.031703150450909</c:v>
                </c:pt>
                <c:pt idx="15">
                  <c:v>66.439909297052154</c:v>
                </c:pt>
                <c:pt idx="16">
                  <c:v>69.010989010989007</c:v>
                </c:pt>
                <c:pt idx="17">
                  <c:v>52.593917710196777</c:v>
                </c:pt>
                <c:pt idx="18">
                  <c:v>61.638452237001204</c:v>
                </c:pt>
                <c:pt idx="19">
                  <c:v>58.108108108108105</c:v>
                </c:pt>
                <c:pt idx="20">
                  <c:v>68.803418803418808</c:v>
                </c:pt>
                <c:pt idx="21">
                  <c:v>61.019736842105267</c:v>
                </c:pt>
                <c:pt idx="22">
                  <c:v>59.853249475890991</c:v>
                </c:pt>
                <c:pt idx="23">
                  <c:v>56.783369803063458</c:v>
                </c:pt>
                <c:pt idx="24">
                  <c:v>59.401709401709404</c:v>
                </c:pt>
                <c:pt idx="25">
                  <c:v>33.812949640287769</c:v>
                </c:pt>
                <c:pt idx="26">
                  <c:v>57.22433460076045</c:v>
                </c:pt>
                <c:pt idx="27">
                  <c:v>41.19047619047619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024-4734-9AC5-A4BC1FA43B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37770112"/>
        <c:axId val="937764704"/>
      </c:barChart>
      <c:catAx>
        <c:axId val="937770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7764704"/>
        <c:crosses val="autoZero"/>
        <c:auto val="1"/>
        <c:lblAlgn val="ctr"/>
        <c:lblOffset val="100"/>
        <c:noMultiLvlLbl val="0"/>
      </c:catAx>
      <c:valAx>
        <c:axId val="9377647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7770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b="1" dirty="0">
                <a:solidFill>
                  <a:srgbClr val="C00000"/>
                </a:solidFill>
              </a:rPr>
              <a:t>روند درصد</a:t>
            </a:r>
            <a:r>
              <a:rPr lang="en-US" b="1" dirty="0">
                <a:solidFill>
                  <a:srgbClr val="C00000"/>
                </a:solidFill>
              </a:rPr>
              <a:t> A1c </a:t>
            </a:r>
            <a:r>
              <a:rPr lang="fa-IR" b="1" dirty="0">
                <a:solidFill>
                  <a:srgbClr val="C00000"/>
                </a:solidFill>
              </a:rPr>
              <a:t>مطلوب به تعداد مراقبت انجام شده پزشک در بیماران مبتلا به دیابت </a:t>
            </a:r>
          </a:p>
          <a:p>
            <a:pPr>
              <a:defRPr b="1">
                <a:solidFill>
                  <a:srgbClr val="C00000"/>
                </a:solidFill>
              </a:defRPr>
            </a:pPr>
            <a:r>
              <a:rPr lang="fa-IR" b="1" dirty="0">
                <a:solidFill>
                  <a:srgbClr val="C00000"/>
                </a:solidFill>
              </a:rPr>
              <a:t>تا </a:t>
            </a:r>
            <a:r>
              <a:rPr lang="fa-IR" b="1" dirty="0" smtClean="0">
                <a:solidFill>
                  <a:srgbClr val="C00000"/>
                </a:solidFill>
              </a:rPr>
              <a:t>بهار1404</a:t>
            </a:r>
            <a:endParaRPr lang="en-US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23920572828130973"/>
          <c:y val="3.80728286802302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7.0055287898235549E-2"/>
          <c:y val="0.11257774737442371"/>
          <c:w val="0.92994471210176444"/>
          <c:h val="0.6772071013119147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'درصد دیابت کنترل به مراقبت شده'!$K$3:$AL$3</c:f>
              <c:strCache>
                <c:ptCount val="28"/>
                <c:pt idx="0">
                  <c:v>سه ماه دوم 97</c:v>
                </c:pt>
                <c:pt idx="1">
                  <c:v>سه ماهه سوم 97</c:v>
                </c:pt>
                <c:pt idx="2">
                  <c:v>سه ماهه چهارم  97</c:v>
                </c:pt>
                <c:pt idx="3">
                  <c:v>سه ماهه اول  98 </c:v>
                </c:pt>
                <c:pt idx="4">
                  <c:v>سه ماه دوم  98</c:v>
                </c:pt>
                <c:pt idx="5">
                  <c:v>سه ماهه سوم  98</c:v>
                </c:pt>
                <c:pt idx="6">
                  <c:v>سه ماهه چهارم  98</c:v>
                </c:pt>
                <c:pt idx="7">
                  <c:v>سه ماهه اول  99 </c:v>
                </c:pt>
                <c:pt idx="8">
                  <c:v>سه ماه دوم  99</c:v>
                </c:pt>
                <c:pt idx="9">
                  <c:v>سه ماهه سوم  99</c:v>
                </c:pt>
                <c:pt idx="10">
                  <c:v>سه ماهه چهارم 99</c:v>
                </c:pt>
                <c:pt idx="11">
                  <c:v>سه ماهه اول 1400</c:v>
                </c:pt>
                <c:pt idx="12">
                  <c:v>سه ماهه دوم 1400</c:v>
                </c:pt>
                <c:pt idx="13">
                  <c:v>سه ماهه سوم 1400</c:v>
                </c:pt>
                <c:pt idx="14">
                  <c:v>سه ماهه چهارم 1400</c:v>
                </c:pt>
                <c:pt idx="15">
                  <c:v>سه ماهه اول 1401</c:v>
                </c:pt>
                <c:pt idx="16">
                  <c:v>سه ماهه دوم 1401</c:v>
                </c:pt>
                <c:pt idx="17">
                  <c:v>سه ماهه سوم 1401</c:v>
                </c:pt>
                <c:pt idx="18">
                  <c:v>سه ماهه چهارم 1401</c:v>
                </c:pt>
                <c:pt idx="19">
                  <c:v>سه ماهه اول 1402</c:v>
                </c:pt>
                <c:pt idx="20">
                  <c:v>سه ماهه دوم 1402</c:v>
                </c:pt>
                <c:pt idx="21">
                  <c:v>سه ماهه سوم 1402</c:v>
                </c:pt>
                <c:pt idx="22">
                  <c:v>سه ماهه چهارم 1402</c:v>
                </c:pt>
                <c:pt idx="23">
                  <c:v>سه ماهه اول1403</c:v>
                </c:pt>
                <c:pt idx="24">
                  <c:v>سه ماهه دوم1403</c:v>
                </c:pt>
                <c:pt idx="25">
                  <c:v>سه ماهه سوم1403</c:v>
                </c:pt>
                <c:pt idx="26">
                  <c:v>زمستان 1403</c:v>
                </c:pt>
                <c:pt idx="27">
                  <c:v>بهار1404</c:v>
                </c:pt>
              </c:strCache>
            </c:strRef>
          </c:cat>
          <c:val>
            <c:numRef>
              <c:f>'درصد دیابت کنترل به مراقبت شده'!$K$31:$AL$31</c:f>
              <c:numCache>
                <c:formatCode>0.0</c:formatCode>
                <c:ptCount val="28"/>
                <c:pt idx="0">
                  <c:v>56.365727429557225</c:v>
                </c:pt>
                <c:pt idx="1">
                  <c:v>46.498875140607424</c:v>
                </c:pt>
                <c:pt idx="2">
                  <c:v>29.585001225390084</c:v>
                </c:pt>
                <c:pt idx="3">
                  <c:v>23.151866466459474</c:v>
                </c:pt>
                <c:pt idx="4">
                  <c:v>21.850217226398179</c:v>
                </c:pt>
                <c:pt idx="5">
                  <c:v>20.366207182157016</c:v>
                </c:pt>
                <c:pt idx="6">
                  <c:v>19.604021052045333</c:v>
                </c:pt>
                <c:pt idx="7">
                  <c:v>16.019965535682452</c:v>
                </c:pt>
                <c:pt idx="8">
                  <c:v>20.523151304779024</c:v>
                </c:pt>
                <c:pt idx="9">
                  <c:v>17.153886646780137</c:v>
                </c:pt>
                <c:pt idx="10">
                  <c:v>17.615024579788642</c:v>
                </c:pt>
                <c:pt idx="11">
                  <c:v>15.896841495218778</c:v>
                </c:pt>
                <c:pt idx="12">
                  <c:v>18.704119395741067</c:v>
                </c:pt>
                <c:pt idx="13">
                  <c:v>17.821082688175206</c:v>
                </c:pt>
                <c:pt idx="14">
                  <c:v>19.762281600099307</c:v>
                </c:pt>
                <c:pt idx="15">
                  <c:v>22.8</c:v>
                </c:pt>
                <c:pt idx="16">
                  <c:v>23.58</c:v>
                </c:pt>
                <c:pt idx="17">
                  <c:v>24.66</c:v>
                </c:pt>
                <c:pt idx="18">
                  <c:v>23.58</c:v>
                </c:pt>
                <c:pt idx="19">
                  <c:v>23.6</c:v>
                </c:pt>
                <c:pt idx="20">
                  <c:v>22.01</c:v>
                </c:pt>
                <c:pt idx="21">
                  <c:v>20.75</c:v>
                </c:pt>
                <c:pt idx="22">
                  <c:v>20.2</c:v>
                </c:pt>
                <c:pt idx="23">
                  <c:v>23.12</c:v>
                </c:pt>
                <c:pt idx="24">
                  <c:v>22.17</c:v>
                </c:pt>
                <c:pt idx="25">
                  <c:v>25.29</c:v>
                </c:pt>
                <c:pt idx="26">
                  <c:v>26.72</c:v>
                </c:pt>
                <c:pt idx="27" formatCode="0.00">
                  <c:v>24.723896010788113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65-4BBC-AA6D-7F8FC2367A3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56454664"/>
        <c:axId val="556455056"/>
      </c:barChart>
      <c:catAx>
        <c:axId val="556454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6455056"/>
        <c:crosses val="autoZero"/>
        <c:auto val="1"/>
        <c:lblAlgn val="ctr"/>
        <c:lblOffset val="100"/>
        <c:noMultiLvlLbl val="0"/>
      </c:catAx>
      <c:valAx>
        <c:axId val="55645505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556454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 بیماران مبتلا به دیابت</a:t>
            </a:r>
            <a:r>
              <a:rPr lang="fa-IR" sz="2000" b="1" baseline="0" dirty="0">
                <a:solidFill>
                  <a:srgbClr val="FF0000"/>
                </a:solidFill>
              </a:rPr>
              <a:t> </a:t>
            </a:r>
            <a:r>
              <a:rPr lang="fa-IR" sz="2000" b="1" dirty="0">
                <a:solidFill>
                  <a:srgbClr val="FF0000"/>
                </a:solidFill>
              </a:rPr>
              <a:t>کنترل شده به بیماران مراقبت شده به تفکیک شهرستان ها در </a:t>
            </a:r>
            <a:r>
              <a:rPr lang="fa-IR" sz="2000" b="1" dirty="0" smtClean="0">
                <a:solidFill>
                  <a:srgbClr val="FF0000"/>
                </a:solidFill>
              </a:rPr>
              <a:t>بهار 1404</a:t>
            </a:r>
            <a:endParaRPr lang="fa-IR" sz="20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Sheet1!$B$339</c:f>
              <c:strCache>
                <c:ptCount val="1"/>
                <c:pt idx="0">
                  <c:v>درصد دیابتی کنترل شده به بیمار مراقبت شده در بهار1404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08F5-469C-9A5E-EC36C1C1E0D3}"/>
              </c:ext>
            </c:extLst>
          </c:dPt>
          <c:dPt>
            <c:idx val="14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3064-4668-BB19-E96782A1F5F5}"/>
              </c:ext>
            </c:extLst>
          </c:dPt>
          <c:dPt>
            <c:idx val="1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8F5-469C-9A5E-EC36C1C1E0D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Sheet1!$A$340:$A$367</c:f>
              <c:strCache>
                <c:ptCount val="28"/>
                <c:pt idx="0">
                  <c:v>دهاقان</c:v>
                </c:pt>
                <c:pt idx="1">
                  <c:v>خوانسار</c:v>
                </c:pt>
                <c:pt idx="2">
                  <c:v>فریدن</c:v>
                </c:pt>
                <c:pt idx="3">
                  <c:v>کوهپایه</c:v>
                </c:pt>
                <c:pt idx="4">
                  <c:v>بوئین و میاندشت</c:v>
                </c:pt>
                <c:pt idx="5">
                  <c:v>نائین</c:v>
                </c:pt>
                <c:pt idx="6">
                  <c:v>ورزنه</c:v>
                </c:pt>
                <c:pt idx="7">
                  <c:v>فریدونشهر</c:v>
                </c:pt>
                <c:pt idx="8">
                  <c:v>نجف آباد</c:v>
                </c:pt>
                <c:pt idx="9">
                  <c:v>خور و بیابانک</c:v>
                </c:pt>
                <c:pt idx="10">
                  <c:v>نطنز</c:v>
                </c:pt>
                <c:pt idx="11">
                  <c:v>تیران و کرون</c:v>
                </c:pt>
                <c:pt idx="12">
                  <c:v>لنجان</c:v>
                </c:pt>
                <c:pt idx="13">
                  <c:v>شهرضا</c:v>
                </c:pt>
                <c:pt idx="14">
                  <c:v>فلاورجان</c:v>
                </c:pt>
                <c:pt idx="15">
                  <c:v>استان</c:v>
                </c:pt>
                <c:pt idx="16">
                  <c:v>اصفهان 2</c:v>
                </c:pt>
                <c:pt idx="17">
                  <c:v>اردستان</c:v>
                </c:pt>
                <c:pt idx="18">
                  <c:v>اصفهان 1</c:v>
                </c:pt>
                <c:pt idx="19">
                  <c:v>خمینی شهر</c:v>
                </c:pt>
                <c:pt idx="20">
                  <c:v>چادگان</c:v>
                </c:pt>
                <c:pt idx="21">
                  <c:v>برخوار</c:v>
                </c:pt>
                <c:pt idx="22">
                  <c:v>گلپایگان</c:v>
                </c:pt>
                <c:pt idx="23">
                  <c:v>هرند</c:v>
                </c:pt>
                <c:pt idx="24">
                  <c:v>سمیرم</c:v>
                </c:pt>
                <c:pt idx="25">
                  <c:v>شاهین شهر و میمه</c:v>
                </c:pt>
                <c:pt idx="26">
                  <c:v>مبارکه</c:v>
                </c:pt>
                <c:pt idx="27">
                  <c:v>جرقویه</c:v>
                </c:pt>
              </c:strCache>
            </c:strRef>
          </c:cat>
          <c:val>
            <c:numRef>
              <c:f>Sheet1!$B$340:$B$367</c:f>
              <c:numCache>
                <c:formatCode>0.00</c:formatCode>
                <c:ptCount val="28"/>
                <c:pt idx="0">
                  <c:v>46.031746031746032</c:v>
                </c:pt>
                <c:pt idx="1">
                  <c:v>44.974093264248708</c:v>
                </c:pt>
                <c:pt idx="2">
                  <c:v>44.70426409903714</c:v>
                </c:pt>
                <c:pt idx="3">
                  <c:v>38.095238095238095</c:v>
                </c:pt>
                <c:pt idx="4">
                  <c:v>34.164222873900293</c:v>
                </c:pt>
                <c:pt idx="5">
                  <c:v>31.096774193548388</c:v>
                </c:pt>
                <c:pt idx="6">
                  <c:v>30.76923076923077</c:v>
                </c:pt>
                <c:pt idx="7">
                  <c:v>29.863481228668942</c:v>
                </c:pt>
                <c:pt idx="8">
                  <c:v>29.83451536643026</c:v>
                </c:pt>
                <c:pt idx="9">
                  <c:v>29.107981220657276</c:v>
                </c:pt>
                <c:pt idx="10">
                  <c:v>29.077029840388619</c:v>
                </c:pt>
                <c:pt idx="11">
                  <c:v>28.824833702882486</c:v>
                </c:pt>
                <c:pt idx="12">
                  <c:v>27.996312231100184</c:v>
                </c:pt>
                <c:pt idx="13">
                  <c:v>25.511432009626954</c:v>
                </c:pt>
                <c:pt idx="14">
                  <c:v>25.248435774751567</c:v>
                </c:pt>
                <c:pt idx="15">
                  <c:v>24.723896010788113</c:v>
                </c:pt>
                <c:pt idx="16">
                  <c:v>23.581154355946499</c:v>
                </c:pt>
                <c:pt idx="17">
                  <c:v>23.393574297188753</c:v>
                </c:pt>
                <c:pt idx="18">
                  <c:v>22.267775565186835</c:v>
                </c:pt>
                <c:pt idx="19">
                  <c:v>20.830298616168974</c:v>
                </c:pt>
                <c:pt idx="20">
                  <c:v>20.627802690582961</c:v>
                </c:pt>
                <c:pt idx="21">
                  <c:v>18.533697632058288</c:v>
                </c:pt>
                <c:pt idx="22">
                  <c:v>17.917304747320063</c:v>
                </c:pt>
                <c:pt idx="23">
                  <c:v>17.271407837445572</c:v>
                </c:pt>
                <c:pt idx="24">
                  <c:v>15.476190476190476</c:v>
                </c:pt>
                <c:pt idx="25">
                  <c:v>15.371845949535192</c:v>
                </c:pt>
                <c:pt idx="26">
                  <c:v>13.382122320961839</c:v>
                </c:pt>
                <c:pt idx="27">
                  <c:v>13.212795549374132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64-4668-BB19-E96782A1F5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37765120"/>
        <c:axId val="937784672"/>
      </c:barChart>
      <c:catAx>
        <c:axId val="937765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7784672"/>
        <c:crosses val="autoZero"/>
        <c:auto val="1"/>
        <c:lblAlgn val="ctr"/>
        <c:lblOffset val="100"/>
        <c:noMultiLvlLbl val="0"/>
      </c:catAx>
      <c:valAx>
        <c:axId val="937784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7765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مقایسه درصد بیماران مبتلا به دیابت کنترل شده به مراقبت شده به تفکیک شهرستان ها در </a:t>
            </a:r>
            <a:r>
              <a:rPr lang="fa-IR" sz="2000" b="1" dirty="0" smtClean="0">
                <a:solidFill>
                  <a:srgbClr val="FF0000"/>
                </a:solidFill>
              </a:rPr>
              <a:t>بهار1404 </a:t>
            </a:r>
            <a:r>
              <a:rPr lang="fa-IR" sz="2000" b="1" dirty="0">
                <a:solidFill>
                  <a:srgbClr val="FF0000"/>
                </a:solidFill>
              </a:rPr>
              <a:t>و زمستان 1403</a:t>
            </a:r>
            <a:endParaRPr lang="en-US" sz="2000" b="1" dirty="0">
              <a:solidFill>
                <a:srgbClr val="FF00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Sheet1!$B$339</c:f>
              <c:strCache>
                <c:ptCount val="1"/>
                <c:pt idx="0">
                  <c:v>درصد دیابتی کنترل شده به بیمار مراقبت شده در بهار1404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4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A33-4FFC-88AF-5FF38D88A0EF}"/>
              </c:ext>
            </c:extLst>
          </c:dPt>
          <c:dPt>
            <c:idx val="16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7FE-4AEB-8226-D3CC6FE3187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Sheet1!$A$340:$A$367</c:f>
              <c:strCache>
                <c:ptCount val="28"/>
                <c:pt idx="0">
                  <c:v>دهاقان</c:v>
                </c:pt>
                <c:pt idx="1">
                  <c:v>خوانسار</c:v>
                </c:pt>
                <c:pt idx="2">
                  <c:v>فریدن</c:v>
                </c:pt>
                <c:pt idx="3">
                  <c:v>کوهپایه</c:v>
                </c:pt>
                <c:pt idx="4">
                  <c:v>بوئین و میاندشت</c:v>
                </c:pt>
                <c:pt idx="5">
                  <c:v>نایین</c:v>
                </c:pt>
                <c:pt idx="6">
                  <c:v>ورزنه</c:v>
                </c:pt>
                <c:pt idx="7">
                  <c:v>فریدونشهر</c:v>
                </c:pt>
                <c:pt idx="8">
                  <c:v>نجف آباد</c:v>
                </c:pt>
                <c:pt idx="9">
                  <c:v>خور و بیابانک</c:v>
                </c:pt>
                <c:pt idx="10">
                  <c:v>نطنز</c:v>
                </c:pt>
                <c:pt idx="11">
                  <c:v>تیران و کرون</c:v>
                </c:pt>
                <c:pt idx="12">
                  <c:v>اردستان</c:v>
                </c:pt>
                <c:pt idx="13">
                  <c:v>لنجان</c:v>
                </c:pt>
                <c:pt idx="14">
                  <c:v>شهرضا</c:v>
                </c:pt>
                <c:pt idx="15">
                  <c:v>فلاورجان</c:v>
                </c:pt>
                <c:pt idx="16">
                  <c:v>استان</c:v>
                </c:pt>
                <c:pt idx="17">
                  <c:v>اصفهان2</c:v>
                </c:pt>
                <c:pt idx="18">
                  <c:v>اصفهان1</c:v>
                </c:pt>
                <c:pt idx="19">
                  <c:v>خمینی شهر</c:v>
                </c:pt>
                <c:pt idx="20">
                  <c:v>چادگان</c:v>
                </c:pt>
                <c:pt idx="21">
                  <c:v>گلپایگان</c:v>
                </c:pt>
                <c:pt idx="22">
                  <c:v>برخوار</c:v>
                </c:pt>
                <c:pt idx="23">
                  <c:v>هرند</c:v>
                </c:pt>
                <c:pt idx="24">
                  <c:v>سمیرم</c:v>
                </c:pt>
                <c:pt idx="25">
                  <c:v>شاهین شهر</c:v>
                </c:pt>
                <c:pt idx="26">
                  <c:v>مبارکه</c:v>
                </c:pt>
                <c:pt idx="27">
                  <c:v>جرقویه</c:v>
                </c:pt>
              </c:strCache>
            </c:strRef>
          </c:cat>
          <c:val>
            <c:numRef>
              <c:f>Sheet1!$B$340:$B$367</c:f>
              <c:numCache>
                <c:formatCode>0.00</c:formatCode>
                <c:ptCount val="28"/>
                <c:pt idx="0">
                  <c:v>46.03</c:v>
                </c:pt>
                <c:pt idx="1">
                  <c:v>44.97</c:v>
                </c:pt>
                <c:pt idx="2">
                  <c:v>44.7</c:v>
                </c:pt>
                <c:pt idx="3">
                  <c:v>38.1</c:v>
                </c:pt>
                <c:pt idx="4">
                  <c:v>34.159999999999997</c:v>
                </c:pt>
                <c:pt idx="5">
                  <c:v>31.1</c:v>
                </c:pt>
                <c:pt idx="6">
                  <c:v>30.77</c:v>
                </c:pt>
                <c:pt idx="7">
                  <c:v>29.86</c:v>
                </c:pt>
                <c:pt idx="8">
                  <c:v>29.83</c:v>
                </c:pt>
                <c:pt idx="9">
                  <c:v>29.11</c:v>
                </c:pt>
                <c:pt idx="10">
                  <c:v>29.08</c:v>
                </c:pt>
                <c:pt idx="11">
                  <c:v>28.82</c:v>
                </c:pt>
                <c:pt idx="12">
                  <c:v>28.39</c:v>
                </c:pt>
                <c:pt idx="13">
                  <c:v>28</c:v>
                </c:pt>
                <c:pt idx="14">
                  <c:v>25.51</c:v>
                </c:pt>
                <c:pt idx="15">
                  <c:v>25.25</c:v>
                </c:pt>
                <c:pt idx="16">
                  <c:v>24.72</c:v>
                </c:pt>
                <c:pt idx="17">
                  <c:v>23.58</c:v>
                </c:pt>
                <c:pt idx="18">
                  <c:v>22.27</c:v>
                </c:pt>
                <c:pt idx="19">
                  <c:v>20.83</c:v>
                </c:pt>
                <c:pt idx="20">
                  <c:v>20.63</c:v>
                </c:pt>
                <c:pt idx="21">
                  <c:v>19.920000000000002</c:v>
                </c:pt>
                <c:pt idx="22">
                  <c:v>18.53</c:v>
                </c:pt>
                <c:pt idx="23">
                  <c:v>17.27</c:v>
                </c:pt>
                <c:pt idx="24">
                  <c:v>15.48</c:v>
                </c:pt>
                <c:pt idx="25">
                  <c:v>15.37</c:v>
                </c:pt>
                <c:pt idx="26">
                  <c:v>13.38</c:v>
                </c:pt>
                <c:pt idx="27">
                  <c:v>13.21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33-4FFC-88AF-5FF38D88A0EF}"/>
            </c:ext>
          </c:extLst>
        </c:ser>
        <c:ser>
          <c:idx val="1"/>
          <c:order val="1"/>
          <c:tx>
            <c:strRef>
              <c:f>Sheet1!$C$339</c:f>
              <c:strCache>
                <c:ptCount val="1"/>
                <c:pt idx="0">
                  <c:v>درصد دیابتی کنترل شده به بیمار مراقبت شده در زمستان1403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4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4A33-4FFC-88AF-5FF38D88A0EF}"/>
              </c:ext>
            </c:extLst>
          </c:dPt>
          <c:dPt>
            <c:idx val="1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7FE-4AEB-8226-D3CC6FE3187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Sheet1!$A$340:$A$367</c:f>
              <c:strCache>
                <c:ptCount val="28"/>
                <c:pt idx="0">
                  <c:v>دهاقان</c:v>
                </c:pt>
                <c:pt idx="1">
                  <c:v>خوانسار</c:v>
                </c:pt>
                <c:pt idx="2">
                  <c:v>فریدن</c:v>
                </c:pt>
                <c:pt idx="3">
                  <c:v>کوهپایه</c:v>
                </c:pt>
                <c:pt idx="4">
                  <c:v>بوئین و میاندشت</c:v>
                </c:pt>
                <c:pt idx="5">
                  <c:v>نایین</c:v>
                </c:pt>
                <c:pt idx="6">
                  <c:v>ورزنه</c:v>
                </c:pt>
                <c:pt idx="7">
                  <c:v>فریدونشهر</c:v>
                </c:pt>
                <c:pt idx="8">
                  <c:v>نجف آباد</c:v>
                </c:pt>
                <c:pt idx="9">
                  <c:v>خور و بیابانک</c:v>
                </c:pt>
                <c:pt idx="10">
                  <c:v>نطنز</c:v>
                </c:pt>
                <c:pt idx="11">
                  <c:v>تیران و کرون</c:v>
                </c:pt>
                <c:pt idx="12">
                  <c:v>اردستان</c:v>
                </c:pt>
                <c:pt idx="13">
                  <c:v>لنجان</c:v>
                </c:pt>
                <c:pt idx="14">
                  <c:v>شهرضا</c:v>
                </c:pt>
                <c:pt idx="15">
                  <c:v>فلاورجان</c:v>
                </c:pt>
                <c:pt idx="16">
                  <c:v>استان</c:v>
                </c:pt>
                <c:pt idx="17">
                  <c:v>اصفهان2</c:v>
                </c:pt>
                <c:pt idx="18">
                  <c:v>اصفهان1</c:v>
                </c:pt>
                <c:pt idx="19">
                  <c:v>خمینی شهر</c:v>
                </c:pt>
                <c:pt idx="20">
                  <c:v>چادگان</c:v>
                </c:pt>
                <c:pt idx="21">
                  <c:v>گلپایگان</c:v>
                </c:pt>
                <c:pt idx="22">
                  <c:v>برخوار</c:v>
                </c:pt>
                <c:pt idx="23">
                  <c:v>هرند</c:v>
                </c:pt>
                <c:pt idx="24">
                  <c:v>سمیرم</c:v>
                </c:pt>
                <c:pt idx="25">
                  <c:v>شاهین شهر</c:v>
                </c:pt>
                <c:pt idx="26">
                  <c:v>مبارکه</c:v>
                </c:pt>
                <c:pt idx="27">
                  <c:v>جرقویه</c:v>
                </c:pt>
              </c:strCache>
            </c:strRef>
          </c:cat>
          <c:val>
            <c:numRef>
              <c:f>Sheet1!$C$340:$C$367</c:f>
              <c:numCache>
                <c:formatCode>0.00</c:formatCode>
                <c:ptCount val="28"/>
                <c:pt idx="0">
                  <c:v>48.428835489833645</c:v>
                </c:pt>
                <c:pt idx="1">
                  <c:v>42.757821552723058</c:v>
                </c:pt>
                <c:pt idx="2">
                  <c:v>49.870298313878081</c:v>
                </c:pt>
                <c:pt idx="3">
                  <c:v>43.298969072164951</c:v>
                </c:pt>
                <c:pt idx="4">
                  <c:v>41.370223978919626</c:v>
                </c:pt>
                <c:pt idx="5">
                  <c:v>36.352657004830917</c:v>
                </c:pt>
                <c:pt idx="6">
                  <c:v>32.028469750889684</c:v>
                </c:pt>
                <c:pt idx="7">
                  <c:v>42.857142857142854</c:v>
                </c:pt>
                <c:pt idx="8">
                  <c:v>30.326162387231086</c:v>
                </c:pt>
                <c:pt idx="9">
                  <c:v>21.86046511627907</c:v>
                </c:pt>
                <c:pt idx="10">
                  <c:v>26.849315068493151</c:v>
                </c:pt>
                <c:pt idx="11">
                  <c:v>30.335241210139003</c:v>
                </c:pt>
                <c:pt idx="12">
                  <c:v>34.795763993948562</c:v>
                </c:pt>
                <c:pt idx="13">
                  <c:v>24.993193574734548</c:v>
                </c:pt>
                <c:pt idx="14">
                  <c:v>27.065527065527068</c:v>
                </c:pt>
                <c:pt idx="15">
                  <c:v>20.47058823529412</c:v>
                </c:pt>
                <c:pt idx="16">
                  <c:v>26.723488738276167</c:v>
                </c:pt>
                <c:pt idx="17">
                  <c:v>25.881041927845104</c:v>
                </c:pt>
                <c:pt idx="18">
                  <c:v>24.110204564266287</c:v>
                </c:pt>
                <c:pt idx="19">
                  <c:v>26.435185185185183</c:v>
                </c:pt>
                <c:pt idx="20">
                  <c:v>17.061143984220909</c:v>
                </c:pt>
                <c:pt idx="21">
                  <c:v>30.836653386454181</c:v>
                </c:pt>
                <c:pt idx="22">
                  <c:v>22.038216560509554</c:v>
                </c:pt>
                <c:pt idx="23">
                  <c:v>18.508655126498002</c:v>
                </c:pt>
                <c:pt idx="24">
                  <c:v>15.916955017301039</c:v>
                </c:pt>
                <c:pt idx="25">
                  <c:v>23.10728381772515</c:v>
                </c:pt>
                <c:pt idx="26">
                  <c:v>15.445440168687401</c:v>
                </c:pt>
                <c:pt idx="27">
                  <c:v>8.6419753086419746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A33-4FFC-88AF-5FF38D88A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37773024"/>
        <c:axId val="937762624"/>
      </c:barChart>
      <c:catAx>
        <c:axId val="937773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7762624"/>
        <c:crosses val="autoZero"/>
        <c:auto val="1"/>
        <c:lblAlgn val="ctr"/>
        <c:lblOffset val="100"/>
        <c:noMultiLvlLbl val="0"/>
      </c:catAx>
      <c:valAx>
        <c:axId val="937762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37773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200" b="1" kern="120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روند فصلی درصد بیماران مبتلا به دیابت با کنترل مطلوب قند به کل بیماران شناسایی شده در استان</a:t>
            </a:r>
          </a:p>
          <a:p>
            <a:pPr>
              <a:defRPr/>
            </a:pPr>
            <a:r>
              <a:rPr lang="fa-IR" sz="2200" b="1" kern="120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 تا پایان </a:t>
            </a:r>
            <a:r>
              <a:rPr lang="fa-IR" sz="2200" b="1" kern="1200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بهار 1404</a:t>
            </a:r>
            <a:endParaRPr lang="en-US" sz="2200" b="1" kern="1200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c:rich>
      </c:tx>
      <c:layout>
        <c:manualLayout>
          <c:xMode val="edge"/>
          <c:yMode val="edge"/>
          <c:x val="0.15845655235714473"/>
          <c:y val="1.2715249688783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7477242874721164E-2"/>
          <c:y val="0.15712858601216301"/>
          <c:w val="0.96252275712527879"/>
          <c:h val="0.6173220221452632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5B9BD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'درصد A1Cکنترل شده به کل بیم (2'!$H$3:$AL$3</c:f>
              <c:strCache>
                <c:ptCount val="31"/>
                <c:pt idx="0">
                  <c:v>سه ماهه سوم  96</c:v>
                </c:pt>
                <c:pt idx="1">
                  <c:v>سه ماهه چهارم  96</c:v>
                </c:pt>
                <c:pt idx="2">
                  <c:v>سه ماهه اول  97 </c:v>
                </c:pt>
                <c:pt idx="3">
                  <c:v>سه ماه دوم  97</c:v>
                </c:pt>
                <c:pt idx="4">
                  <c:v>سه ماهه سوم  97</c:v>
                </c:pt>
                <c:pt idx="5">
                  <c:v>سه ماهه چهارم  97</c:v>
                </c:pt>
                <c:pt idx="6">
                  <c:v>سه ماهه اول  98 </c:v>
                </c:pt>
                <c:pt idx="7">
                  <c:v>سه ماه دوم  98</c:v>
                </c:pt>
                <c:pt idx="8">
                  <c:v>سه ماهه سوم 98</c:v>
                </c:pt>
                <c:pt idx="9">
                  <c:v>سه ماهه چهارم 98</c:v>
                </c:pt>
                <c:pt idx="10">
                  <c:v>سه ماهه اول  99 </c:v>
                </c:pt>
                <c:pt idx="11">
                  <c:v>سه ماه دوم  99</c:v>
                </c:pt>
                <c:pt idx="12">
                  <c:v>سه ماهه سوم 99</c:v>
                </c:pt>
                <c:pt idx="13">
                  <c:v>سه ماهه چهارم 99</c:v>
                </c:pt>
                <c:pt idx="14">
                  <c:v>سه ماهه اول 1400</c:v>
                </c:pt>
                <c:pt idx="15">
                  <c:v>سه ماهه دوم  1400</c:v>
                </c:pt>
                <c:pt idx="16">
                  <c:v>سه ماهه سوم  1400</c:v>
                </c:pt>
                <c:pt idx="17">
                  <c:v>سه ماهه چهارم 1400</c:v>
                </c:pt>
                <c:pt idx="18">
                  <c:v>سه ماهه اول  1401</c:v>
                </c:pt>
                <c:pt idx="19">
                  <c:v>سه ماهه دوم1401</c:v>
                </c:pt>
                <c:pt idx="20">
                  <c:v>سه ماهه سوم  1401</c:v>
                </c:pt>
                <c:pt idx="21">
                  <c:v>سه ماهه چهارم 1401</c:v>
                </c:pt>
                <c:pt idx="22">
                  <c:v>سه ماهه اول 1402</c:v>
                </c:pt>
                <c:pt idx="23">
                  <c:v>سه ماهه دوم 1402</c:v>
                </c:pt>
                <c:pt idx="24">
                  <c:v>سه ماهه سوم 1402</c:v>
                </c:pt>
                <c:pt idx="25">
                  <c:v>سه ماهه چهارم 1402</c:v>
                </c:pt>
                <c:pt idx="26">
                  <c:v>بهار1403</c:v>
                </c:pt>
                <c:pt idx="27">
                  <c:v>تابستان1403</c:v>
                </c:pt>
                <c:pt idx="28">
                  <c:v>پاییز 1403</c:v>
                </c:pt>
                <c:pt idx="29">
                  <c:v>زمستان 1403</c:v>
                </c:pt>
                <c:pt idx="30">
                  <c:v>بهار 1404</c:v>
                </c:pt>
              </c:strCache>
            </c:strRef>
          </c:cat>
          <c:val>
            <c:numRef>
              <c:f>'درصد A1Cکنترل شده به کل بیم (2'!$H$31:$AL$31</c:f>
              <c:numCache>
                <c:formatCode>0.0</c:formatCode>
                <c:ptCount val="31"/>
                <c:pt idx="0">
                  <c:v>4.0031108902763073</c:v>
                </c:pt>
                <c:pt idx="1">
                  <c:v>4.8724609445466678</c:v>
                </c:pt>
                <c:pt idx="2">
                  <c:v>4.3035697377142315</c:v>
                </c:pt>
                <c:pt idx="3">
                  <c:v>7.1510906835923249</c:v>
                </c:pt>
                <c:pt idx="4">
                  <c:v>8.5493065160347967</c:v>
                </c:pt>
                <c:pt idx="5">
                  <c:v>8.2144396307301477</c:v>
                </c:pt>
                <c:pt idx="6">
                  <c:v>6.7155561858071842</c:v>
                </c:pt>
                <c:pt idx="7">
                  <c:v>5.8737927071167713</c:v>
                </c:pt>
                <c:pt idx="8">
                  <c:v>5.9381091197626485</c:v>
                </c:pt>
                <c:pt idx="9">
                  <c:v>5.6503523444146584</c:v>
                </c:pt>
                <c:pt idx="10">
                  <c:v>2.0609572443105808</c:v>
                </c:pt>
                <c:pt idx="11">
                  <c:v>4.8019259914577601</c:v>
                </c:pt>
                <c:pt idx="12">
                  <c:v>3.3818798214965229</c:v>
                </c:pt>
                <c:pt idx="13">
                  <c:v>4.0320461421323213</c:v>
                </c:pt>
                <c:pt idx="14">
                  <c:v>3.5265001767749813</c:v>
                </c:pt>
                <c:pt idx="15">
                  <c:v>3.8114901034776909</c:v>
                </c:pt>
                <c:pt idx="16">
                  <c:v>3.6278869086855949</c:v>
                </c:pt>
                <c:pt idx="17">
                  <c:v>3.7167170555756592</c:v>
                </c:pt>
                <c:pt idx="18">
                  <c:v>4.8383014461407488</c:v>
                </c:pt>
                <c:pt idx="19">
                  <c:v>5.35</c:v>
                </c:pt>
                <c:pt idx="20">
                  <c:v>6.33</c:v>
                </c:pt>
                <c:pt idx="21">
                  <c:v>5.66</c:v>
                </c:pt>
                <c:pt idx="22">
                  <c:v>5.86</c:v>
                </c:pt>
                <c:pt idx="23">
                  <c:v>5.31</c:v>
                </c:pt>
                <c:pt idx="24">
                  <c:v>5.5</c:v>
                </c:pt>
                <c:pt idx="25">
                  <c:v>5.22</c:v>
                </c:pt>
                <c:pt idx="26">
                  <c:v>5.67</c:v>
                </c:pt>
                <c:pt idx="27">
                  <c:v>5.8</c:v>
                </c:pt>
                <c:pt idx="28">
                  <c:v>6.8</c:v>
                </c:pt>
                <c:pt idx="29">
                  <c:v>6.2</c:v>
                </c:pt>
                <c:pt idx="3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77-447A-BD89-C6DF470BD03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56461328"/>
        <c:axId val="556461720"/>
      </c:barChart>
      <c:catAx>
        <c:axId val="556461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3900000" spcFirstLastPara="1" vertOverflow="ellipsis" wrap="square" anchor="ctr" anchorCtr="1"/>
          <a:lstStyle/>
          <a:p>
            <a:pPr>
              <a:defRPr sz="12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6461720"/>
        <c:crosses val="autoZero"/>
        <c:auto val="1"/>
        <c:lblAlgn val="ctr"/>
        <c:lblOffset val="100"/>
        <c:noMultiLvlLbl val="0"/>
      </c:catAx>
      <c:valAx>
        <c:axId val="5564617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556461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rtl="1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400" b="1" i="0" u="none" strike="noStrike" baseline="0" dirty="0">
                <a:effectLst/>
              </a:rPr>
              <a:t>   </a:t>
            </a:r>
            <a:r>
              <a:rPr lang="fa-IR" sz="1800" b="1" i="0" u="none" strike="noStrike" baseline="0" dirty="0">
                <a:solidFill>
                  <a:srgbClr val="FF0000"/>
                </a:solidFill>
                <a:effectLst/>
              </a:rPr>
              <a:t>درصد دیابت کنترل شده به تعداد کل بیماران به تفکیک شهرستانها درفصل بهار1404</a:t>
            </a:r>
            <a:r>
              <a:rPr lang="fa-IR" sz="1400" b="1" i="0" u="none" strike="noStrike" baseline="0" dirty="0">
                <a:effectLst/>
              </a:rPr>
              <a:t>   </a:t>
            </a:r>
            <a:r>
              <a:rPr lang="fa-IR" sz="1400" b="0" i="0" u="none" strike="noStrike" baseline="0" dirty="0"/>
              <a:t> </a:t>
            </a:r>
            <a:endParaRPr lang="en-U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4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768-42BE-AF20-C34958AC9426}"/>
              </c:ext>
            </c:extLst>
          </c:dPt>
          <c:dPt>
            <c:idx val="1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768-42BE-AF20-C34958AC942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Sheet1!$A$2:$A$29</c:f>
              <c:strCache>
                <c:ptCount val="28"/>
                <c:pt idx="0">
                  <c:v>خوانسار</c:v>
                </c:pt>
                <c:pt idx="1">
                  <c:v>فریدن</c:v>
                </c:pt>
                <c:pt idx="2">
                  <c:v>دهاقان</c:v>
                </c:pt>
                <c:pt idx="3">
                  <c:v>بوئین و میاندشت</c:v>
                </c:pt>
                <c:pt idx="4">
                  <c:v>خور و بیابانک</c:v>
                </c:pt>
                <c:pt idx="5">
                  <c:v>فریدونشهر</c:v>
                </c:pt>
                <c:pt idx="6">
                  <c:v>اردستان</c:v>
                </c:pt>
                <c:pt idx="7">
                  <c:v>نائین</c:v>
                </c:pt>
                <c:pt idx="8">
                  <c:v>چادگان</c:v>
                </c:pt>
                <c:pt idx="9">
                  <c:v>نطنز</c:v>
                </c:pt>
                <c:pt idx="10">
                  <c:v>کوهپایه</c:v>
                </c:pt>
                <c:pt idx="11">
                  <c:v>تیران و کرون</c:v>
                </c:pt>
                <c:pt idx="12">
                  <c:v>فلاورجان</c:v>
                </c:pt>
                <c:pt idx="13">
                  <c:v>هرند</c:v>
                </c:pt>
                <c:pt idx="14">
                  <c:v>نجف آباد</c:v>
                </c:pt>
                <c:pt idx="15">
                  <c:v>استان</c:v>
                </c:pt>
                <c:pt idx="16">
                  <c:v>لنجان</c:v>
                </c:pt>
                <c:pt idx="17">
                  <c:v>شهرضا</c:v>
                </c:pt>
                <c:pt idx="18">
                  <c:v>برخوار</c:v>
                </c:pt>
                <c:pt idx="19">
                  <c:v>اصفهان 2</c:v>
                </c:pt>
                <c:pt idx="20">
                  <c:v>اصفهان 1</c:v>
                </c:pt>
                <c:pt idx="21">
                  <c:v>خمینی شهر</c:v>
                </c:pt>
                <c:pt idx="22">
                  <c:v>گلپایگان</c:v>
                </c:pt>
                <c:pt idx="23">
                  <c:v>ورزنه</c:v>
                </c:pt>
                <c:pt idx="24">
                  <c:v>جرقویه</c:v>
                </c:pt>
                <c:pt idx="25">
                  <c:v>شاهین شهر و میمه</c:v>
                </c:pt>
                <c:pt idx="26">
                  <c:v>مبارکه</c:v>
                </c:pt>
                <c:pt idx="27">
                  <c:v>سمیرم</c:v>
                </c:pt>
              </c:strCache>
            </c:strRef>
          </c:cat>
          <c:val>
            <c:numRef>
              <c:f>Sheet1!$B$2:$B$29</c:f>
              <c:numCache>
                <c:formatCode>0.00</c:formatCode>
                <c:ptCount val="28"/>
                <c:pt idx="0">
                  <c:v>19.844535893918611</c:v>
                </c:pt>
                <c:pt idx="1">
                  <c:v>19.501950195019504</c:v>
                </c:pt>
                <c:pt idx="2">
                  <c:v>19.189412737799834</c:v>
                </c:pt>
                <c:pt idx="3">
                  <c:v>16.678596993557623</c:v>
                </c:pt>
                <c:pt idx="4">
                  <c:v>15.558343789209536</c:v>
                </c:pt>
                <c:pt idx="5">
                  <c:v>11.674449633088726</c:v>
                </c:pt>
                <c:pt idx="6">
                  <c:v>11.097880447725649</c:v>
                </c:pt>
                <c:pt idx="7">
                  <c:v>10.826594788858939</c:v>
                </c:pt>
                <c:pt idx="8">
                  <c:v>10.478359908883828</c:v>
                </c:pt>
                <c:pt idx="9">
                  <c:v>9.7260909935004634</c:v>
                </c:pt>
                <c:pt idx="10">
                  <c:v>9.603841536614647</c:v>
                </c:pt>
                <c:pt idx="11">
                  <c:v>9.0403337969401942</c:v>
                </c:pt>
                <c:pt idx="12">
                  <c:v>8.13037037037037</c:v>
                </c:pt>
                <c:pt idx="13">
                  <c:v>7.3185731857318563</c:v>
                </c:pt>
                <c:pt idx="14">
                  <c:v>6.2733011880499081</c:v>
                </c:pt>
                <c:pt idx="15">
                  <c:v>6.087888531618435</c:v>
                </c:pt>
                <c:pt idx="16">
                  <c:v>6.0616142125224561</c:v>
                </c:pt>
                <c:pt idx="17">
                  <c:v>5.0130054386379763</c:v>
                </c:pt>
                <c:pt idx="18">
                  <c:v>4.9387210290013348</c:v>
                </c:pt>
                <c:pt idx="19">
                  <c:v>4.8068184609338536</c:v>
                </c:pt>
                <c:pt idx="20">
                  <c:v>4.7535695531494584</c:v>
                </c:pt>
                <c:pt idx="21">
                  <c:v>4.3693028466670061</c:v>
                </c:pt>
                <c:pt idx="22">
                  <c:v>4.3591654247391958</c:v>
                </c:pt>
                <c:pt idx="23">
                  <c:v>4.0449438202247192</c:v>
                </c:pt>
                <c:pt idx="24">
                  <c:v>3.971571906354515</c:v>
                </c:pt>
                <c:pt idx="25">
                  <c:v>3.4255696951760872</c:v>
                </c:pt>
                <c:pt idx="26">
                  <c:v>2.9784758580570099</c:v>
                </c:pt>
                <c:pt idx="27">
                  <c:v>2.8271112722000726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768-42BE-AF20-C34958AC942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93522800"/>
        <c:axId val="992501008"/>
      </c:barChart>
      <c:catAx>
        <c:axId val="993522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92501008"/>
        <c:crosses val="autoZero"/>
        <c:auto val="1"/>
        <c:lblAlgn val="ctr"/>
        <c:lblOffset val="100"/>
        <c:noMultiLvlLbl val="0"/>
      </c:catAx>
      <c:valAx>
        <c:axId val="992501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93522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روند تعداد موارد پره دیابت در استان اصفهان تا</a:t>
            </a:r>
            <a:r>
              <a:rPr lang="fa-IR" sz="2000" b="1" baseline="0" dirty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r>
              <a:rPr lang="fa-IR" sz="2000" b="1" baseline="0" dirty="0" smtClean="0">
                <a:solidFill>
                  <a:srgbClr val="C00000"/>
                </a:solidFill>
                <a:cs typeface="B Titr" panose="00000700000000000000" pitchFamily="2" charset="-78"/>
              </a:rPr>
              <a:t>بهار 1404</a:t>
            </a:r>
            <a:endParaRPr lang="fa-IR" sz="2000" b="1" dirty="0">
              <a:solidFill>
                <a:srgbClr val="C00000"/>
              </a:solidFill>
              <a:cs typeface="B Titr" panose="000007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'تعداد بیمار پره دیابت'!$AA$4</c:f>
              <c:strCache>
                <c:ptCount val="1"/>
                <c:pt idx="0">
                  <c:v>جمع کل استان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'تعداد بیمار پره دیابت'!$AH$3:$BJ$3</c:f>
              <c:strCache>
                <c:ptCount val="29"/>
                <c:pt idx="0">
                  <c:v> سه ماهه اول 97</c:v>
                </c:pt>
                <c:pt idx="1">
                  <c:v> سه ماهه دوم 97</c:v>
                </c:pt>
                <c:pt idx="2">
                  <c:v> سه ماهه سوم 97</c:v>
                </c:pt>
                <c:pt idx="3">
                  <c:v> سه ماهه چهارم 97</c:v>
                </c:pt>
                <c:pt idx="4">
                  <c:v> سه ماهه اول 98</c:v>
                </c:pt>
                <c:pt idx="5">
                  <c:v>سه ماهه دوم 98</c:v>
                </c:pt>
                <c:pt idx="6">
                  <c:v>سه ماهه سوم 98</c:v>
                </c:pt>
                <c:pt idx="7">
                  <c:v>سه ماهه چهارم 98</c:v>
                </c:pt>
                <c:pt idx="8">
                  <c:v>سه ماهه اول 99</c:v>
                </c:pt>
                <c:pt idx="9">
                  <c:v>سه ماهه دوم 99</c:v>
                </c:pt>
                <c:pt idx="10">
                  <c:v>سه ماهه سوم 99</c:v>
                </c:pt>
                <c:pt idx="11">
                  <c:v>سه ماهه چهارم 99</c:v>
                </c:pt>
                <c:pt idx="12">
                  <c:v>سه ماهه  اول 1400</c:v>
                </c:pt>
                <c:pt idx="13">
                  <c:v>سه ماهه  دوم 1400</c:v>
                </c:pt>
                <c:pt idx="14">
                  <c:v>سه ماهه  سوم 1400</c:v>
                </c:pt>
                <c:pt idx="15">
                  <c:v>سه ماهه  چهارم 1400</c:v>
                </c:pt>
                <c:pt idx="16">
                  <c:v>سه ماهه اول 1401</c:v>
                </c:pt>
                <c:pt idx="17">
                  <c:v>سه ماهه دوم 1401</c:v>
                </c:pt>
                <c:pt idx="18">
                  <c:v>سه ماهه سوم 1401</c:v>
                </c:pt>
                <c:pt idx="19">
                  <c:v>سه ماهه چهارم 1401</c:v>
                </c:pt>
                <c:pt idx="20">
                  <c:v>سه ماهه اول1402</c:v>
                </c:pt>
                <c:pt idx="21">
                  <c:v>سه ماهه دوم 1402</c:v>
                </c:pt>
                <c:pt idx="22">
                  <c:v>سه ماهه سوم 1402</c:v>
                </c:pt>
                <c:pt idx="23">
                  <c:v>سه ماهه چهارم1402</c:v>
                </c:pt>
                <c:pt idx="24">
                  <c:v>سه ماهه اول1403</c:v>
                </c:pt>
                <c:pt idx="25">
                  <c:v>سه ماهه دوم1403</c:v>
                </c:pt>
                <c:pt idx="26">
                  <c:v>سه ماهه سوم1403</c:v>
                </c:pt>
                <c:pt idx="27">
                  <c:v>زمستان 1403</c:v>
                </c:pt>
                <c:pt idx="28">
                  <c:v>بهار1404</c:v>
                </c:pt>
              </c:strCache>
            </c:strRef>
          </c:cat>
          <c:val>
            <c:numRef>
              <c:f>'تعداد بیمار پره دیابت'!$AH$4:$BJ$4</c:f>
              <c:numCache>
                <c:formatCode>General</c:formatCode>
                <c:ptCount val="29"/>
                <c:pt idx="0">
                  <c:v>19288</c:v>
                </c:pt>
                <c:pt idx="1">
                  <c:v>25328</c:v>
                </c:pt>
                <c:pt idx="2">
                  <c:v>32128</c:v>
                </c:pt>
                <c:pt idx="3">
                  <c:v>40938</c:v>
                </c:pt>
                <c:pt idx="4">
                  <c:v>50805</c:v>
                </c:pt>
                <c:pt idx="5">
                  <c:v>61717</c:v>
                </c:pt>
                <c:pt idx="6">
                  <c:v>70335</c:v>
                </c:pt>
                <c:pt idx="7">
                  <c:v>79874</c:v>
                </c:pt>
                <c:pt idx="8">
                  <c:v>81079</c:v>
                </c:pt>
                <c:pt idx="9">
                  <c:v>86054</c:v>
                </c:pt>
                <c:pt idx="10">
                  <c:v>91109</c:v>
                </c:pt>
                <c:pt idx="11">
                  <c:v>99492</c:v>
                </c:pt>
                <c:pt idx="12">
                  <c:v>108378</c:v>
                </c:pt>
                <c:pt idx="13">
                  <c:v>118186</c:v>
                </c:pt>
                <c:pt idx="14">
                  <c:v>125555</c:v>
                </c:pt>
                <c:pt idx="15">
                  <c:v>136950</c:v>
                </c:pt>
                <c:pt idx="16">
                  <c:v>153788</c:v>
                </c:pt>
                <c:pt idx="17">
                  <c:v>174897</c:v>
                </c:pt>
                <c:pt idx="18">
                  <c:v>205756</c:v>
                </c:pt>
                <c:pt idx="19">
                  <c:v>215840</c:v>
                </c:pt>
                <c:pt idx="20">
                  <c:v>220733</c:v>
                </c:pt>
                <c:pt idx="21">
                  <c:v>233008</c:v>
                </c:pt>
                <c:pt idx="22">
                  <c:v>232629</c:v>
                </c:pt>
                <c:pt idx="23">
                  <c:v>266973</c:v>
                </c:pt>
                <c:pt idx="24">
                  <c:v>275736</c:v>
                </c:pt>
                <c:pt idx="25">
                  <c:v>283238</c:v>
                </c:pt>
                <c:pt idx="26">
                  <c:v>295304</c:v>
                </c:pt>
                <c:pt idx="27">
                  <c:v>296549</c:v>
                </c:pt>
                <c:pt idx="28">
                  <c:v>305532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FC-4FC3-B927-8B4E84F61D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92011896"/>
        <c:axId val="292012288"/>
      </c:barChart>
      <c:catAx>
        <c:axId val="292011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92012288"/>
        <c:crosses val="autoZero"/>
        <c:auto val="1"/>
        <c:lblAlgn val="ctr"/>
        <c:lblOffset val="100"/>
        <c:noMultiLvlLbl val="0"/>
      </c:catAx>
      <c:valAx>
        <c:axId val="2920122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rgbClr val="F9D1B5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92011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روند درصد</a:t>
            </a:r>
            <a:r>
              <a:rPr lang="fa-IR" sz="2000" b="1" baseline="0" dirty="0">
                <a:solidFill>
                  <a:srgbClr val="C00000"/>
                </a:solidFill>
                <a:cs typeface="B Titr" panose="00000700000000000000" pitchFamily="2" charset="-78"/>
              </a:rPr>
              <a:t> شیوع پره دیابت در استان اصفهان تا </a:t>
            </a:r>
            <a:r>
              <a:rPr lang="fa-IR" sz="2000" b="1" baseline="0" dirty="0" smtClean="0">
                <a:solidFill>
                  <a:srgbClr val="C00000"/>
                </a:solidFill>
                <a:cs typeface="B Titr" panose="00000700000000000000" pitchFamily="2" charset="-78"/>
              </a:rPr>
              <a:t>بهار 1404</a:t>
            </a:r>
            <a:endParaRPr lang="fa-IR" sz="2000" b="1" dirty="0">
              <a:solidFill>
                <a:srgbClr val="C00000"/>
              </a:solidFill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2208417996097277E-2"/>
          <c:y val="8.7606833493435177E-2"/>
          <c:w val="0.95561687628091174"/>
          <c:h val="0.734430662133211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'شیوع پره دیابت استان'!$B$3</c:f>
              <c:strCache>
                <c:ptCount val="1"/>
                <c:pt idx="0">
                  <c:v>جمع کل استان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'شیوع پره دیابت استان'!$K$2:$AK$2</c:f>
              <c:strCache>
                <c:ptCount val="27"/>
                <c:pt idx="0">
                  <c:v>سه ماهه سوم1397</c:v>
                </c:pt>
                <c:pt idx="1">
                  <c:v>سه ماهه چهارم1397</c:v>
                </c:pt>
                <c:pt idx="2">
                  <c:v>سه ماهه اول1398</c:v>
                </c:pt>
                <c:pt idx="3">
                  <c:v>سه ماهه دوم1398</c:v>
                </c:pt>
                <c:pt idx="4">
                  <c:v>سه ماهه سوم1398</c:v>
                </c:pt>
                <c:pt idx="5">
                  <c:v>سه ماهه چهارم1398</c:v>
                </c:pt>
                <c:pt idx="6">
                  <c:v>سه ماهه اول1399</c:v>
                </c:pt>
                <c:pt idx="7">
                  <c:v>سه ماهه دوم1399</c:v>
                </c:pt>
                <c:pt idx="8">
                  <c:v>سه ماهه سوم1399</c:v>
                </c:pt>
                <c:pt idx="9">
                  <c:v>سه ماهه چهارم1399</c:v>
                </c:pt>
                <c:pt idx="10">
                  <c:v>سه ماهه اول  1400</c:v>
                </c:pt>
                <c:pt idx="11">
                  <c:v>سه ماهه دوم  1400
</c:v>
                </c:pt>
                <c:pt idx="12">
                  <c:v>سه ماهه سوم 1400
</c:v>
                </c:pt>
                <c:pt idx="13">
                  <c:v>سه ماهه چهارم  1400
</c:v>
                </c:pt>
                <c:pt idx="14">
                  <c:v>سه ماهه اول 1401</c:v>
                </c:pt>
                <c:pt idx="15">
                  <c:v>سه ماهه دوم  1401</c:v>
                </c:pt>
                <c:pt idx="16">
                  <c:v>سه ماهه سوم1401</c:v>
                </c:pt>
                <c:pt idx="17">
                  <c:v>سه ماهه چهارم1401</c:v>
                </c:pt>
                <c:pt idx="18">
                  <c:v>سه ماهه اول 1402</c:v>
                </c:pt>
                <c:pt idx="19">
                  <c:v>سه ماهه دوم 1402</c:v>
                </c:pt>
                <c:pt idx="20">
                  <c:v>سه ماهه سوم 1402</c:v>
                </c:pt>
                <c:pt idx="21">
                  <c:v>سه ماهه چهارم1402</c:v>
                </c:pt>
                <c:pt idx="22">
                  <c:v>سه ماهه اول1403</c:v>
                </c:pt>
                <c:pt idx="23">
                  <c:v>سه ماهه دوم1403</c:v>
                </c:pt>
                <c:pt idx="24">
                  <c:v>سه ماهه سوم1403</c:v>
                </c:pt>
                <c:pt idx="25">
                  <c:v>زمستان 1403</c:v>
                </c:pt>
                <c:pt idx="26">
                  <c:v>بهار1404</c:v>
                </c:pt>
              </c:strCache>
            </c:strRef>
          </c:cat>
          <c:val>
            <c:numRef>
              <c:f>'شیوع پره دیابت استان'!$K$3:$AK$3</c:f>
              <c:numCache>
                <c:formatCode>0.00</c:formatCode>
                <c:ptCount val="27"/>
                <c:pt idx="0">
                  <c:v>5.07</c:v>
                </c:pt>
                <c:pt idx="1">
                  <c:v>5.36</c:v>
                </c:pt>
                <c:pt idx="2">
                  <c:v>5.89</c:v>
                </c:pt>
                <c:pt idx="3">
                  <c:v>6.42</c:v>
                </c:pt>
                <c:pt idx="4">
                  <c:v>6.78</c:v>
                </c:pt>
                <c:pt idx="5">
                  <c:v>7.17</c:v>
                </c:pt>
                <c:pt idx="6">
                  <c:v>7.21</c:v>
                </c:pt>
                <c:pt idx="7">
                  <c:v>7.38</c:v>
                </c:pt>
                <c:pt idx="8">
                  <c:v>7.55</c:v>
                </c:pt>
                <c:pt idx="9">
                  <c:v>7.9</c:v>
                </c:pt>
                <c:pt idx="10">
                  <c:v>8.2799999999999994</c:v>
                </c:pt>
                <c:pt idx="11">
                  <c:v>8.68</c:v>
                </c:pt>
                <c:pt idx="12">
                  <c:v>9.09</c:v>
                </c:pt>
                <c:pt idx="13">
                  <c:v>9.59</c:v>
                </c:pt>
                <c:pt idx="14">
                  <c:v>10.45</c:v>
                </c:pt>
                <c:pt idx="15">
                  <c:v>11.45</c:v>
                </c:pt>
                <c:pt idx="16">
                  <c:v>12.97</c:v>
                </c:pt>
                <c:pt idx="17">
                  <c:v>13.2</c:v>
                </c:pt>
                <c:pt idx="18">
                  <c:v>13.11</c:v>
                </c:pt>
                <c:pt idx="19">
                  <c:v>13.42</c:v>
                </c:pt>
                <c:pt idx="20">
                  <c:v>12.99</c:v>
                </c:pt>
                <c:pt idx="21">
                  <c:v>14.38</c:v>
                </c:pt>
                <c:pt idx="22">
                  <c:v>14.58</c:v>
                </c:pt>
                <c:pt idx="23">
                  <c:v>14.67</c:v>
                </c:pt>
                <c:pt idx="24">
                  <c:v>14.89</c:v>
                </c:pt>
                <c:pt idx="25">
                  <c:v>14.64</c:v>
                </c:pt>
                <c:pt idx="26" formatCode="General">
                  <c:v>14.8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5F-4F47-BB8A-352703F4F3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92013072"/>
        <c:axId val="292013464"/>
      </c:barChart>
      <c:catAx>
        <c:axId val="292013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3840000" spcFirstLastPara="1" vertOverflow="ellipsis" wrap="square" anchor="ctr" anchorCtr="1"/>
          <a:lstStyle/>
          <a:p>
            <a:pPr>
              <a:defRPr sz="1200" b="1" i="0" u="none" strike="noStrike" kern="0" spc="0" baseline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292013464"/>
        <c:crosses val="autoZero"/>
        <c:auto val="1"/>
        <c:lblAlgn val="ctr"/>
        <c:lblOffset val="100"/>
        <c:noMultiLvlLbl val="0"/>
      </c:catAx>
      <c:valAx>
        <c:axId val="29201346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292013072"/>
        <c:crosses val="autoZero"/>
        <c:crossBetween val="between"/>
      </c:valAx>
      <c:spPr>
        <a:solidFill>
          <a:schemeClr val="accent2">
            <a:lumMod val="40000"/>
            <a:lumOff val="60000"/>
          </a:schemeClr>
        </a:solidFill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 مراقبت پره دیابت به تفکیک شهرستان ها</a:t>
            </a:r>
            <a:r>
              <a:rPr lang="fa-IR" sz="2000" b="1" baseline="0" dirty="0">
                <a:solidFill>
                  <a:srgbClr val="FF0000"/>
                </a:solidFill>
              </a:rPr>
              <a:t> </a:t>
            </a:r>
            <a:r>
              <a:rPr lang="fa-IR" sz="2000" b="1" baseline="0" dirty="0" smtClean="0">
                <a:solidFill>
                  <a:srgbClr val="FF0000"/>
                </a:solidFill>
              </a:rPr>
              <a:t>–</a:t>
            </a:r>
            <a:r>
              <a:rPr lang="fa-IR" sz="2000" b="1" dirty="0" smtClean="0">
                <a:solidFill>
                  <a:srgbClr val="FF0000"/>
                </a:solidFill>
              </a:rPr>
              <a:t> در فصل بهار1404</a:t>
            </a:r>
            <a:endParaRPr lang="fa-IR" sz="20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Sheet1!$B$399</c:f>
              <c:strCache>
                <c:ptCount val="1"/>
                <c:pt idx="0">
                  <c:v>درصد مراقبت پره دیابتدر فصل بهار1404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0"/>
          <c:dPt>
            <c:idx val="17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347-4BCD-AD1A-238C6FE1303C}"/>
              </c:ext>
            </c:extLst>
          </c:dPt>
          <c:dPt>
            <c:idx val="1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F30-4C06-8E2B-12CE287B7EB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Sheet1!$A$400:$A$427</c:f>
              <c:strCache>
                <c:ptCount val="28"/>
                <c:pt idx="0">
                  <c:v>بوئین و میاندشت</c:v>
                </c:pt>
                <c:pt idx="1">
                  <c:v>دهاقان</c:v>
                </c:pt>
                <c:pt idx="2">
                  <c:v>فریدونشهر</c:v>
                </c:pt>
                <c:pt idx="3">
                  <c:v>کوهپایه</c:v>
                </c:pt>
                <c:pt idx="4">
                  <c:v>خور و بیابانک</c:v>
                </c:pt>
                <c:pt idx="5">
                  <c:v>خوانسار</c:v>
                </c:pt>
                <c:pt idx="6">
                  <c:v>اردستان</c:v>
                </c:pt>
                <c:pt idx="7">
                  <c:v>فریدن</c:v>
                </c:pt>
                <c:pt idx="8">
                  <c:v>هرند</c:v>
                </c:pt>
                <c:pt idx="9">
                  <c:v>فلاورجان</c:v>
                </c:pt>
                <c:pt idx="10">
                  <c:v>چادگان</c:v>
                </c:pt>
                <c:pt idx="11">
                  <c:v>ورزنه</c:v>
                </c:pt>
                <c:pt idx="12">
                  <c:v>شهرضا</c:v>
                </c:pt>
                <c:pt idx="13">
                  <c:v>سمیرم</c:v>
                </c:pt>
                <c:pt idx="14">
                  <c:v>لنجان</c:v>
                </c:pt>
                <c:pt idx="15">
                  <c:v>جرقویه</c:v>
                </c:pt>
                <c:pt idx="16">
                  <c:v>تیران و کرون</c:v>
                </c:pt>
                <c:pt idx="17">
                  <c:v>گلپایگان</c:v>
                </c:pt>
                <c:pt idx="18">
                  <c:v>استان</c:v>
                </c:pt>
                <c:pt idx="19">
                  <c:v>نطنز</c:v>
                </c:pt>
                <c:pt idx="20">
                  <c:v>نائین</c:v>
                </c:pt>
                <c:pt idx="21">
                  <c:v>نجف آباد</c:v>
                </c:pt>
                <c:pt idx="22">
                  <c:v>اصفهان 1</c:v>
                </c:pt>
                <c:pt idx="23">
                  <c:v>اصفهان 2</c:v>
                </c:pt>
                <c:pt idx="24">
                  <c:v>مبارکه</c:v>
                </c:pt>
                <c:pt idx="25">
                  <c:v>برخوار</c:v>
                </c:pt>
                <c:pt idx="26">
                  <c:v>شاهین شهر و میمه</c:v>
                </c:pt>
                <c:pt idx="27">
                  <c:v>خمینی شهر</c:v>
                </c:pt>
              </c:strCache>
            </c:strRef>
          </c:cat>
          <c:val>
            <c:numRef>
              <c:f>Sheet1!$B$400:$B$427</c:f>
              <c:numCache>
                <c:formatCode>0.00</c:formatCode>
                <c:ptCount val="28"/>
                <c:pt idx="0">
                  <c:v>27.454242928452576</c:v>
                </c:pt>
                <c:pt idx="1">
                  <c:v>27.319587628865978</c:v>
                </c:pt>
                <c:pt idx="2">
                  <c:v>27.091295116772823</c:v>
                </c:pt>
                <c:pt idx="3">
                  <c:v>26.512820512820511</c:v>
                </c:pt>
                <c:pt idx="4">
                  <c:v>25.276645311589984</c:v>
                </c:pt>
                <c:pt idx="5">
                  <c:v>25.149521531100476</c:v>
                </c:pt>
                <c:pt idx="6">
                  <c:v>24.366197183098592</c:v>
                </c:pt>
                <c:pt idx="7">
                  <c:v>23.442906574394463</c:v>
                </c:pt>
                <c:pt idx="8">
                  <c:v>23.113456464379947</c:v>
                </c:pt>
                <c:pt idx="9">
                  <c:v>22.668684443980588</c:v>
                </c:pt>
                <c:pt idx="10">
                  <c:v>22.039897039897042</c:v>
                </c:pt>
                <c:pt idx="11">
                  <c:v>21.239436619718312</c:v>
                </c:pt>
                <c:pt idx="12">
                  <c:v>18.573689600595849</c:v>
                </c:pt>
                <c:pt idx="13">
                  <c:v>17.655118418477198</c:v>
                </c:pt>
                <c:pt idx="14">
                  <c:v>17.451387371640813</c:v>
                </c:pt>
                <c:pt idx="15">
                  <c:v>16.99232379623168</c:v>
                </c:pt>
                <c:pt idx="16">
                  <c:v>15.339578454332553</c:v>
                </c:pt>
                <c:pt idx="17">
                  <c:v>15.184214583012178</c:v>
                </c:pt>
                <c:pt idx="18">
                  <c:v>15.089090504431615</c:v>
                </c:pt>
                <c:pt idx="19">
                  <c:v>14.746543778801843</c:v>
                </c:pt>
                <c:pt idx="20">
                  <c:v>13.301351940689054</c:v>
                </c:pt>
                <c:pt idx="21">
                  <c:v>13.253666485605651</c:v>
                </c:pt>
                <c:pt idx="22">
                  <c:v>13.248693353625567</c:v>
                </c:pt>
                <c:pt idx="23">
                  <c:v>12.978311780877711</c:v>
                </c:pt>
                <c:pt idx="24">
                  <c:v>12.701788303528275</c:v>
                </c:pt>
                <c:pt idx="25">
                  <c:v>11.444481382978724</c:v>
                </c:pt>
                <c:pt idx="26">
                  <c:v>11.190846929794869</c:v>
                </c:pt>
                <c:pt idx="27">
                  <c:v>10.522898961284231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47-4BCD-AD1A-238C6FE130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6733376"/>
        <c:axId val="306735456"/>
      </c:barChart>
      <c:catAx>
        <c:axId val="306733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735456"/>
        <c:crosses val="autoZero"/>
        <c:auto val="1"/>
        <c:lblAlgn val="ctr"/>
        <c:lblOffset val="100"/>
        <c:noMultiLvlLbl val="0"/>
      </c:catAx>
      <c:valAx>
        <c:axId val="3067354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733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 شیوع پره دیابت به تفکیک شهرستان</a:t>
            </a:r>
            <a:r>
              <a:rPr lang="fa-IR" sz="2000" b="1" baseline="0" dirty="0">
                <a:solidFill>
                  <a:srgbClr val="FF0000"/>
                </a:solidFill>
              </a:rPr>
              <a:t> </a:t>
            </a:r>
            <a:r>
              <a:rPr lang="fa-IR" sz="2000" b="1" dirty="0">
                <a:solidFill>
                  <a:srgbClr val="FF0000"/>
                </a:solidFill>
              </a:rPr>
              <a:t>ها در </a:t>
            </a:r>
            <a:r>
              <a:rPr lang="fa-IR" sz="2000" b="1" dirty="0" smtClean="0">
                <a:solidFill>
                  <a:srgbClr val="FF0000"/>
                </a:solidFill>
              </a:rPr>
              <a:t>بهار 1404</a:t>
            </a:r>
            <a:endParaRPr lang="fa-IR" sz="2000" b="1" dirty="0">
              <a:solidFill>
                <a:srgbClr val="FF00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Sheet1!$B$369</c:f>
              <c:strCache>
                <c:ptCount val="1"/>
                <c:pt idx="0">
                  <c:v>درصد شیوع پره دیابت در بهار1404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7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D62-4D5F-93BF-C4BD829754F5}"/>
              </c:ext>
            </c:extLst>
          </c:dPt>
          <c:dPt>
            <c:idx val="1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8DA-42F4-9464-F5C5BAB675C5}"/>
              </c:ext>
            </c:extLst>
          </c:dPt>
          <c:dPt>
            <c:idx val="15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D62-4D5F-93BF-C4BD829754F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Sheet1!$A$370:$A$397</c:f>
              <c:strCache>
                <c:ptCount val="28"/>
                <c:pt idx="0">
                  <c:v>بوئین و میاندشت</c:v>
                </c:pt>
                <c:pt idx="1">
                  <c:v>خمینی شهر</c:v>
                </c:pt>
                <c:pt idx="2">
                  <c:v>خوانسار</c:v>
                </c:pt>
                <c:pt idx="3">
                  <c:v>برخوار</c:v>
                </c:pt>
                <c:pt idx="4">
                  <c:v>نجف آباد</c:v>
                </c:pt>
                <c:pt idx="5">
                  <c:v>خور و بیابانک</c:v>
                </c:pt>
                <c:pt idx="6">
                  <c:v>چادگان</c:v>
                </c:pt>
                <c:pt idx="7">
                  <c:v>کوهپایه</c:v>
                </c:pt>
                <c:pt idx="8">
                  <c:v>تیران و کرون</c:v>
                </c:pt>
                <c:pt idx="9">
                  <c:v>فریدن</c:v>
                </c:pt>
                <c:pt idx="10">
                  <c:v>دهاقان</c:v>
                </c:pt>
                <c:pt idx="11">
                  <c:v>نطنز</c:v>
                </c:pt>
                <c:pt idx="12">
                  <c:v>استان</c:v>
                </c:pt>
                <c:pt idx="13">
                  <c:v>هرند</c:v>
                </c:pt>
                <c:pt idx="14">
                  <c:v>اردستان</c:v>
                </c:pt>
                <c:pt idx="15">
                  <c:v>اصفهان 1</c:v>
                </c:pt>
                <c:pt idx="16">
                  <c:v>جرقویه</c:v>
                </c:pt>
                <c:pt idx="17">
                  <c:v>سمیرم</c:v>
                </c:pt>
                <c:pt idx="18">
                  <c:v>مبارکه</c:v>
                </c:pt>
                <c:pt idx="19">
                  <c:v>شهرضا</c:v>
                </c:pt>
                <c:pt idx="20">
                  <c:v>فلاورجان</c:v>
                </c:pt>
                <c:pt idx="21">
                  <c:v>لنجان</c:v>
                </c:pt>
                <c:pt idx="22">
                  <c:v>اصفهان 2</c:v>
                </c:pt>
                <c:pt idx="23">
                  <c:v>شاهین شهر و میمه</c:v>
                </c:pt>
                <c:pt idx="24">
                  <c:v>ورزنه</c:v>
                </c:pt>
                <c:pt idx="25">
                  <c:v>فریدونشهر</c:v>
                </c:pt>
                <c:pt idx="26">
                  <c:v>نائین</c:v>
                </c:pt>
                <c:pt idx="27">
                  <c:v>گلپایگان</c:v>
                </c:pt>
              </c:strCache>
            </c:strRef>
          </c:cat>
          <c:val>
            <c:numRef>
              <c:f>Sheet1!$B$370:$B$397</c:f>
              <c:numCache>
                <c:formatCode>0.00</c:formatCode>
                <c:ptCount val="28"/>
                <c:pt idx="0">
                  <c:v>30.522643018099878</c:v>
                </c:pt>
                <c:pt idx="1">
                  <c:v>21.41205243716221</c:v>
                </c:pt>
                <c:pt idx="2">
                  <c:v>18.91968808697137</c:v>
                </c:pt>
                <c:pt idx="3">
                  <c:v>18.453378430317471</c:v>
                </c:pt>
                <c:pt idx="4">
                  <c:v>16.971527178602244</c:v>
                </c:pt>
                <c:pt idx="5">
                  <c:v>16.923837784371909</c:v>
                </c:pt>
                <c:pt idx="6">
                  <c:v>16.209567675075892</c:v>
                </c:pt>
                <c:pt idx="7">
                  <c:v>16.052958212660322</c:v>
                </c:pt>
                <c:pt idx="8">
                  <c:v>15.632624150686009</c:v>
                </c:pt>
                <c:pt idx="9">
                  <c:v>15.193680592279218</c:v>
                </c:pt>
                <c:pt idx="10">
                  <c:v>15.007776049766719</c:v>
                </c:pt>
                <c:pt idx="11">
                  <c:v>14.95808659540106</c:v>
                </c:pt>
                <c:pt idx="12">
                  <c:v>14.797611857331457</c:v>
                </c:pt>
                <c:pt idx="13">
                  <c:v>14.622422080942782</c:v>
                </c:pt>
                <c:pt idx="14">
                  <c:v>14.420803782505912</c:v>
                </c:pt>
                <c:pt idx="15">
                  <c:v>14.36747903571988</c:v>
                </c:pt>
                <c:pt idx="16">
                  <c:v>13.645270754671893</c:v>
                </c:pt>
                <c:pt idx="17">
                  <c:v>13.551066038489179</c:v>
                </c:pt>
                <c:pt idx="18">
                  <c:v>13.343076266473533</c:v>
                </c:pt>
                <c:pt idx="19">
                  <c:v>13.304651654377478</c:v>
                </c:pt>
                <c:pt idx="20">
                  <c:v>13.059323194958214</c:v>
                </c:pt>
                <c:pt idx="21">
                  <c:v>12.977180711403951</c:v>
                </c:pt>
                <c:pt idx="22">
                  <c:v>12.878869564988705</c:v>
                </c:pt>
                <c:pt idx="23">
                  <c:v>12.790364458956033</c:v>
                </c:pt>
                <c:pt idx="24">
                  <c:v>11.928968415344992</c:v>
                </c:pt>
                <c:pt idx="25">
                  <c:v>11.70069385513902</c:v>
                </c:pt>
                <c:pt idx="26">
                  <c:v>11.265667240108135</c:v>
                </c:pt>
                <c:pt idx="27">
                  <c:v>10.974055762271268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7C-49F9-A24D-0E3A3239ED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5584192"/>
        <c:axId val="275597920"/>
      </c:barChart>
      <c:catAx>
        <c:axId val="275584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5597920"/>
        <c:crosses val="autoZero"/>
        <c:auto val="1"/>
        <c:lblAlgn val="ctr"/>
        <c:lblOffset val="100"/>
        <c:noMultiLvlLbl val="0"/>
      </c:catAx>
      <c:valAx>
        <c:axId val="275597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5584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</a:t>
            </a:r>
            <a:r>
              <a:rPr lang="fa-IR" sz="2000" b="1" baseline="0" dirty="0">
                <a:solidFill>
                  <a:srgbClr val="FF0000"/>
                </a:solidFill>
              </a:rPr>
              <a:t> </a:t>
            </a:r>
            <a:r>
              <a:rPr lang="fa-IR" sz="2000" b="1" dirty="0">
                <a:solidFill>
                  <a:srgbClr val="FF0000"/>
                </a:solidFill>
              </a:rPr>
              <a:t>بیماریابی دیابت به تفکیک شهرستان ها تا </a:t>
            </a:r>
            <a:r>
              <a:rPr lang="fa-IR" sz="2000" b="1" dirty="0" smtClean="0">
                <a:solidFill>
                  <a:srgbClr val="FF0000"/>
                </a:solidFill>
              </a:rPr>
              <a:t>بهار 1404 </a:t>
            </a:r>
            <a:endParaRPr lang="fa-IR" sz="20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Sheet1!$B$189</c:f>
              <c:strCache>
                <c:ptCount val="1"/>
                <c:pt idx="0">
                  <c:v>بیماریابی دیابت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4773-4A1F-A7E1-D8B03762E30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Sheet1!$A$190:$A$217</c:f>
              <c:strCache>
                <c:ptCount val="28"/>
                <c:pt idx="0">
                  <c:v>اردستان</c:v>
                </c:pt>
                <c:pt idx="1">
                  <c:v>نطنز</c:v>
                </c:pt>
                <c:pt idx="2">
                  <c:v>خور و بیابانک</c:v>
                </c:pt>
                <c:pt idx="3">
                  <c:v>کوهپایه</c:v>
                </c:pt>
                <c:pt idx="4">
                  <c:v>برخوار</c:v>
                </c:pt>
                <c:pt idx="5">
                  <c:v>خمینی شهر</c:v>
                </c:pt>
                <c:pt idx="6">
                  <c:v>اصفهان1</c:v>
                </c:pt>
                <c:pt idx="7">
                  <c:v>هرند</c:v>
                </c:pt>
                <c:pt idx="8">
                  <c:v>ورزنه</c:v>
                </c:pt>
                <c:pt idx="9">
                  <c:v>نجف آباد</c:v>
                </c:pt>
                <c:pt idx="10">
                  <c:v>دهاقان</c:v>
                </c:pt>
                <c:pt idx="11">
                  <c:v>شاهین شهر</c:v>
                </c:pt>
                <c:pt idx="12">
                  <c:v>خوانسار</c:v>
                </c:pt>
                <c:pt idx="13">
                  <c:v>استان</c:v>
                </c:pt>
                <c:pt idx="14">
                  <c:v>فلاورجان</c:v>
                </c:pt>
                <c:pt idx="15">
                  <c:v>فریدن</c:v>
                </c:pt>
                <c:pt idx="16">
                  <c:v>جرقویه</c:v>
                </c:pt>
                <c:pt idx="17">
                  <c:v>مبارکه</c:v>
                </c:pt>
                <c:pt idx="18">
                  <c:v>اصفهان2</c:v>
                </c:pt>
                <c:pt idx="19">
                  <c:v>تیران و کرون</c:v>
                </c:pt>
                <c:pt idx="20">
                  <c:v>نایین</c:v>
                </c:pt>
                <c:pt idx="21">
                  <c:v>لنجان</c:v>
                </c:pt>
                <c:pt idx="22">
                  <c:v>شهرضا</c:v>
                </c:pt>
                <c:pt idx="23">
                  <c:v>بوئین و میاندشت</c:v>
                </c:pt>
                <c:pt idx="24">
                  <c:v>چادگان</c:v>
                </c:pt>
                <c:pt idx="25">
                  <c:v>گلپایگان</c:v>
                </c:pt>
                <c:pt idx="26">
                  <c:v>فریدونشهر</c:v>
                </c:pt>
                <c:pt idx="27">
                  <c:v>سمیرم</c:v>
                </c:pt>
              </c:strCache>
            </c:strRef>
          </c:cat>
          <c:val>
            <c:numRef>
              <c:f>Sheet1!$B$190:$B$217</c:f>
              <c:numCache>
                <c:formatCode>General</c:formatCode>
                <c:ptCount val="28"/>
                <c:pt idx="0">
                  <c:v>18.72</c:v>
                </c:pt>
                <c:pt idx="1">
                  <c:v>17.97</c:v>
                </c:pt>
                <c:pt idx="2">
                  <c:v>17.41</c:v>
                </c:pt>
                <c:pt idx="3">
                  <c:v>15.49</c:v>
                </c:pt>
                <c:pt idx="4">
                  <c:v>14.62</c:v>
                </c:pt>
                <c:pt idx="5">
                  <c:v>14.31</c:v>
                </c:pt>
                <c:pt idx="6">
                  <c:v>14.22</c:v>
                </c:pt>
                <c:pt idx="7">
                  <c:v>13.86</c:v>
                </c:pt>
                <c:pt idx="8">
                  <c:v>14.23</c:v>
                </c:pt>
                <c:pt idx="9">
                  <c:v>13.9</c:v>
                </c:pt>
                <c:pt idx="10">
                  <c:v>13.9</c:v>
                </c:pt>
                <c:pt idx="11">
                  <c:v>13.83</c:v>
                </c:pt>
                <c:pt idx="12">
                  <c:v>13.52</c:v>
                </c:pt>
                <c:pt idx="13">
                  <c:v>13.26</c:v>
                </c:pt>
                <c:pt idx="14">
                  <c:v>13.23</c:v>
                </c:pt>
                <c:pt idx="15">
                  <c:v>12.96</c:v>
                </c:pt>
                <c:pt idx="16">
                  <c:v>12.92</c:v>
                </c:pt>
                <c:pt idx="17">
                  <c:v>12.82</c:v>
                </c:pt>
                <c:pt idx="18">
                  <c:v>12.4</c:v>
                </c:pt>
                <c:pt idx="19">
                  <c:v>12.53</c:v>
                </c:pt>
                <c:pt idx="20">
                  <c:v>12.49</c:v>
                </c:pt>
                <c:pt idx="21">
                  <c:v>12.29</c:v>
                </c:pt>
                <c:pt idx="22">
                  <c:v>11.71</c:v>
                </c:pt>
                <c:pt idx="23">
                  <c:v>11.52</c:v>
                </c:pt>
                <c:pt idx="24">
                  <c:v>10.65</c:v>
                </c:pt>
                <c:pt idx="25">
                  <c:v>10.31</c:v>
                </c:pt>
                <c:pt idx="26">
                  <c:v>9.01</c:v>
                </c:pt>
                <c:pt idx="27">
                  <c:v>8.74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73-4A1F-A7E1-D8B03762E3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93380335"/>
        <c:axId val="1593381583"/>
      </c:barChart>
      <c:catAx>
        <c:axId val="15933803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93381583"/>
        <c:crosses val="autoZero"/>
        <c:auto val="1"/>
        <c:lblAlgn val="ctr"/>
        <c:lblOffset val="100"/>
        <c:noMultiLvlLbl val="0"/>
      </c:catAx>
      <c:valAx>
        <c:axId val="15933815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933803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مقایسه</a:t>
            </a:r>
            <a:r>
              <a:rPr lang="fa-IR" sz="2000" b="1" baseline="0" dirty="0">
                <a:solidFill>
                  <a:srgbClr val="FF0000"/>
                </a:solidFill>
              </a:rPr>
              <a:t> درصد شیوع پره دیابت به تفکیک شهرستان ها در </a:t>
            </a:r>
            <a:r>
              <a:rPr lang="fa-IR" sz="2000" b="1" baseline="0" dirty="0" smtClean="0">
                <a:solidFill>
                  <a:srgbClr val="FF0000"/>
                </a:solidFill>
              </a:rPr>
              <a:t>بهار1404و </a:t>
            </a:r>
            <a:r>
              <a:rPr lang="fa-IR" sz="2000" b="1" baseline="0" dirty="0">
                <a:solidFill>
                  <a:srgbClr val="FF0000"/>
                </a:solidFill>
              </a:rPr>
              <a:t>زمستان 1403</a:t>
            </a:r>
            <a:endParaRPr lang="en-US" sz="20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Sheet1!$B$369</c:f>
              <c:strCache>
                <c:ptCount val="1"/>
                <c:pt idx="0">
                  <c:v>درصد شیوع پره دیابت در بهار1404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1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81B-4682-A7FC-034226328CBD}"/>
              </c:ext>
            </c:extLst>
          </c:dPt>
          <c:dPt>
            <c:idx val="1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327E-4136-8A13-140DB55DE06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Sheet1!$A$370:$A$397</c:f>
              <c:strCache>
                <c:ptCount val="28"/>
                <c:pt idx="0">
                  <c:v>بوئین و میاندشت</c:v>
                </c:pt>
                <c:pt idx="1">
                  <c:v>خمینی شهر</c:v>
                </c:pt>
                <c:pt idx="2">
                  <c:v>خوانسار</c:v>
                </c:pt>
                <c:pt idx="3">
                  <c:v>برخوار</c:v>
                </c:pt>
                <c:pt idx="4">
                  <c:v>نجف آباد</c:v>
                </c:pt>
                <c:pt idx="5">
                  <c:v>خور و بیابانک</c:v>
                </c:pt>
                <c:pt idx="6">
                  <c:v>چادگان</c:v>
                </c:pt>
                <c:pt idx="7">
                  <c:v>کوهپایه</c:v>
                </c:pt>
                <c:pt idx="8">
                  <c:v>تیران و کرون</c:v>
                </c:pt>
                <c:pt idx="9">
                  <c:v>فریدن</c:v>
                </c:pt>
                <c:pt idx="10">
                  <c:v>دهاقان</c:v>
                </c:pt>
                <c:pt idx="11">
                  <c:v>نطنز</c:v>
                </c:pt>
                <c:pt idx="12">
                  <c:v>استان</c:v>
                </c:pt>
                <c:pt idx="13">
                  <c:v>هرند</c:v>
                </c:pt>
                <c:pt idx="14">
                  <c:v>اردستان</c:v>
                </c:pt>
                <c:pt idx="15">
                  <c:v>اصفهان1</c:v>
                </c:pt>
                <c:pt idx="16">
                  <c:v>جرقویه</c:v>
                </c:pt>
                <c:pt idx="17">
                  <c:v>سمیرم</c:v>
                </c:pt>
                <c:pt idx="18">
                  <c:v>مبارکه</c:v>
                </c:pt>
                <c:pt idx="19">
                  <c:v>شهرضا</c:v>
                </c:pt>
                <c:pt idx="20">
                  <c:v>فلاورجان</c:v>
                </c:pt>
                <c:pt idx="21">
                  <c:v>لنجان</c:v>
                </c:pt>
                <c:pt idx="22">
                  <c:v>اصفهان2</c:v>
                </c:pt>
                <c:pt idx="23">
                  <c:v>شاهین شهر</c:v>
                </c:pt>
                <c:pt idx="24">
                  <c:v>ورزنه</c:v>
                </c:pt>
                <c:pt idx="25">
                  <c:v>فریدونشهر</c:v>
                </c:pt>
                <c:pt idx="26">
                  <c:v>نایین</c:v>
                </c:pt>
                <c:pt idx="27">
                  <c:v>گلپایگان</c:v>
                </c:pt>
              </c:strCache>
            </c:strRef>
          </c:cat>
          <c:val>
            <c:numRef>
              <c:f>Sheet1!$B$370:$B$397</c:f>
              <c:numCache>
                <c:formatCode>General</c:formatCode>
                <c:ptCount val="28"/>
                <c:pt idx="0">
                  <c:v>30.52</c:v>
                </c:pt>
                <c:pt idx="1">
                  <c:v>21.41</c:v>
                </c:pt>
                <c:pt idx="2">
                  <c:v>18.920000000000002</c:v>
                </c:pt>
                <c:pt idx="3">
                  <c:v>18.45</c:v>
                </c:pt>
                <c:pt idx="4">
                  <c:v>16.97</c:v>
                </c:pt>
                <c:pt idx="5">
                  <c:v>16.920000000000002</c:v>
                </c:pt>
                <c:pt idx="6">
                  <c:v>16.21</c:v>
                </c:pt>
                <c:pt idx="7">
                  <c:v>16.05</c:v>
                </c:pt>
                <c:pt idx="8">
                  <c:v>15.63</c:v>
                </c:pt>
                <c:pt idx="9">
                  <c:v>15.19</c:v>
                </c:pt>
                <c:pt idx="10">
                  <c:v>15.01</c:v>
                </c:pt>
                <c:pt idx="11">
                  <c:v>14.96</c:v>
                </c:pt>
                <c:pt idx="12">
                  <c:v>14.8</c:v>
                </c:pt>
                <c:pt idx="13">
                  <c:v>14.62</c:v>
                </c:pt>
                <c:pt idx="14">
                  <c:v>14.42</c:v>
                </c:pt>
                <c:pt idx="15">
                  <c:v>14.37</c:v>
                </c:pt>
                <c:pt idx="16">
                  <c:v>13.65</c:v>
                </c:pt>
                <c:pt idx="17">
                  <c:v>13.55</c:v>
                </c:pt>
                <c:pt idx="18">
                  <c:v>13.34</c:v>
                </c:pt>
                <c:pt idx="19">
                  <c:v>13.3</c:v>
                </c:pt>
                <c:pt idx="20">
                  <c:v>13.06</c:v>
                </c:pt>
                <c:pt idx="21">
                  <c:v>12.98</c:v>
                </c:pt>
                <c:pt idx="22">
                  <c:v>12.88</c:v>
                </c:pt>
                <c:pt idx="23">
                  <c:v>12.79</c:v>
                </c:pt>
                <c:pt idx="24">
                  <c:v>11.93</c:v>
                </c:pt>
                <c:pt idx="25">
                  <c:v>11.7</c:v>
                </c:pt>
                <c:pt idx="26">
                  <c:v>11.27</c:v>
                </c:pt>
                <c:pt idx="27">
                  <c:v>10.97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1B-4682-A7FC-034226328CBD}"/>
            </c:ext>
          </c:extLst>
        </c:ser>
        <c:ser>
          <c:idx val="1"/>
          <c:order val="1"/>
          <c:tx>
            <c:strRef>
              <c:f>Sheet1!$C$369</c:f>
              <c:strCache>
                <c:ptCount val="1"/>
                <c:pt idx="0">
                  <c:v>درصد شیوع پره دیابت در زمستان1403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1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C81B-4682-A7FC-034226328CBD}"/>
              </c:ext>
            </c:extLst>
          </c:dPt>
          <c:dPt>
            <c:idx val="1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27E-4136-8A13-140DB55DE06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Sheet1!$A$370:$A$397</c:f>
              <c:strCache>
                <c:ptCount val="28"/>
                <c:pt idx="0">
                  <c:v>بوئین و میاندشت</c:v>
                </c:pt>
                <c:pt idx="1">
                  <c:v>خمینی شهر</c:v>
                </c:pt>
                <c:pt idx="2">
                  <c:v>خوانسار</c:v>
                </c:pt>
                <c:pt idx="3">
                  <c:v>برخوار</c:v>
                </c:pt>
                <c:pt idx="4">
                  <c:v>نجف آباد</c:v>
                </c:pt>
                <c:pt idx="5">
                  <c:v>خور و بیابانک</c:v>
                </c:pt>
                <c:pt idx="6">
                  <c:v>چادگان</c:v>
                </c:pt>
                <c:pt idx="7">
                  <c:v>کوهپایه</c:v>
                </c:pt>
                <c:pt idx="8">
                  <c:v>تیران و کرون</c:v>
                </c:pt>
                <c:pt idx="9">
                  <c:v>فریدن</c:v>
                </c:pt>
                <c:pt idx="10">
                  <c:v>دهاقان</c:v>
                </c:pt>
                <c:pt idx="11">
                  <c:v>نطنز</c:v>
                </c:pt>
                <c:pt idx="12">
                  <c:v>استان</c:v>
                </c:pt>
                <c:pt idx="13">
                  <c:v>هرند</c:v>
                </c:pt>
                <c:pt idx="14">
                  <c:v>اردستان</c:v>
                </c:pt>
                <c:pt idx="15">
                  <c:v>اصفهان1</c:v>
                </c:pt>
                <c:pt idx="16">
                  <c:v>جرقویه</c:v>
                </c:pt>
                <c:pt idx="17">
                  <c:v>سمیرم</c:v>
                </c:pt>
                <c:pt idx="18">
                  <c:v>مبارکه</c:v>
                </c:pt>
                <c:pt idx="19">
                  <c:v>شهرضا</c:v>
                </c:pt>
                <c:pt idx="20">
                  <c:v>فلاورجان</c:v>
                </c:pt>
                <c:pt idx="21">
                  <c:v>لنجان</c:v>
                </c:pt>
                <c:pt idx="22">
                  <c:v>اصفهان2</c:v>
                </c:pt>
                <c:pt idx="23">
                  <c:v>شاهین شهر</c:v>
                </c:pt>
                <c:pt idx="24">
                  <c:v>ورزنه</c:v>
                </c:pt>
                <c:pt idx="25">
                  <c:v>فریدونشهر</c:v>
                </c:pt>
                <c:pt idx="26">
                  <c:v>نایین</c:v>
                </c:pt>
                <c:pt idx="27">
                  <c:v>گلپایگان</c:v>
                </c:pt>
              </c:strCache>
            </c:strRef>
          </c:cat>
          <c:val>
            <c:numRef>
              <c:f>Sheet1!$C$370:$C$397</c:f>
              <c:numCache>
                <c:formatCode>0.00</c:formatCode>
                <c:ptCount val="28"/>
                <c:pt idx="0">
                  <c:v>29.406625409537678</c:v>
                </c:pt>
                <c:pt idx="1">
                  <c:v>21.552666906781049</c:v>
                </c:pt>
                <c:pt idx="2">
                  <c:v>17.490515203167099</c:v>
                </c:pt>
                <c:pt idx="3">
                  <c:v>18.580537230516715</c:v>
                </c:pt>
                <c:pt idx="4">
                  <c:v>16.905998254459604</c:v>
                </c:pt>
                <c:pt idx="5">
                  <c:v>16.471056296001592</c:v>
                </c:pt>
                <c:pt idx="6">
                  <c:v>15.657631051576837</c:v>
                </c:pt>
                <c:pt idx="7">
                  <c:v>16.292666150803885</c:v>
                </c:pt>
                <c:pt idx="8">
                  <c:v>15.705717712914835</c:v>
                </c:pt>
                <c:pt idx="9">
                  <c:v>14.570897997081842</c:v>
                </c:pt>
                <c:pt idx="10">
                  <c:v>14.748463701697739</c:v>
                </c:pt>
                <c:pt idx="11">
                  <c:v>15.017276856776798</c:v>
                </c:pt>
                <c:pt idx="12">
                  <c:v>14.955498982286336</c:v>
                </c:pt>
                <c:pt idx="13">
                  <c:v>14.918396450641735</c:v>
                </c:pt>
                <c:pt idx="14">
                  <c:v>14.231758944135469</c:v>
                </c:pt>
                <c:pt idx="15">
                  <c:v>15.464851591339121</c:v>
                </c:pt>
                <c:pt idx="16">
                  <c:v>14.046741660201706</c:v>
                </c:pt>
                <c:pt idx="17">
                  <c:v>13.299253271953537</c:v>
                </c:pt>
                <c:pt idx="18">
                  <c:v>13.343629139772172</c:v>
                </c:pt>
                <c:pt idx="19">
                  <c:v>13.049900047111551</c:v>
                </c:pt>
                <c:pt idx="20">
                  <c:v>12.886874127550374</c:v>
                </c:pt>
                <c:pt idx="21">
                  <c:v>13.147336766585639</c:v>
                </c:pt>
                <c:pt idx="22">
                  <c:v>13.698739633737278</c:v>
                </c:pt>
                <c:pt idx="23">
                  <c:v>12.884442984830869</c:v>
                </c:pt>
                <c:pt idx="24">
                  <c:v>12.067404776826127</c:v>
                </c:pt>
                <c:pt idx="25">
                  <c:v>11.140222703683177</c:v>
                </c:pt>
                <c:pt idx="26">
                  <c:v>10.609067317966723</c:v>
                </c:pt>
                <c:pt idx="27">
                  <c:v>10.867046024525658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1B-4682-A7FC-034226328C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9742992"/>
        <c:axId val="199736336"/>
      </c:barChart>
      <c:catAx>
        <c:axId val="199742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9736336"/>
        <c:crosses val="autoZero"/>
        <c:auto val="1"/>
        <c:lblAlgn val="ctr"/>
        <c:lblOffset val="100"/>
        <c:noMultiLvlLbl val="0"/>
      </c:catAx>
      <c:valAx>
        <c:axId val="199736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97429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C00000"/>
                </a:solidFill>
              </a:rPr>
              <a:t>روند</a:t>
            </a:r>
            <a:r>
              <a:rPr lang="fa-IR" sz="2000" b="1" baseline="0" dirty="0">
                <a:solidFill>
                  <a:srgbClr val="C00000"/>
                </a:solidFill>
              </a:rPr>
              <a:t> تعداد بیماران دیابتی بدون تجویز استاتین تا </a:t>
            </a:r>
            <a:r>
              <a:rPr lang="fa-IR" sz="2000" b="1" baseline="0" dirty="0" smtClean="0">
                <a:solidFill>
                  <a:srgbClr val="C00000"/>
                </a:solidFill>
              </a:rPr>
              <a:t>بهار1404</a:t>
            </a:r>
            <a:endParaRPr lang="en-US" sz="2000" b="1" dirty="0">
              <a:solidFill>
                <a:srgbClr val="C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استاتین!$C$1:$Z$1</c:f>
              <c:strCache>
                <c:ptCount val="24"/>
                <c:pt idx="0">
                  <c:v>سه ماهه دوم 1398</c:v>
                </c:pt>
                <c:pt idx="1">
                  <c:v>سه ماهه سوم1398</c:v>
                </c:pt>
                <c:pt idx="2">
                  <c:v>سه ماهه چهارم1398</c:v>
                </c:pt>
                <c:pt idx="3">
                  <c:v>سه ماهه اول1399</c:v>
                </c:pt>
                <c:pt idx="4">
                  <c:v>سه ماهه دوم1399</c:v>
                </c:pt>
                <c:pt idx="5">
                  <c:v>سه ماهه سوم1399</c:v>
                </c:pt>
                <c:pt idx="6">
                  <c:v>سه ماهه چهارم1399</c:v>
                </c:pt>
                <c:pt idx="7">
                  <c:v>سه ماهه اول1400</c:v>
                </c:pt>
                <c:pt idx="8">
                  <c:v>سه ماهه دوم1400</c:v>
                </c:pt>
                <c:pt idx="9">
                  <c:v>سه ماهه سوم1400</c:v>
                </c:pt>
                <c:pt idx="10">
                  <c:v>سه ماهه چهارم1400</c:v>
                </c:pt>
                <c:pt idx="11">
                  <c:v>سه ماهه اول1401</c:v>
                </c:pt>
                <c:pt idx="12">
                  <c:v>سه ماهه دوم1401</c:v>
                </c:pt>
                <c:pt idx="13">
                  <c:v>سه ماهه سوم1401</c:v>
                </c:pt>
                <c:pt idx="14">
                  <c:v>سه ماهه چهارم1401</c:v>
                </c:pt>
                <c:pt idx="15">
                  <c:v>سه ماهه اول1402</c:v>
                </c:pt>
                <c:pt idx="16">
                  <c:v>سه ماهه دوم 1402</c:v>
                </c:pt>
                <c:pt idx="17">
                  <c:v>سه ماهه سوم1402</c:v>
                </c:pt>
                <c:pt idx="18">
                  <c:v>سه ماهه چهارم1402</c:v>
                </c:pt>
                <c:pt idx="19">
                  <c:v>سه ماهه اول 1403</c:v>
                </c:pt>
                <c:pt idx="20">
                  <c:v>سه ماهه دوم1403</c:v>
                </c:pt>
                <c:pt idx="21">
                  <c:v>سه ماهه سوم1403</c:v>
                </c:pt>
                <c:pt idx="22">
                  <c:v>زمستان 1403</c:v>
                </c:pt>
                <c:pt idx="23">
                  <c:v>بهار1404</c:v>
                </c:pt>
              </c:strCache>
            </c:strRef>
          </c:cat>
          <c:val>
            <c:numRef>
              <c:f>استاتین!$C$2:$Z$2</c:f>
              <c:numCache>
                <c:formatCode>General</c:formatCode>
                <c:ptCount val="24"/>
                <c:pt idx="0">
                  <c:v>959</c:v>
                </c:pt>
                <c:pt idx="1">
                  <c:v>1361</c:v>
                </c:pt>
                <c:pt idx="2">
                  <c:v>1872</c:v>
                </c:pt>
                <c:pt idx="3">
                  <c:v>2071</c:v>
                </c:pt>
                <c:pt idx="4">
                  <c:v>2997</c:v>
                </c:pt>
                <c:pt idx="5">
                  <c:v>3509</c:v>
                </c:pt>
                <c:pt idx="6">
                  <c:v>4017</c:v>
                </c:pt>
                <c:pt idx="7">
                  <c:v>4815</c:v>
                </c:pt>
                <c:pt idx="8">
                  <c:v>5611</c:v>
                </c:pt>
                <c:pt idx="9">
                  <c:v>6023</c:v>
                </c:pt>
                <c:pt idx="10">
                  <c:v>6546</c:v>
                </c:pt>
                <c:pt idx="11">
                  <c:v>7124</c:v>
                </c:pt>
                <c:pt idx="12">
                  <c:v>8044</c:v>
                </c:pt>
                <c:pt idx="13">
                  <c:v>9199</c:v>
                </c:pt>
                <c:pt idx="14">
                  <c:v>8834</c:v>
                </c:pt>
                <c:pt idx="15">
                  <c:v>10502</c:v>
                </c:pt>
                <c:pt idx="16">
                  <c:v>12377</c:v>
                </c:pt>
                <c:pt idx="17">
                  <c:v>13301</c:v>
                </c:pt>
                <c:pt idx="18">
                  <c:v>15848</c:v>
                </c:pt>
                <c:pt idx="19">
                  <c:v>13187</c:v>
                </c:pt>
                <c:pt idx="20">
                  <c:v>12656</c:v>
                </c:pt>
                <c:pt idx="21">
                  <c:v>15206</c:v>
                </c:pt>
                <c:pt idx="22">
                  <c:v>12141</c:v>
                </c:pt>
                <c:pt idx="23">
                  <c:v>10406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3F-4346-8082-96161FE0AC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0766735"/>
        <c:axId val="1580757583"/>
      </c:barChart>
      <c:catAx>
        <c:axId val="15807667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3360000" spcFirstLastPara="1" vertOverflow="ellipsis" wrap="square" anchor="ctr" anchorCtr="0"/>
          <a:lstStyle/>
          <a:p>
            <a:pPr>
              <a:defRPr sz="14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0757583"/>
        <c:crosses val="autoZero"/>
        <c:auto val="1"/>
        <c:lblAlgn val="ctr"/>
        <c:lblOffset val="100"/>
        <c:noMultiLvlLbl val="0"/>
      </c:catAx>
      <c:valAx>
        <c:axId val="1580757583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5807667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ED7D31">
        <a:lumMod val="40000"/>
        <a:lumOff val="60000"/>
      </a:srgb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C00000"/>
                </a:solidFill>
              </a:rPr>
              <a:t>روند درصد بیماران دیابتی بدون تجویز استاتین تا </a:t>
            </a:r>
            <a:r>
              <a:rPr lang="fa-IR" sz="2000" b="1" dirty="0" smtClean="0">
                <a:solidFill>
                  <a:srgbClr val="C00000"/>
                </a:solidFill>
              </a:rPr>
              <a:t>بهار1404</a:t>
            </a:r>
            <a:endParaRPr lang="en-US" sz="2000" b="1" dirty="0">
              <a:solidFill>
                <a:srgbClr val="C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استاتین!$D$1:$Z$1</c:f>
              <c:strCache>
                <c:ptCount val="23"/>
                <c:pt idx="0">
                  <c:v>سه ماهه سوم1398</c:v>
                </c:pt>
                <c:pt idx="1">
                  <c:v>سه ماهه چهارم1398</c:v>
                </c:pt>
                <c:pt idx="2">
                  <c:v>سه ماهه اول1399</c:v>
                </c:pt>
                <c:pt idx="3">
                  <c:v>سه ماهه دوم1399</c:v>
                </c:pt>
                <c:pt idx="4">
                  <c:v>سه ماهه سوم1399</c:v>
                </c:pt>
                <c:pt idx="5">
                  <c:v>سه ماهه چهارم1399</c:v>
                </c:pt>
                <c:pt idx="6">
                  <c:v>سه ماهه اول1400</c:v>
                </c:pt>
                <c:pt idx="7">
                  <c:v>سه ماهه دوم1400</c:v>
                </c:pt>
                <c:pt idx="8">
                  <c:v>سه ماهه سوم1400</c:v>
                </c:pt>
                <c:pt idx="9">
                  <c:v>سه ماهه چهارم1400</c:v>
                </c:pt>
                <c:pt idx="10">
                  <c:v>سه ماهه اول1401</c:v>
                </c:pt>
                <c:pt idx="11">
                  <c:v>سه ماهه دوم1401</c:v>
                </c:pt>
                <c:pt idx="12">
                  <c:v>سه ماهه سوم1401</c:v>
                </c:pt>
                <c:pt idx="13">
                  <c:v>سه ماهه چهارم1401</c:v>
                </c:pt>
                <c:pt idx="14">
                  <c:v>سه ماهه اول1402</c:v>
                </c:pt>
                <c:pt idx="15">
                  <c:v>سه ماهه دوم 1402</c:v>
                </c:pt>
                <c:pt idx="16">
                  <c:v>سه ماهه سوم1402</c:v>
                </c:pt>
                <c:pt idx="17">
                  <c:v>سه ماهه چهارم1402</c:v>
                </c:pt>
                <c:pt idx="18">
                  <c:v>سه ماهه اول 1403</c:v>
                </c:pt>
                <c:pt idx="19">
                  <c:v>سه ماهه دوم1403</c:v>
                </c:pt>
                <c:pt idx="20">
                  <c:v>سه ماهه سوم1403</c:v>
                </c:pt>
                <c:pt idx="21">
                  <c:v>زمستان 1403</c:v>
                </c:pt>
                <c:pt idx="22">
                  <c:v>بهار1404</c:v>
                </c:pt>
              </c:strCache>
            </c:strRef>
          </c:cat>
          <c:val>
            <c:numRef>
              <c:f>استاتین!$D$3:$Z$3</c:f>
              <c:numCache>
                <c:formatCode>General</c:formatCode>
                <c:ptCount val="23"/>
                <c:pt idx="0">
                  <c:v>3</c:v>
                </c:pt>
                <c:pt idx="1">
                  <c:v>4</c:v>
                </c:pt>
                <c:pt idx="2">
                  <c:v>8</c:v>
                </c:pt>
                <c:pt idx="3">
                  <c:v>6</c:v>
                </c:pt>
                <c:pt idx="4">
                  <c:v>8</c:v>
                </c:pt>
                <c:pt idx="5">
                  <c:v>9</c:v>
                </c:pt>
                <c:pt idx="6">
                  <c:v>10</c:v>
                </c:pt>
                <c:pt idx="7">
                  <c:v>13</c:v>
                </c:pt>
                <c:pt idx="8">
                  <c:v>16</c:v>
                </c:pt>
                <c:pt idx="9">
                  <c:v>15</c:v>
                </c:pt>
                <c:pt idx="10">
                  <c:v>14</c:v>
                </c:pt>
                <c:pt idx="11">
                  <c:v>15</c:v>
                </c:pt>
                <c:pt idx="12">
                  <c:v>14</c:v>
                </c:pt>
                <c:pt idx="13">
                  <c:v>14.09</c:v>
                </c:pt>
                <c:pt idx="14">
                  <c:v>15.74</c:v>
                </c:pt>
                <c:pt idx="15">
                  <c:v>17.5</c:v>
                </c:pt>
                <c:pt idx="16">
                  <c:v>16.28</c:v>
                </c:pt>
                <c:pt idx="17">
                  <c:v>18.45</c:v>
                </c:pt>
                <c:pt idx="18">
                  <c:v>16.89</c:v>
                </c:pt>
                <c:pt idx="19">
                  <c:v>16.510000000000002</c:v>
                </c:pt>
                <c:pt idx="20">
                  <c:v>16.329999999999998</c:v>
                </c:pt>
                <c:pt idx="21">
                  <c:v>16.809999999999999</c:v>
                </c:pt>
                <c:pt idx="22">
                  <c:v>11.85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62-4158-8ED0-57473BFA75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20953055"/>
        <c:axId val="1620951391"/>
      </c:barChart>
      <c:catAx>
        <c:axId val="16209530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3480000" spcFirstLastPara="1" vertOverflow="ellipsis" wrap="square" anchor="ctr" anchorCtr="1"/>
          <a:lstStyle/>
          <a:p>
            <a:pPr>
              <a:defRPr sz="12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0951391"/>
        <c:crosses val="autoZero"/>
        <c:auto val="1"/>
        <c:lblAlgn val="ctr"/>
        <c:lblOffset val="100"/>
        <c:noMultiLvlLbl val="0"/>
      </c:catAx>
      <c:valAx>
        <c:axId val="1620951391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620953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ED7D31">
        <a:lumMod val="40000"/>
        <a:lumOff val="60000"/>
      </a:srgb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 بیماران مبتلا</a:t>
            </a:r>
            <a:r>
              <a:rPr lang="fa-IR" sz="2000" b="1" baseline="0" dirty="0">
                <a:solidFill>
                  <a:srgbClr val="FF0000"/>
                </a:solidFill>
              </a:rPr>
              <a:t> به دیابت</a:t>
            </a:r>
            <a:r>
              <a:rPr lang="fa-IR" sz="2000" b="1" dirty="0">
                <a:solidFill>
                  <a:srgbClr val="FF0000"/>
                </a:solidFill>
              </a:rPr>
              <a:t> بدون تجویز استاتین به مراقبت غیرپزشک در </a:t>
            </a:r>
            <a:r>
              <a:rPr lang="fa-IR" sz="2000" b="1" dirty="0" smtClean="0">
                <a:solidFill>
                  <a:srgbClr val="FF0000"/>
                </a:solidFill>
              </a:rPr>
              <a:t>بهار 1404 </a:t>
            </a:r>
            <a:endParaRPr lang="fa-IR" sz="20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Sheet1!$B$459</c:f>
              <c:strCache>
                <c:ptCount val="1"/>
                <c:pt idx="0">
                  <c:v>درصد بیماران دیابتی بدون تجویز استاتین به مراقبت غیرپزشک در بهار1404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069-44CB-BB98-DB7BCA2BF566}"/>
              </c:ext>
            </c:extLst>
          </c:dPt>
          <c:dPt>
            <c:idx val="1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4112-4FB2-854C-AE02DEDB1233}"/>
              </c:ext>
            </c:extLst>
          </c:dPt>
          <c:dPt>
            <c:idx val="15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069-44CB-BB98-DB7BCA2BF56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Sheet1!$A$460:$A$487</c:f>
              <c:strCache>
                <c:ptCount val="28"/>
                <c:pt idx="0">
                  <c:v>فریدونشهر</c:v>
                </c:pt>
                <c:pt idx="1">
                  <c:v>مبارکه</c:v>
                </c:pt>
                <c:pt idx="2">
                  <c:v>نجف آباد</c:v>
                </c:pt>
                <c:pt idx="3">
                  <c:v>گلپایگان</c:v>
                </c:pt>
                <c:pt idx="4">
                  <c:v>شاهین شهر و میمه</c:v>
                </c:pt>
                <c:pt idx="5">
                  <c:v>سمیرم</c:v>
                </c:pt>
                <c:pt idx="6">
                  <c:v>ورزنه</c:v>
                </c:pt>
                <c:pt idx="7">
                  <c:v>فریدن</c:v>
                </c:pt>
                <c:pt idx="8">
                  <c:v>فلاورجان</c:v>
                </c:pt>
                <c:pt idx="9">
                  <c:v>هرند</c:v>
                </c:pt>
                <c:pt idx="10">
                  <c:v>تیران و کرون</c:v>
                </c:pt>
                <c:pt idx="11">
                  <c:v>جرقویه</c:v>
                </c:pt>
                <c:pt idx="12">
                  <c:v>خمینی شهر</c:v>
                </c:pt>
                <c:pt idx="13">
                  <c:v>استان</c:v>
                </c:pt>
                <c:pt idx="14">
                  <c:v>شهرضا</c:v>
                </c:pt>
                <c:pt idx="15">
                  <c:v>برخوار</c:v>
                </c:pt>
                <c:pt idx="16">
                  <c:v>اصفهان 1</c:v>
                </c:pt>
                <c:pt idx="17">
                  <c:v>نطنز</c:v>
                </c:pt>
                <c:pt idx="18">
                  <c:v>خوانسار</c:v>
                </c:pt>
                <c:pt idx="19">
                  <c:v>کوهپایه</c:v>
                </c:pt>
                <c:pt idx="20">
                  <c:v>اصفهان 2</c:v>
                </c:pt>
                <c:pt idx="21">
                  <c:v>لنجان</c:v>
                </c:pt>
                <c:pt idx="22">
                  <c:v>بوئین و میاندشت</c:v>
                </c:pt>
                <c:pt idx="23">
                  <c:v>دهاقان</c:v>
                </c:pt>
                <c:pt idx="24">
                  <c:v>چادگان</c:v>
                </c:pt>
                <c:pt idx="25">
                  <c:v>خور و بیابانک</c:v>
                </c:pt>
                <c:pt idx="26">
                  <c:v>اردستان</c:v>
                </c:pt>
                <c:pt idx="27">
                  <c:v>نائین</c:v>
                </c:pt>
              </c:strCache>
            </c:strRef>
          </c:cat>
          <c:val>
            <c:numRef>
              <c:f>Sheet1!$B$460:$B$487</c:f>
              <c:numCache>
                <c:formatCode>0.00</c:formatCode>
                <c:ptCount val="28"/>
                <c:pt idx="0">
                  <c:v>17.191489361702128</c:v>
                </c:pt>
                <c:pt idx="1">
                  <c:v>16.857142857142858</c:v>
                </c:pt>
                <c:pt idx="2">
                  <c:v>16.645609602021477</c:v>
                </c:pt>
                <c:pt idx="3">
                  <c:v>16.577540106951872</c:v>
                </c:pt>
                <c:pt idx="4">
                  <c:v>15.502518064374863</c:v>
                </c:pt>
                <c:pt idx="5">
                  <c:v>15.053763440860216</c:v>
                </c:pt>
                <c:pt idx="6">
                  <c:v>14.027630180658873</c:v>
                </c:pt>
                <c:pt idx="7">
                  <c:v>12.517780938833569</c:v>
                </c:pt>
                <c:pt idx="8">
                  <c:v>12.45416448402305</c:v>
                </c:pt>
                <c:pt idx="9">
                  <c:v>12.421052631578949</c:v>
                </c:pt>
                <c:pt idx="10">
                  <c:v>12.06336311941511</c:v>
                </c:pt>
                <c:pt idx="11">
                  <c:v>12.05733558178752</c:v>
                </c:pt>
                <c:pt idx="12">
                  <c:v>12.031007751937985</c:v>
                </c:pt>
                <c:pt idx="13">
                  <c:v>11.853286251281467</c:v>
                </c:pt>
                <c:pt idx="14">
                  <c:v>11.839892364614867</c:v>
                </c:pt>
                <c:pt idx="15">
                  <c:v>11.419423692636073</c:v>
                </c:pt>
                <c:pt idx="16">
                  <c:v>10.844046953605366</c:v>
                </c:pt>
                <c:pt idx="17">
                  <c:v>10.513447432762836</c:v>
                </c:pt>
                <c:pt idx="18">
                  <c:v>9.8874598070739541</c:v>
                </c:pt>
                <c:pt idx="19">
                  <c:v>9.8779134295227529</c:v>
                </c:pt>
                <c:pt idx="20">
                  <c:v>9.6242698980036607</c:v>
                </c:pt>
                <c:pt idx="21">
                  <c:v>8.9549581627203132</c:v>
                </c:pt>
                <c:pt idx="22">
                  <c:v>8.9089089089089093</c:v>
                </c:pt>
                <c:pt idx="23">
                  <c:v>8.9071856287425142</c:v>
                </c:pt>
                <c:pt idx="24">
                  <c:v>6.8438003220611918</c:v>
                </c:pt>
                <c:pt idx="25">
                  <c:v>6.140350877192982</c:v>
                </c:pt>
                <c:pt idx="26">
                  <c:v>5.297157622739018</c:v>
                </c:pt>
                <c:pt idx="27">
                  <c:v>4.6610169491525424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EF-426F-A116-13B03DD25F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651151"/>
        <c:axId val="46646159"/>
      </c:barChart>
      <c:catAx>
        <c:axId val="466511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646159"/>
        <c:crosses val="autoZero"/>
        <c:auto val="1"/>
        <c:lblAlgn val="ctr"/>
        <c:lblOffset val="100"/>
        <c:noMultiLvlLbl val="0"/>
      </c:catAx>
      <c:valAx>
        <c:axId val="466461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6511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مقایسه درصد بیماران مبتلا به دیابت بدون مصرف استاتین به تفکیک شهرستان ها در </a:t>
            </a:r>
            <a:r>
              <a:rPr lang="fa-IR" sz="2000" b="1" dirty="0" smtClean="0">
                <a:solidFill>
                  <a:srgbClr val="FF0000"/>
                </a:solidFill>
              </a:rPr>
              <a:t>بهار1404 </a:t>
            </a:r>
            <a:r>
              <a:rPr lang="fa-IR" sz="2000" b="1" dirty="0">
                <a:solidFill>
                  <a:srgbClr val="FF0000"/>
                </a:solidFill>
              </a:rPr>
              <a:t>و زمستان </a:t>
            </a:r>
            <a:r>
              <a:rPr lang="fa-IR" sz="2000" b="1" dirty="0" smtClean="0">
                <a:solidFill>
                  <a:srgbClr val="FF0000"/>
                </a:solidFill>
              </a:rPr>
              <a:t>1403 </a:t>
            </a:r>
            <a:endParaRPr lang="en-US" sz="2000" b="1" dirty="0">
              <a:solidFill>
                <a:srgbClr val="FF00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Sheet1!$B$459</c:f>
              <c:strCache>
                <c:ptCount val="1"/>
                <c:pt idx="0">
                  <c:v>درصد بیماران دیابتی بدون تجویز استاتین به مراقبت غیرپزشک در بهار1404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9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D07-4DCB-833D-7D8E49C2E1AB}"/>
              </c:ext>
            </c:extLst>
          </c:dPt>
          <c:dPt>
            <c:idx val="13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D07-4DCB-833D-7D8E49C2E1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Sheet1!$A$460:$A$487</c:f>
              <c:strCache>
                <c:ptCount val="28"/>
                <c:pt idx="0">
                  <c:v>فریدونشهر</c:v>
                </c:pt>
                <c:pt idx="1">
                  <c:v>مبارکه</c:v>
                </c:pt>
                <c:pt idx="2">
                  <c:v>نجف آباد</c:v>
                </c:pt>
                <c:pt idx="3">
                  <c:v>گلپایگان</c:v>
                </c:pt>
                <c:pt idx="4">
                  <c:v>شاهین شهر</c:v>
                </c:pt>
                <c:pt idx="5">
                  <c:v>سمیرم</c:v>
                </c:pt>
                <c:pt idx="6">
                  <c:v>ورزنه</c:v>
                </c:pt>
                <c:pt idx="7">
                  <c:v>فریدن</c:v>
                </c:pt>
                <c:pt idx="8">
                  <c:v>فلاورجان</c:v>
                </c:pt>
                <c:pt idx="9">
                  <c:v>هرند</c:v>
                </c:pt>
                <c:pt idx="10">
                  <c:v>تیران و کرون</c:v>
                </c:pt>
                <c:pt idx="11">
                  <c:v>جرقویه</c:v>
                </c:pt>
                <c:pt idx="12">
                  <c:v>خمینی شهر</c:v>
                </c:pt>
                <c:pt idx="13">
                  <c:v>استان</c:v>
                </c:pt>
                <c:pt idx="14">
                  <c:v>شهرضا</c:v>
                </c:pt>
                <c:pt idx="15">
                  <c:v>برخوار</c:v>
                </c:pt>
                <c:pt idx="16">
                  <c:v>اصفهان1</c:v>
                </c:pt>
                <c:pt idx="17">
                  <c:v>نطنز</c:v>
                </c:pt>
                <c:pt idx="18">
                  <c:v>خوانسار</c:v>
                </c:pt>
                <c:pt idx="19">
                  <c:v>کوهپایه</c:v>
                </c:pt>
                <c:pt idx="20">
                  <c:v>اصفهان2</c:v>
                </c:pt>
                <c:pt idx="21">
                  <c:v>لنجان</c:v>
                </c:pt>
                <c:pt idx="22">
                  <c:v>دهاقان</c:v>
                </c:pt>
                <c:pt idx="23">
                  <c:v>بوئین و میاندشت</c:v>
                </c:pt>
                <c:pt idx="24">
                  <c:v>چادگان</c:v>
                </c:pt>
                <c:pt idx="25">
                  <c:v>خور و بیابانک</c:v>
                </c:pt>
                <c:pt idx="26">
                  <c:v>اردستان</c:v>
                </c:pt>
                <c:pt idx="27">
                  <c:v>نایین</c:v>
                </c:pt>
              </c:strCache>
            </c:strRef>
          </c:cat>
          <c:val>
            <c:numRef>
              <c:f>Sheet1!$B$460:$B$487</c:f>
              <c:numCache>
                <c:formatCode>0</c:formatCode>
                <c:ptCount val="28"/>
                <c:pt idx="0">
                  <c:v>17.190000000000001</c:v>
                </c:pt>
                <c:pt idx="1">
                  <c:v>16.86</c:v>
                </c:pt>
                <c:pt idx="2">
                  <c:v>16.649999999999999</c:v>
                </c:pt>
                <c:pt idx="3">
                  <c:v>16.579999999999998</c:v>
                </c:pt>
                <c:pt idx="4">
                  <c:v>15.5</c:v>
                </c:pt>
                <c:pt idx="5">
                  <c:v>15.05</c:v>
                </c:pt>
                <c:pt idx="6">
                  <c:v>14.03</c:v>
                </c:pt>
                <c:pt idx="7">
                  <c:v>12.52</c:v>
                </c:pt>
                <c:pt idx="8">
                  <c:v>12.45</c:v>
                </c:pt>
                <c:pt idx="9">
                  <c:v>12.42</c:v>
                </c:pt>
                <c:pt idx="10">
                  <c:v>12.06</c:v>
                </c:pt>
                <c:pt idx="11">
                  <c:v>12.06</c:v>
                </c:pt>
                <c:pt idx="12">
                  <c:v>12.03</c:v>
                </c:pt>
                <c:pt idx="13">
                  <c:v>11.85</c:v>
                </c:pt>
                <c:pt idx="14">
                  <c:v>11.84</c:v>
                </c:pt>
                <c:pt idx="15">
                  <c:v>11.42</c:v>
                </c:pt>
                <c:pt idx="16">
                  <c:v>10.84</c:v>
                </c:pt>
                <c:pt idx="17">
                  <c:v>10.51</c:v>
                </c:pt>
                <c:pt idx="18">
                  <c:v>9.89</c:v>
                </c:pt>
                <c:pt idx="19">
                  <c:v>9.8800000000000008</c:v>
                </c:pt>
                <c:pt idx="20">
                  <c:v>9.6199999999999992</c:v>
                </c:pt>
                <c:pt idx="21">
                  <c:v>8.9499999999999993</c:v>
                </c:pt>
                <c:pt idx="22">
                  <c:v>8.91</c:v>
                </c:pt>
                <c:pt idx="23">
                  <c:v>8.91</c:v>
                </c:pt>
                <c:pt idx="24">
                  <c:v>6.84</c:v>
                </c:pt>
                <c:pt idx="25">
                  <c:v>6.14</c:v>
                </c:pt>
                <c:pt idx="26">
                  <c:v>5.3</c:v>
                </c:pt>
                <c:pt idx="27">
                  <c:v>4.66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12-4D40-99C1-22CBB08871A6}"/>
            </c:ext>
          </c:extLst>
        </c:ser>
        <c:ser>
          <c:idx val="1"/>
          <c:order val="1"/>
          <c:tx>
            <c:strRef>
              <c:f>Sheet1!$C$459</c:f>
              <c:strCache>
                <c:ptCount val="1"/>
                <c:pt idx="0">
                  <c:v>درصد بیماران دیابتی بدون تجویز استاتین به مراقبت غیرپزشک در زمستان 1403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9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D07-4DCB-833D-7D8E49C2E1AB}"/>
              </c:ext>
            </c:extLst>
          </c:dPt>
          <c:dPt>
            <c:idx val="1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D07-4DCB-833D-7D8E49C2E1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Sheet1!$A$460:$A$487</c:f>
              <c:strCache>
                <c:ptCount val="28"/>
                <c:pt idx="0">
                  <c:v>فریدونشهر</c:v>
                </c:pt>
                <c:pt idx="1">
                  <c:v>مبارکه</c:v>
                </c:pt>
                <c:pt idx="2">
                  <c:v>نجف آباد</c:v>
                </c:pt>
                <c:pt idx="3">
                  <c:v>گلپایگان</c:v>
                </c:pt>
                <c:pt idx="4">
                  <c:v>شاهین شهر</c:v>
                </c:pt>
                <c:pt idx="5">
                  <c:v>سمیرم</c:v>
                </c:pt>
                <c:pt idx="6">
                  <c:v>ورزنه</c:v>
                </c:pt>
                <c:pt idx="7">
                  <c:v>فریدن</c:v>
                </c:pt>
                <c:pt idx="8">
                  <c:v>فلاورجان</c:v>
                </c:pt>
                <c:pt idx="9">
                  <c:v>هرند</c:v>
                </c:pt>
                <c:pt idx="10">
                  <c:v>تیران و کرون</c:v>
                </c:pt>
                <c:pt idx="11">
                  <c:v>جرقویه</c:v>
                </c:pt>
                <c:pt idx="12">
                  <c:v>خمینی شهر</c:v>
                </c:pt>
                <c:pt idx="13">
                  <c:v>استان</c:v>
                </c:pt>
                <c:pt idx="14">
                  <c:v>شهرضا</c:v>
                </c:pt>
                <c:pt idx="15">
                  <c:v>برخوار</c:v>
                </c:pt>
                <c:pt idx="16">
                  <c:v>اصفهان1</c:v>
                </c:pt>
                <c:pt idx="17">
                  <c:v>نطنز</c:v>
                </c:pt>
                <c:pt idx="18">
                  <c:v>خوانسار</c:v>
                </c:pt>
                <c:pt idx="19">
                  <c:v>کوهپایه</c:v>
                </c:pt>
                <c:pt idx="20">
                  <c:v>اصفهان2</c:v>
                </c:pt>
                <c:pt idx="21">
                  <c:v>لنجان</c:v>
                </c:pt>
                <c:pt idx="22">
                  <c:v>دهاقان</c:v>
                </c:pt>
                <c:pt idx="23">
                  <c:v>بوئین و میاندشت</c:v>
                </c:pt>
                <c:pt idx="24">
                  <c:v>چادگان</c:v>
                </c:pt>
                <c:pt idx="25">
                  <c:v>خور و بیابانک</c:v>
                </c:pt>
                <c:pt idx="26">
                  <c:v>اردستان</c:v>
                </c:pt>
                <c:pt idx="27">
                  <c:v>نایین</c:v>
                </c:pt>
              </c:strCache>
            </c:strRef>
          </c:cat>
          <c:val>
            <c:numRef>
              <c:f>Sheet1!$C$460:$C$487</c:f>
              <c:numCache>
                <c:formatCode>0</c:formatCode>
                <c:ptCount val="28"/>
                <c:pt idx="0">
                  <c:v>17.763679619349723</c:v>
                </c:pt>
                <c:pt idx="1">
                  <c:v>18.249479011610596</c:v>
                </c:pt>
                <c:pt idx="2">
                  <c:v>18.392557572060394</c:v>
                </c:pt>
                <c:pt idx="3">
                  <c:v>16.962025316455694</c:v>
                </c:pt>
                <c:pt idx="4">
                  <c:v>15.89310829817159</c:v>
                </c:pt>
                <c:pt idx="5">
                  <c:v>16.343490304709142</c:v>
                </c:pt>
                <c:pt idx="6">
                  <c:v>20</c:v>
                </c:pt>
                <c:pt idx="7">
                  <c:v>12.280701754385964</c:v>
                </c:pt>
                <c:pt idx="8">
                  <c:v>14.329384791746275</c:v>
                </c:pt>
                <c:pt idx="9">
                  <c:v>16.755793226381464</c:v>
                </c:pt>
                <c:pt idx="10">
                  <c:v>13.013956997359488</c:v>
                </c:pt>
                <c:pt idx="11">
                  <c:v>16.567036720751492</c:v>
                </c:pt>
                <c:pt idx="12">
                  <c:v>12.355726546315477</c:v>
                </c:pt>
                <c:pt idx="13">
                  <c:v>13.378217559943584</c:v>
                </c:pt>
                <c:pt idx="14">
                  <c:v>13.786531130876748</c:v>
                </c:pt>
                <c:pt idx="15">
                  <c:v>13.097284290134068</c:v>
                </c:pt>
                <c:pt idx="16">
                  <c:v>13.19438311401572</c:v>
                </c:pt>
                <c:pt idx="17">
                  <c:v>11.631663974151857</c:v>
                </c:pt>
                <c:pt idx="18">
                  <c:v>10.688259109311742</c:v>
                </c:pt>
                <c:pt idx="19">
                  <c:v>12.316715542521994</c:v>
                </c:pt>
                <c:pt idx="20">
                  <c:v>11.645002241147468</c:v>
                </c:pt>
                <c:pt idx="21">
                  <c:v>10.150622134905042</c:v>
                </c:pt>
                <c:pt idx="22">
                  <c:v>9.2133238837703768</c:v>
                </c:pt>
                <c:pt idx="23">
                  <c:v>10.084033613445378</c:v>
                </c:pt>
                <c:pt idx="24">
                  <c:v>8.1551860649247825</c:v>
                </c:pt>
                <c:pt idx="25">
                  <c:v>5.8225508317929764</c:v>
                </c:pt>
                <c:pt idx="26">
                  <c:v>6.7663257277734061</c:v>
                </c:pt>
                <c:pt idx="27">
                  <c:v>6.3618290258449299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A12-4D40-99C1-22CBB08871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622015"/>
        <c:axId val="53624095"/>
      </c:barChart>
      <c:catAx>
        <c:axId val="536220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624095"/>
        <c:crosses val="autoZero"/>
        <c:auto val="1"/>
        <c:lblAlgn val="ctr"/>
        <c:lblOffset val="100"/>
        <c:noMultiLvlLbl val="0"/>
      </c:catAx>
      <c:valAx>
        <c:axId val="536240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6220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800" dirty="0" smtClean="0">
                <a:solidFill>
                  <a:srgbClr val="FF0000"/>
                </a:solidFill>
              </a:rPr>
              <a:t>درصد</a:t>
            </a:r>
            <a:r>
              <a:rPr lang="fa-IR" sz="2800" baseline="0" dirty="0" smtClean="0">
                <a:solidFill>
                  <a:srgbClr val="FF0000"/>
                </a:solidFill>
              </a:rPr>
              <a:t> دیابت کنترل شده با سه هدف در بهار1404</a:t>
            </a:r>
            <a:endParaRPr lang="en-US" sz="2800" dirty="0">
              <a:solidFill>
                <a:srgbClr val="FF00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57-4F56-8390-753275369B86}"/>
              </c:ext>
            </c:extLst>
          </c:dPt>
          <c:dLbls>
            <c:dLbl>
              <c:idx val="13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EF57-4F56-8390-753275369B8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'مراقبت A1C'!$W$3:$W$30</c:f>
              <c:strCache>
                <c:ptCount val="28"/>
                <c:pt idx="0">
                  <c:v>کوهپایه</c:v>
                </c:pt>
                <c:pt idx="1">
                  <c:v>دهاقان</c:v>
                </c:pt>
                <c:pt idx="2">
                  <c:v>نائین</c:v>
                </c:pt>
                <c:pt idx="3">
                  <c:v>چادگان</c:v>
                </c:pt>
                <c:pt idx="4">
                  <c:v>ورزنه</c:v>
                </c:pt>
                <c:pt idx="5">
                  <c:v>خوانسار</c:v>
                </c:pt>
                <c:pt idx="6">
                  <c:v>فریدن</c:v>
                </c:pt>
                <c:pt idx="7">
                  <c:v>اردستان</c:v>
                </c:pt>
                <c:pt idx="8">
                  <c:v>لنجان</c:v>
                </c:pt>
                <c:pt idx="9">
                  <c:v>بوئین و میاندشت</c:v>
                </c:pt>
                <c:pt idx="10">
                  <c:v>جرقویه</c:v>
                </c:pt>
                <c:pt idx="11">
                  <c:v>اصفهان 1</c:v>
                </c:pt>
                <c:pt idx="12">
                  <c:v>نجف آباد</c:v>
                </c:pt>
                <c:pt idx="13">
                  <c:v>استان</c:v>
                </c:pt>
                <c:pt idx="14">
                  <c:v>هرند</c:v>
                </c:pt>
                <c:pt idx="15">
                  <c:v>اصفهان 2</c:v>
                </c:pt>
                <c:pt idx="16">
                  <c:v>برخوار</c:v>
                </c:pt>
                <c:pt idx="17">
                  <c:v>مبارکه</c:v>
                </c:pt>
                <c:pt idx="18">
                  <c:v>فریدونشهر</c:v>
                </c:pt>
                <c:pt idx="19">
                  <c:v>تیران و کرون</c:v>
                </c:pt>
                <c:pt idx="20">
                  <c:v>شهرضا</c:v>
                </c:pt>
                <c:pt idx="21">
                  <c:v>خور و بیابانک</c:v>
                </c:pt>
                <c:pt idx="22">
                  <c:v>فلاورجان</c:v>
                </c:pt>
                <c:pt idx="23">
                  <c:v>شاهین شهر و میمه</c:v>
                </c:pt>
                <c:pt idx="24">
                  <c:v>خمینی شهر</c:v>
                </c:pt>
                <c:pt idx="25">
                  <c:v>سمیرم</c:v>
                </c:pt>
                <c:pt idx="26">
                  <c:v>نطنز</c:v>
                </c:pt>
                <c:pt idx="27">
                  <c:v>گلپایگان</c:v>
                </c:pt>
              </c:strCache>
            </c:strRef>
          </c:cat>
          <c:val>
            <c:numRef>
              <c:f>'مراقبت A1C'!$X$3:$X$30</c:f>
              <c:numCache>
                <c:formatCode>0.00</c:formatCode>
                <c:ptCount val="28"/>
                <c:pt idx="0">
                  <c:v>8.0952380952380949</c:v>
                </c:pt>
                <c:pt idx="1">
                  <c:v>5.6547619047619051</c:v>
                </c:pt>
                <c:pt idx="2">
                  <c:v>4.387096774193548</c:v>
                </c:pt>
                <c:pt idx="3">
                  <c:v>3.811659192825112</c:v>
                </c:pt>
                <c:pt idx="4">
                  <c:v>3.4188034188034191</c:v>
                </c:pt>
                <c:pt idx="5">
                  <c:v>3.1088082901554404</c:v>
                </c:pt>
                <c:pt idx="6">
                  <c:v>3.0261348005502064</c:v>
                </c:pt>
                <c:pt idx="7">
                  <c:v>2.9116465863453818</c:v>
                </c:pt>
                <c:pt idx="8">
                  <c:v>2.6736324523663186</c:v>
                </c:pt>
                <c:pt idx="9">
                  <c:v>2.3460410557184752</c:v>
                </c:pt>
                <c:pt idx="10">
                  <c:v>2.0862308762169679</c:v>
                </c:pt>
                <c:pt idx="11">
                  <c:v>2.0264729998828628</c:v>
                </c:pt>
                <c:pt idx="12">
                  <c:v>2.0094562647754137</c:v>
                </c:pt>
                <c:pt idx="13">
                  <c:v>1.7633101753068297</c:v>
                </c:pt>
                <c:pt idx="14">
                  <c:v>1.741654571843251</c:v>
                </c:pt>
                <c:pt idx="15">
                  <c:v>1.6387516568261238</c:v>
                </c:pt>
                <c:pt idx="16">
                  <c:v>1.5027322404371584</c:v>
                </c:pt>
                <c:pt idx="17">
                  <c:v>1.4636696288552014</c:v>
                </c:pt>
                <c:pt idx="18">
                  <c:v>1.1945392491467577</c:v>
                </c:pt>
                <c:pt idx="19">
                  <c:v>1.1086474501108647</c:v>
                </c:pt>
                <c:pt idx="20">
                  <c:v>0.96269554753309272</c:v>
                </c:pt>
                <c:pt idx="21">
                  <c:v>0.93896713615023475</c:v>
                </c:pt>
                <c:pt idx="22">
                  <c:v>0.77291129922708868</c:v>
                </c:pt>
                <c:pt idx="23">
                  <c:v>0.76361221779548472</c:v>
                </c:pt>
                <c:pt idx="24">
                  <c:v>0.72833211944646759</c:v>
                </c:pt>
                <c:pt idx="25">
                  <c:v>0.59523809523809523</c:v>
                </c:pt>
                <c:pt idx="26">
                  <c:v>0.27758501040943789</c:v>
                </c:pt>
                <c:pt idx="27">
                  <c:v>7.6569678407350697E-2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F57-4F56-8390-753275369B8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15875903"/>
        <c:axId val="2015867167"/>
      </c:barChart>
      <c:catAx>
        <c:axId val="20158759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015867167"/>
        <c:crosses val="autoZero"/>
        <c:auto val="1"/>
        <c:lblAlgn val="ctr"/>
        <c:lblOffset val="100"/>
        <c:noMultiLvlLbl val="0"/>
      </c:catAx>
      <c:valAx>
        <c:axId val="20158671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158759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مقایسه بیماریابی دیابت به تفکیک شهرستان ها </a:t>
            </a:r>
            <a:r>
              <a:rPr lang="fa-IR" sz="2000" b="1" dirty="0" smtClean="0">
                <a:solidFill>
                  <a:srgbClr val="FF0000"/>
                </a:solidFill>
              </a:rPr>
              <a:t>تا</a:t>
            </a:r>
            <a:r>
              <a:rPr lang="fa-IR" sz="2000" b="1" baseline="0" dirty="0" smtClean="0">
                <a:solidFill>
                  <a:srgbClr val="FF0000"/>
                </a:solidFill>
              </a:rPr>
              <a:t> فصل </a:t>
            </a:r>
            <a:r>
              <a:rPr lang="fa-IR" sz="2000" b="1" dirty="0" smtClean="0">
                <a:solidFill>
                  <a:srgbClr val="FF0000"/>
                </a:solidFill>
              </a:rPr>
              <a:t>بهار1404و تا فصل </a:t>
            </a:r>
            <a:r>
              <a:rPr lang="fa-IR" sz="2000" b="1" dirty="0">
                <a:solidFill>
                  <a:srgbClr val="FF0000"/>
                </a:solidFill>
              </a:rPr>
              <a:t>زمستان 1403</a:t>
            </a:r>
            <a:endParaRPr lang="en-US" sz="20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Sheet1!$B$189</c:f>
              <c:strCache>
                <c:ptCount val="1"/>
                <c:pt idx="0">
                  <c:v>بیماریابی دیابت در بهار1404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99D-44A9-B664-F66E3CC289E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Sheet1!$A$190:$A$217</c:f>
              <c:strCache>
                <c:ptCount val="28"/>
                <c:pt idx="0">
                  <c:v>اردستان</c:v>
                </c:pt>
                <c:pt idx="1">
                  <c:v>نطنز</c:v>
                </c:pt>
                <c:pt idx="2">
                  <c:v>خور و بیابانک</c:v>
                </c:pt>
                <c:pt idx="3">
                  <c:v>کوهپایه</c:v>
                </c:pt>
                <c:pt idx="4">
                  <c:v>برخوار</c:v>
                </c:pt>
                <c:pt idx="5">
                  <c:v>خمینی شهر</c:v>
                </c:pt>
                <c:pt idx="6">
                  <c:v>ورزنه</c:v>
                </c:pt>
                <c:pt idx="7">
                  <c:v>اصفهان1</c:v>
                </c:pt>
                <c:pt idx="8">
                  <c:v>نجف آباد</c:v>
                </c:pt>
                <c:pt idx="9">
                  <c:v>دهاقان</c:v>
                </c:pt>
                <c:pt idx="10">
                  <c:v>هرند</c:v>
                </c:pt>
                <c:pt idx="11">
                  <c:v>شاهین شهر</c:v>
                </c:pt>
                <c:pt idx="12">
                  <c:v>خوانسار</c:v>
                </c:pt>
                <c:pt idx="13">
                  <c:v>استان</c:v>
                </c:pt>
                <c:pt idx="14">
                  <c:v>فلاورجان</c:v>
                </c:pt>
                <c:pt idx="15">
                  <c:v>فریدن</c:v>
                </c:pt>
                <c:pt idx="16">
                  <c:v>جرقویه</c:v>
                </c:pt>
                <c:pt idx="17">
                  <c:v>مبارکه</c:v>
                </c:pt>
                <c:pt idx="18">
                  <c:v>تیران و کرون</c:v>
                </c:pt>
                <c:pt idx="19">
                  <c:v>نایین</c:v>
                </c:pt>
                <c:pt idx="20">
                  <c:v>اصفهان2</c:v>
                </c:pt>
                <c:pt idx="21">
                  <c:v>لنجان</c:v>
                </c:pt>
                <c:pt idx="22">
                  <c:v>شهرضا</c:v>
                </c:pt>
                <c:pt idx="23">
                  <c:v>بوئین و میاندشت</c:v>
                </c:pt>
                <c:pt idx="24">
                  <c:v>چادگان</c:v>
                </c:pt>
                <c:pt idx="25">
                  <c:v>گلپایگان</c:v>
                </c:pt>
                <c:pt idx="26">
                  <c:v>فریدونشهر</c:v>
                </c:pt>
                <c:pt idx="27">
                  <c:v>سمیرم</c:v>
                </c:pt>
              </c:strCache>
            </c:strRef>
          </c:cat>
          <c:val>
            <c:numRef>
              <c:f>Sheet1!$B$190:$B$217</c:f>
              <c:numCache>
                <c:formatCode>General</c:formatCode>
                <c:ptCount val="28"/>
                <c:pt idx="0">
                  <c:v>18.72</c:v>
                </c:pt>
                <c:pt idx="1">
                  <c:v>17.97</c:v>
                </c:pt>
                <c:pt idx="2">
                  <c:v>17.41</c:v>
                </c:pt>
                <c:pt idx="3">
                  <c:v>15.49</c:v>
                </c:pt>
                <c:pt idx="4">
                  <c:v>14.62</c:v>
                </c:pt>
                <c:pt idx="5">
                  <c:v>14.31</c:v>
                </c:pt>
                <c:pt idx="6">
                  <c:v>14.23</c:v>
                </c:pt>
                <c:pt idx="7">
                  <c:v>14.22</c:v>
                </c:pt>
                <c:pt idx="8">
                  <c:v>13.9</c:v>
                </c:pt>
                <c:pt idx="9">
                  <c:v>13.9</c:v>
                </c:pt>
                <c:pt idx="10">
                  <c:v>13.86</c:v>
                </c:pt>
                <c:pt idx="11">
                  <c:v>13.83</c:v>
                </c:pt>
                <c:pt idx="12">
                  <c:v>13.52</c:v>
                </c:pt>
                <c:pt idx="13">
                  <c:v>13.26</c:v>
                </c:pt>
                <c:pt idx="14">
                  <c:v>13.23</c:v>
                </c:pt>
                <c:pt idx="15">
                  <c:v>12.96</c:v>
                </c:pt>
                <c:pt idx="16">
                  <c:v>12.92</c:v>
                </c:pt>
                <c:pt idx="17">
                  <c:v>12.82</c:v>
                </c:pt>
                <c:pt idx="18">
                  <c:v>12.53</c:v>
                </c:pt>
                <c:pt idx="19">
                  <c:v>12.49</c:v>
                </c:pt>
                <c:pt idx="20">
                  <c:v>12.4</c:v>
                </c:pt>
                <c:pt idx="21">
                  <c:v>12.29</c:v>
                </c:pt>
                <c:pt idx="22">
                  <c:v>11.7</c:v>
                </c:pt>
                <c:pt idx="23">
                  <c:v>11.52</c:v>
                </c:pt>
                <c:pt idx="24">
                  <c:v>10.68</c:v>
                </c:pt>
                <c:pt idx="25">
                  <c:v>10.31</c:v>
                </c:pt>
                <c:pt idx="26">
                  <c:v>9.01</c:v>
                </c:pt>
                <c:pt idx="27">
                  <c:v>8.74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9D-44A9-B664-F66E3CC289E7}"/>
            </c:ext>
          </c:extLst>
        </c:ser>
        <c:ser>
          <c:idx val="1"/>
          <c:order val="1"/>
          <c:tx>
            <c:strRef>
              <c:f>Sheet1!$C$189</c:f>
              <c:strCache>
                <c:ptCount val="1"/>
                <c:pt idx="0">
                  <c:v>بیماریابی دیابت در زمستان1403 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999D-44A9-B664-F66E3CC289E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Sheet1!$A$190:$A$217</c:f>
              <c:strCache>
                <c:ptCount val="28"/>
                <c:pt idx="0">
                  <c:v>اردستان</c:v>
                </c:pt>
                <c:pt idx="1">
                  <c:v>نطنز</c:v>
                </c:pt>
                <c:pt idx="2">
                  <c:v>خور و بیابانک</c:v>
                </c:pt>
                <c:pt idx="3">
                  <c:v>کوهپایه</c:v>
                </c:pt>
                <c:pt idx="4">
                  <c:v>برخوار</c:v>
                </c:pt>
                <c:pt idx="5">
                  <c:v>خمینی شهر</c:v>
                </c:pt>
                <c:pt idx="6">
                  <c:v>ورزنه</c:v>
                </c:pt>
                <c:pt idx="7">
                  <c:v>اصفهان1</c:v>
                </c:pt>
                <c:pt idx="8">
                  <c:v>نجف آباد</c:v>
                </c:pt>
                <c:pt idx="9">
                  <c:v>دهاقان</c:v>
                </c:pt>
                <c:pt idx="10">
                  <c:v>هرند</c:v>
                </c:pt>
                <c:pt idx="11">
                  <c:v>شاهین شهر</c:v>
                </c:pt>
                <c:pt idx="12">
                  <c:v>خوانسار</c:v>
                </c:pt>
                <c:pt idx="13">
                  <c:v>استان</c:v>
                </c:pt>
                <c:pt idx="14">
                  <c:v>فلاورجان</c:v>
                </c:pt>
                <c:pt idx="15">
                  <c:v>فریدن</c:v>
                </c:pt>
                <c:pt idx="16">
                  <c:v>جرقویه</c:v>
                </c:pt>
                <c:pt idx="17">
                  <c:v>مبارکه</c:v>
                </c:pt>
                <c:pt idx="18">
                  <c:v>تیران و کرون</c:v>
                </c:pt>
                <c:pt idx="19">
                  <c:v>نایین</c:v>
                </c:pt>
                <c:pt idx="20">
                  <c:v>اصفهان2</c:v>
                </c:pt>
                <c:pt idx="21">
                  <c:v>لنجان</c:v>
                </c:pt>
                <c:pt idx="22">
                  <c:v>شهرضا</c:v>
                </c:pt>
                <c:pt idx="23">
                  <c:v>بوئین و میاندشت</c:v>
                </c:pt>
                <c:pt idx="24">
                  <c:v>چادگان</c:v>
                </c:pt>
                <c:pt idx="25">
                  <c:v>گلپایگان</c:v>
                </c:pt>
                <c:pt idx="26">
                  <c:v>فریدونشهر</c:v>
                </c:pt>
                <c:pt idx="27">
                  <c:v>سمیرم</c:v>
                </c:pt>
              </c:strCache>
            </c:strRef>
          </c:cat>
          <c:val>
            <c:numRef>
              <c:f>Sheet1!$C$190:$C$217</c:f>
              <c:numCache>
                <c:formatCode>0.00</c:formatCode>
                <c:ptCount val="28"/>
                <c:pt idx="0">
                  <c:v>18.75</c:v>
                </c:pt>
                <c:pt idx="1">
                  <c:v>17.95</c:v>
                </c:pt>
                <c:pt idx="2">
                  <c:v>17.29</c:v>
                </c:pt>
                <c:pt idx="3">
                  <c:v>15.31</c:v>
                </c:pt>
                <c:pt idx="4">
                  <c:v>14.6</c:v>
                </c:pt>
                <c:pt idx="5">
                  <c:v>14.37</c:v>
                </c:pt>
                <c:pt idx="6">
                  <c:v>13.96</c:v>
                </c:pt>
                <c:pt idx="7">
                  <c:v>14.31</c:v>
                </c:pt>
                <c:pt idx="8">
                  <c:v>13.93</c:v>
                </c:pt>
                <c:pt idx="9">
                  <c:v>13.83</c:v>
                </c:pt>
                <c:pt idx="10">
                  <c:v>14.04</c:v>
                </c:pt>
                <c:pt idx="11">
                  <c:v>13.8</c:v>
                </c:pt>
                <c:pt idx="12">
                  <c:v>13.31</c:v>
                </c:pt>
                <c:pt idx="13">
                  <c:v>13.3</c:v>
                </c:pt>
                <c:pt idx="14">
                  <c:v>13.24</c:v>
                </c:pt>
                <c:pt idx="15">
                  <c:v>12.94</c:v>
                </c:pt>
                <c:pt idx="16">
                  <c:v>12.92</c:v>
                </c:pt>
                <c:pt idx="17">
                  <c:v>12.82</c:v>
                </c:pt>
                <c:pt idx="18">
                  <c:v>12.51</c:v>
                </c:pt>
                <c:pt idx="19">
                  <c:v>12.45</c:v>
                </c:pt>
                <c:pt idx="20">
                  <c:v>12.54</c:v>
                </c:pt>
                <c:pt idx="21">
                  <c:v>12.36</c:v>
                </c:pt>
                <c:pt idx="22">
                  <c:v>11.71</c:v>
                </c:pt>
                <c:pt idx="23">
                  <c:v>11.33</c:v>
                </c:pt>
                <c:pt idx="24">
                  <c:v>10.59</c:v>
                </c:pt>
                <c:pt idx="25">
                  <c:v>10.29</c:v>
                </c:pt>
                <c:pt idx="26">
                  <c:v>9.01</c:v>
                </c:pt>
                <c:pt idx="27">
                  <c:v>8.64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99D-44A9-B664-F66E3CC289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4486991"/>
        <c:axId val="1864489071"/>
      </c:barChart>
      <c:catAx>
        <c:axId val="18644869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4489071"/>
        <c:crosses val="autoZero"/>
        <c:auto val="1"/>
        <c:lblAlgn val="ctr"/>
        <c:lblOffset val="100"/>
        <c:noMultiLvlLbl val="0"/>
      </c:catAx>
      <c:valAx>
        <c:axId val="18644890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44869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1600" b="1" i="0" cap="all" baseline="0" dirty="0">
                <a:solidFill>
                  <a:srgbClr val="C00000"/>
                </a:solidFill>
                <a:effectLst/>
                <a:cs typeface="B Titr" panose="00000700000000000000" pitchFamily="2" charset="-78"/>
              </a:rPr>
              <a:t>روند فصلی تعداد مراقبت از بیماران دیابتی توسط پزشک دراستان اصفهان تا </a:t>
            </a:r>
            <a:r>
              <a:rPr lang="fa-IR" sz="1600" b="1" i="0" cap="all" baseline="0" dirty="0" smtClean="0">
                <a:solidFill>
                  <a:srgbClr val="C00000"/>
                </a:solidFill>
                <a:effectLst/>
                <a:cs typeface="B Titr" panose="00000700000000000000" pitchFamily="2" charset="-78"/>
              </a:rPr>
              <a:t>بهار 1404</a:t>
            </a:r>
            <a:endParaRPr lang="en-US" sz="1600" dirty="0">
              <a:solidFill>
                <a:srgbClr val="C00000"/>
              </a:solidFill>
              <a:effectLst/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0.23572391732283465"/>
          <c:y val="3.148148148148147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'تعداد مراقبت دیابت پزشک'!$AA$4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'تعداد مراقبت دیابت پزشک'!$AJ$3:$BJ$3</c:f>
              <c:strCache>
                <c:ptCount val="27"/>
                <c:pt idx="0">
                  <c:v>سه ماهه سوم 97</c:v>
                </c:pt>
                <c:pt idx="1">
                  <c:v>سه ماهه چهارم  97</c:v>
                </c:pt>
                <c:pt idx="2">
                  <c:v>سه ماهه اول  98 </c:v>
                </c:pt>
                <c:pt idx="3">
                  <c:v>سه ماه دوم  98</c:v>
                </c:pt>
                <c:pt idx="4">
                  <c:v>سه ماهه سوم 98</c:v>
                </c:pt>
                <c:pt idx="5">
                  <c:v>سه ماهه چهارم  98</c:v>
                </c:pt>
                <c:pt idx="6">
                  <c:v>سه ماهه اول  99 </c:v>
                </c:pt>
                <c:pt idx="7">
                  <c:v>سه ماه دوم 99</c:v>
                </c:pt>
                <c:pt idx="8">
                  <c:v>سه ماهه سوم 99</c:v>
                </c:pt>
                <c:pt idx="9">
                  <c:v>سه ماهه چهارم  99</c:v>
                </c:pt>
                <c:pt idx="10">
                  <c:v>سه ماهه اول 1400</c:v>
                </c:pt>
                <c:pt idx="11">
                  <c:v>سه ماهه دوم  1400</c:v>
                </c:pt>
                <c:pt idx="12">
                  <c:v>سه ماهه سوم 1400</c:v>
                </c:pt>
                <c:pt idx="13">
                  <c:v>سه ماهه چهارم  1400</c:v>
                </c:pt>
                <c:pt idx="14">
                  <c:v>سه ماهه اول1401</c:v>
                </c:pt>
                <c:pt idx="15">
                  <c:v>سه ماهه دوم  1401</c:v>
                </c:pt>
                <c:pt idx="16">
                  <c:v>سه ماهه سوم 1401</c:v>
                </c:pt>
                <c:pt idx="17">
                  <c:v>سه ماهه چهارم 1401</c:v>
                </c:pt>
                <c:pt idx="18">
                  <c:v>سه ماهه اول 1402</c:v>
                </c:pt>
                <c:pt idx="19">
                  <c:v>سه ماهه دوم 1402</c:v>
                </c:pt>
                <c:pt idx="20">
                  <c:v>سه ماهه سوم 1402</c:v>
                </c:pt>
                <c:pt idx="21">
                  <c:v>سه ماهه چهارم 1402</c:v>
                </c:pt>
                <c:pt idx="22">
                  <c:v>سه ماهه اول1403</c:v>
                </c:pt>
                <c:pt idx="23">
                  <c:v>سه ماهه دوم1403</c:v>
                </c:pt>
                <c:pt idx="24">
                  <c:v>سه ماهه سوم1403</c:v>
                </c:pt>
                <c:pt idx="25">
                  <c:v>زمستان 1403</c:v>
                </c:pt>
                <c:pt idx="26">
                  <c:v>بهار1404</c:v>
                </c:pt>
              </c:strCache>
            </c:strRef>
          </c:cat>
          <c:val>
            <c:numRef>
              <c:f>'تعداد مراقبت دیابت پزشک'!$AJ$4:$BJ$4</c:f>
              <c:numCache>
                <c:formatCode>General</c:formatCode>
                <c:ptCount val="27"/>
                <c:pt idx="0">
                  <c:v>14224</c:v>
                </c:pt>
                <c:pt idx="1">
                  <c:v>24482</c:v>
                </c:pt>
                <c:pt idx="2">
                  <c:v>28637</c:v>
                </c:pt>
                <c:pt idx="3">
                  <c:v>29002</c:v>
                </c:pt>
                <c:pt idx="4">
                  <c:v>33806</c:v>
                </c:pt>
                <c:pt idx="5">
                  <c:v>35911</c:v>
                </c:pt>
                <c:pt idx="6">
                  <c:v>16829</c:v>
                </c:pt>
                <c:pt idx="7">
                  <c:v>32266</c:v>
                </c:pt>
                <c:pt idx="8">
                  <c:v>28495</c:v>
                </c:pt>
                <c:pt idx="9">
                  <c:v>33971</c:v>
                </c:pt>
                <c:pt idx="10">
                  <c:v>34510</c:v>
                </c:pt>
                <c:pt idx="11">
                  <c:v>32966</c:v>
                </c:pt>
                <c:pt idx="12">
                  <c:v>30926</c:v>
                </c:pt>
                <c:pt idx="13">
                  <c:v>32233</c:v>
                </c:pt>
                <c:pt idx="14">
                  <c:v>36901</c:v>
                </c:pt>
                <c:pt idx="15">
                  <c:v>40540</c:v>
                </c:pt>
                <c:pt idx="16">
                  <c:v>47261</c:v>
                </c:pt>
                <c:pt idx="17">
                  <c:v>45178</c:v>
                </c:pt>
                <c:pt idx="18">
                  <c:v>47739</c:v>
                </c:pt>
                <c:pt idx="19">
                  <c:v>47867</c:v>
                </c:pt>
                <c:pt idx="20">
                  <c:v>54340</c:v>
                </c:pt>
                <c:pt idx="21">
                  <c:v>55523</c:v>
                </c:pt>
                <c:pt idx="22">
                  <c:v>53877</c:v>
                </c:pt>
                <c:pt idx="23">
                  <c:v>57312</c:v>
                </c:pt>
                <c:pt idx="24">
                  <c:v>60679</c:v>
                </c:pt>
                <c:pt idx="25">
                  <c:v>58428</c:v>
                </c:pt>
                <c:pt idx="26">
                  <c:v>58529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1C-4812-BDCA-612F19AE62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68954432"/>
        <c:axId val="368954824"/>
      </c:barChart>
      <c:catAx>
        <c:axId val="368954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8954824"/>
        <c:crosses val="autoZero"/>
        <c:auto val="1"/>
        <c:lblAlgn val="ctr"/>
        <c:lblOffset val="100"/>
        <c:noMultiLvlLbl val="0"/>
      </c:catAx>
      <c:valAx>
        <c:axId val="36895482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68954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1800" b="1" i="0" baseline="0" dirty="0">
                <a:solidFill>
                  <a:srgbClr val="C00000"/>
                </a:solidFill>
                <a:effectLst/>
                <a:cs typeface="B Titr" panose="00000700000000000000" pitchFamily="2" charset="-78"/>
              </a:rPr>
              <a:t>روند درصد مراقبت دیابت توسط پزشک در استان اصفهان تا </a:t>
            </a:r>
            <a:r>
              <a:rPr lang="fa-IR" sz="1800" b="1" i="0" baseline="0" dirty="0" smtClean="0">
                <a:solidFill>
                  <a:srgbClr val="C00000"/>
                </a:solidFill>
                <a:effectLst/>
                <a:cs typeface="B Titr" panose="00000700000000000000" pitchFamily="2" charset="-78"/>
              </a:rPr>
              <a:t>بهار1404</a:t>
            </a:r>
            <a:endParaRPr lang="en-US" sz="1800" dirty="0">
              <a:solidFill>
                <a:srgbClr val="C00000"/>
              </a:solidFill>
              <a:effectLst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0270262489358798E-2"/>
          <c:y val="0.10126860619256434"/>
          <c:w val="0.949565366598209"/>
          <c:h val="0.685876157170626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'درصد مراقبت دیابت توسط پزشک'!$BO$6</c:f>
              <c:strCache>
                <c:ptCount val="1"/>
                <c:pt idx="0">
                  <c:v>استان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'درصد مراقبت دیابت توسط پزشک'!$BX$5:$CX$5</c:f>
              <c:strCache>
                <c:ptCount val="27"/>
                <c:pt idx="0">
                  <c:v>سه ماهه سوم 97</c:v>
                </c:pt>
                <c:pt idx="1">
                  <c:v>سه ماهه چهارم  97</c:v>
                </c:pt>
                <c:pt idx="2">
                  <c:v>سه ماهه اول  98 </c:v>
                </c:pt>
                <c:pt idx="3">
                  <c:v>سه ماه دوم  98</c:v>
                </c:pt>
                <c:pt idx="4">
                  <c:v>سه ماهه سوم  98</c:v>
                </c:pt>
                <c:pt idx="5">
                  <c:v>سه ماهه چهارم 98</c:v>
                </c:pt>
                <c:pt idx="6">
                  <c:v>سه ماهه اول  99 </c:v>
                </c:pt>
                <c:pt idx="7">
                  <c:v>سه ماه دوم  99</c:v>
                </c:pt>
                <c:pt idx="8">
                  <c:v>سه ماهه سوم  99</c:v>
                </c:pt>
                <c:pt idx="9">
                  <c:v>سه ماهه چهارم 99</c:v>
                </c:pt>
                <c:pt idx="10">
                  <c:v>سه ماهه اول 1400</c:v>
                </c:pt>
                <c:pt idx="11">
                  <c:v>سه ماهه دوم 1400</c:v>
                </c:pt>
                <c:pt idx="12">
                  <c:v>سه ماهه سوم 1400</c:v>
                </c:pt>
                <c:pt idx="13">
                  <c:v>سه ماهه چهارم 1400</c:v>
                </c:pt>
                <c:pt idx="14">
                  <c:v>سه ماهه اول 1401</c:v>
                </c:pt>
                <c:pt idx="15">
                  <c:v>سه ماهه دوم 1401</c:v>
                </c:pt>
                <c:pt idx="16">
                  <c:v>سه ماهه سوم 1401</c:v>
                </c:pt>
                <c:pt idx="17">
                  <c:v>سه ماهه چهارم 1401</c:v>
                </c:pt>
                <c:pt idx="18">
                  <c:v>سه ماهه اول 1402</c:v>
                </c:pt>
                <c:pt idx="19">
                  <c:v>سه ماهه دوم 1402</c:v>
                </c:pt>
                <c:pt idx="20">
                  <c:v>سه ماهه سوم 1402</c:v>
                </c:pt>
                <c:pt idx="21">
                  <c:v>سه ماهه چهارم 1402</c:v>
                </c:pt>
                <c:pt idx="22">
                  <c:v>سه ماهه اول1403</c:v>
                </c:pt>
                <c:pt idx="23">
                  <c:v>سه ماهه دوم1403</c:v>
                </c:pt>
                <c:pt idx="24">
                  <c:v>سه ماهه سوم1403</c:v>
                </c:pt>
                <c:pt idx="25">
                  <c:v>زمستان 1403</c:v>
                </c:pt>
                <c:pt idx="26">
                  <c:v>بهار1404</c:v>
                </c:pt>
              </c:strCache>
            </c:strRef>
          </c:cat>
          <c:val>
            <c:numRef>
              <c:f>'درصد مراقبت دیابت توسط پزشک'!$BX$6:$CX$6</c:f>
              <c:numCache>
                <c:formatCode>0.0</c:formatCode>
                <c:ptCount val="27"/>
                <c:pt idx="0">
                  <c:v>18.386050179026149</c:v>
                </c:pt>
                <c:pt idx="1">
                  <c:v>27.765554471839771</c:v>
                </c:pt>
                <c:pt idx="2">
                  <c:v>29.006543362437455</c:v>
                </c:pt>
                <c:pt idx="3">
                  <c:v>26.882079231781695</c:v>
                </c:pt>
                <c:pt idx="4">
                  <c:v>29.156676383833851</c:v>
                </c:pt>
                <c:pt idx="5">
                  <c:v>28.822415204584491</c:v>
                </c:pt>
                <c:pt idx="6">
                  <c:v>12.864929326595981</c:v>
                </c:pt>
                <c:pt idx="7">
                  <c:v>23.39760556333075</c:v>
                </c:pt>
                <c:pt idx="8">
                  <c:v>19.71494793648597</c:v>
                </c:pt>
                <c:pt idx="9">
                  <c:v>22.9</c:v>
                </c:pt>
                <c:pt idx="10">
                  <c:v>21.9</c:v>
                </c:pt>
                <c:pt idx="11">
                  <c:v>20.226153006067968</c:v>
                </c:pt>
                <c:pt idx="12">
                  <c:v>18.5</c:v>
                </c:pt>
                <c:pt idx="13">
                  <c:v>18.86</c:v>
                </c:pt>
                <c:pt idx="14" formatCode="0.00">
                  <c:v>21.226746125792388</c:v>
                </c:pt>
                <c:pt idx="15">
                  <c:v>22.7</c:v>
                </c:pt>
                <c:pt idx="16">
                  <c:v>25.69</c:v>
                </c:pt>
                <c:pt idx="17">
                  <c:v>24.01</c:v>
                </c:pt>
                <c:pt idx="18">
                  <c:v>24.79</c:v>
                </c:pt>
                <c:pt idx="19">
                  <c:v>24.12</c:v>
                </c:pt>
                <c:pt idx="20">
                  <c:v>26.52</c:v>
                </c:pt>
                <c:pt idx="21">
                  <c:v>25.83</c:v>
                </c:pt>
                <c:pt idx="22">
                  <c:v>24.51</c:v>
                </c:pt>
                <c:pt idx="23">
                  <c:v>25.59</c:v>
                </c:pt>
                <c:pt idx="24">
                  <c:v>26.46</c:v>
                </c:pt>
                <c:pt idx="25">
                  <c:v>24.97</c:v>
                </c:pt>
                <c:pt idx="26" formatCode="0.00">
                  <c:v>24.621953987240158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DA-4A8D-B4A9-6A765AC962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68951688"/>
        <c:axId val="368953256"/>
      </c:barChart>
      <c:catAx>
        <c:axId val="368951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8953256"/>
        <c:crosses val="autoZero"/>
        <c:auto val="1"/>
        <c:lblAlgn val="ctr"/>
        <c:lblOffset val="100"/>
        <c:noMultiLvlLbl val="0"/>
      </c:catAx>
      <c:valAx>
        <c:axId val="36895325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368951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dirty="0">
                <a:solidFill>
                  <a:srgbClr val="FF0000"/>
                </a:solidFill>
              </a:rPr>
              <a:t>درصد مراقبت دیابت پزشک به تفکیک شهرستان ها در </a:t>
            </a:r>
            <a:r>
              <a:rPr lang="fa-IR" sz="2000" dirty="0" smtClean="0">
                <a:solidFill>
                  <a:srgbClr val="FF0000"/>
                </a:solidFill>
              </a:rPr>
              <a:t>بهار1404</a:t>
            </a:r>
            <a:endParaRPr lang="fa-IR" sz="2000" b="1" i="0" u="none" strike="noStrike" kern="1200" spc="0" baseline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Sheet1!$B$219</c:f>
              <c:strCache>
                <c:ptCount val="1"/>
                <c:pt idx="0">
                  <c:v>درصد مراقبت دیابت پزشک در بهار1404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A66-4617-AA6A-0D0910C0D7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Sheet1!$A$220:$A$247</c:f>
              <c:strCache>
                <c:ptCount val="28"/>
                <c:pt idx="0">
                  <c:v>چادگان</c:v>
                </c:pt>
                <c:pt idx="1">
                  <c:v>خور و بیابانک</c:v>
                </c:pt>
                <c:pt idx="2">
                  <c:v>بوئین و میاندشت</c:v>
                </c:pt>
                <c:pt idx="3">
                  <c:v>اردستان</c:v>
                </c:pt>
                <c:pt idx="4">
                  <c:v>خوانسار</c:v>
                </c:pt>
                <c:pt idx="5">
                  <c:v>فریدن</c:v>
                </c:pt>
                <c:pt idx="6">
                  <c:v>هرند</c:v>
                </c:pt>
                <c:pt idx="7">
                  <c:v>دهاقان</c:v>
                </c:pt>
                <c:pt idx="8">
                  <c:v>فریدونشهر</c:v>
                </c:pt>
                <c:pt idx="9">
                  <c:v>نایین</c:v>
                </c:pt>
                <c:pt idx="10">
                  <c:v>نطنز</c:v>
                </c:pt>
                <c:pt idx="11">
                  <c:v>فلاورجان</c:v>
                </c:pt>
                <c:pt idx="12">
                  <c:v>تیران و کرون</c:v>
                </c:pt>
                <c:pt idx="13">
                  <c:v>جرقویه</c:v>
                </c:pt>
                <c:pt idx="14">
                  <c:v>برخوار</c:v>
                </c:pt>
                <c:pt idx="15">
                  <c:v>کوهپایه</c:v>
                </c:pt>
                <c:pt idx="16">
                  <c:v>استان</c:v>
                </c:pt>
                <c:pt idx="17">
                  <c:v>گلپایگان</c:v>
                </c:pt>
                <c:pt idx="18">
                  <c:v>مبارکه</c:v>
                </c:pt>
                <c:pt idx="19">
                  <c:v>شاهین شهر</c:v>
                </c:pt>
                <c:pt idx="20">
                  <c:v>لنجان</c:v>
                </c:pt>
                <c:pt idx="21">
                  <c:v>اصفهان1</c:v>
                </c:pt>
                <c:pt idx="22">
                  <c:v>نجف آباد</c:v>
                </c:pt>
                <c:pt idx="23">
                  <c:v>خمینی شهر</c:v>
                </c:pt>
                <c:pt idx="24">
                  <c:v>اصفهان2</c:v>
                </c:pt>
                <c:pt idx="25">
                  <c:v>شهرضا</c:v>
                </c:pt>
                <c:pt idx="26">
                  <c:v>سمیرم</c:v>
                </c:pt>
                <c:pt idx="27">
                  <c:v>ورزنه</c:v>
                </c:pt>
              </c:strCache>
            </c:strRef>
          </c:cat>
          <c:val>
            <c:numRef>
              <c:f>Sheet1!$B$220:$B$247</c:f>
              <c:numCache>
                <c:formatCode>General</c:formatCode>
                <c:ptCount val="28"/>
                <c:pt idx="0">
                  <c:v>53.48</c:v>
                </c:pt>
                <c:pt idx="1">
                  <c:v>53.48</c:v>
                </c:pt>
                <c:pt idx="2">
                  <c:v>48.82</c:v>
                </c:pt>
                <c:pt idx="3">
                  <c:v>47.44</c:v>
                </c:pt>
                <c:pt idx="4">
                  <c:v>44.12</c:v>
                </c:pt>
                <c:pt idx="5">
                  <c:v>43.62</c:v>
                </c:pt>
                <c:pt idx="6">
                  <c:v>42.37</c:v>
                </c:pt>
                <c:pt idx="7">
                  <c:v>41.69</c:v>
                </c:pt>
                <c:pt idx="8">
                  <c:v>39.090000000000003</c:v>
                </c:pt>
                <c:pt idx="9">
                  <c:v>34.82</c:v>
                </c:pt>
                <c:pt idx="10">
                  <c:v>33.450000000000003</c:v>
                </c:pt>
                <c:pt idx="11">
                  <c:v>32.200000000000003</c:v>
                </c:pt>
                <c:pt idx="12">
                  <c:v>31.36</c:v>
                </c:pt>
                <c:pt idx="13">
                  <c:v>30.05</c:v>
                </c:pt>
                <c:pt idx="14">
                  <c:v>26.64</c:v>
                </c:pt>
                <c:pt idx="15">
                  <c:v>25.21</c:v>
                </c:pt>
                <c:pt idx="16">
                  <c:v>24.62</c:v>
                </c:pt>
                <c:pt idx="17">
                  <c:v>24.35</c:v>
                </c:pt>
                <c:pt idx="18">
                  <c:v>22.27</c:v>
                </c:pt>
                <c:pt idx="19">
                  <c:v>22.27</c:v>
                </c:pt>
                <c:pt idx="20">
                  <c:v>21.65</c:v>
                </c:pt>
                <c:pt idx="21">
                  <c:v>21.31</c:v>
                </c:pt>
                <c:pt idx="22">
                  <c:v>21.03</c:v>
                </c:pt>
                <c:pt idx="23">
                  <c:v>20.97</c:v>
                </c:pt>
                <c:pt idx="24">
                  <c:v>20.38</c:v>
                </c:pt>
                <c:pt idx="25">
                  <c:v>19.649999999999999</c:v>
                </c:pt>
                <c:pt idx="26">
                  <c:v>18.27</c:v>
                </c:pt>
                <c:pt idx="27">
                  <c:v>13.15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66-4617-AA6A-0D0910C0D7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79886671"/>
        <c:axId val="1779884591"/>
      </c:barChart>
      <c:catAx>
        <c:axId val="17798866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9884591"/>
        <c:crosses val="autoZero"/>
        <c:auto val="1"/>
        <c:lblAlgn val="ctr"/>
        <c:lblOffset val="100"/>
        <c:noMultiLvlLbl val="0"/>
      </c:catAx>
      <c:valAx>
        <c:axId val="17798845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988667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600" b="1"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مقایسه مراقبت دیابت پزشک به تفکیک شهرستان ها در </a:t>
            </a:r>
            <a:r>
              <a:rPr lang="fa-IR" sz="2000" b="1" dirty="0" smtClean="0">
                <a:solidFill>
                  <a:srgbClr val="FF0000"/>
                </a:solidFill>
              </a:rPr>
              <a:t>بهار1404</a:t>
            </a:r>
            <a:r>
              <a:rPr lang="fa-IR" sz="2000" b="1" baseline="0" dirty="0" smtClean="0">
                <a:solidFill>
                  <a:srgbClr val="FF0000"/>
                </a:solidFill>
              </a:rPr>
              <a:t> </a:t>
            </a:r>
            <a:r>
              <a:rPr lang="fa-IR" sz="2000" b="1" baseline="0" dirty="0">
                <a:solidFill>
                  <a:srgbClr val="FF0000"/>
                </a:solidFill>
              </a:rPr>
              <a:t>و زمستان 1403</a:t>
            </a:r>
            <a:endParaRPr lang="en-US" sz="20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Sheet1!$B$219</c:f>
              <c:strCache>
                <c:ptCount val="1"/>
                <c:pt idx="0">
                  <c:v>درصد مراقبت دیابت پزشک در بهار1404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6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0715-4368-B464-C67E62B029A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Sheet1!$A$220:$A$247</c:f>
              <c:strCache>
                <c:ptCount val="28"/>
                <c:pt idx="0">
                  <c:v>خور و بیابانک</c:v>
                </c:pt>
                <c:pt idx="1">
                  <c:v>چادگان</c:v>
                </c:pt>
                <c:pt idx="2">
                  <c:v>بوئین و میاندشت</c:v>
                </c:pt>
                <c:pt idx="3">
                  <c:v>اردستان</c:v>
                </c:pt>
                <c:pt idx="4">
                  <c:v>خوانسار</c:v>
                </c:pt>
                <c:pt idx="5">
                  <c:v>فریدن</c:v>
                </c:pt>
                <c:pt idx="6">
                  <c:v>هرند</c:v>
                </c:pt>
                <c:pt idx="7">
                  <c:v>دهاقان</c:v>
                </c:pt>
                <c:pt idx="8">
                  <c:v>فریدونشهر</c:v>
                </c:pt>
                <c:pt idx="9">
                  <c:v>نایین</c:v>
                </c:pt>
                <c:pt idx="10">
                  <c:v>نطنز</c:v>
                </c:pt>
                <c:pt idx="11">
                  <c:v>فلاورجان</c:v>
                </c:pt>
                <c:pt idx="12">
                  <c:v>تیران و کرون</c:v>
                </c:pt>
                <c:pt idx="13">
                  <c:v>جرقویه</c:v>
                </c:pt>
                <c:pt idx="14">
                  <c:v>برخوار</c:v>
                </c:pt>
                <c:pt idx="15">
                  <c:v>کوهپایه</c:v>
                </c:pt>
                <c:pt idx="16">
                  <c:v>استان</c:v>
                </c:pt>
                <c:pt idx="17">
                  <c:v>گلپایگان</c:v>
                </c:pt>
                <c:pt idx="18">
                  <c:v>مبارکه</c:v>
                </c:pt>
                <c:pt idx="19">
                  <c:v>شاهین شهر</c:v>
                </c:pt>
                <c:pt idx="20">
                  <c:v>لنجان</c:v>
                </c:pt>
                <c:pt idx="21">
                  <c:v>اصفهان1</c:v>
                </c:pt>
                <c:pt idx="22">
                  <c:v>نجف آباد</c:v>
                </c:pt>
                <c:pt idx="23">
                  <c:v>خمینی شهر</c:v>
                </c:pt>
                <c:pt idx="24">
                  <c:v>اصفهان2</c:v>
                </c:pt>
                <c:pt idx="25">
                  <c:v>شهرضا</c:v>
                </c:pt>
                <c:pt idx="26">
                  <c:v>سمیرم</c:v>
                </c:pt>
                <c:pt idx="27">
                  <c:v>ورزنه</c:v>
                </c:pt>
              </c:strCache>
            </c:strRef>
          </c:cat>
          <c:val>
            <c:numRef>
              <c:f>Sheet1!$B$220:$B$247</c:f>
              <c:numCache>
                <c:formatCode>0.00</c:formatCode>
                <c:ptCount val="28"/>
                <c:pt idx="0">
                  <c:v>53.48</c:v>
                </c:pt>
                <c:pt idx="1">
                  <c:v>50.77</c:v>
                </c:pt>
                <c:pt idx="2">
                  <c:v>48.82</c:v>
                </c:pt>
                <c:pt idx="3">
                  <c:v>47.44</c:v>
                </c:pt>
                <c:pt idx="4">
                  <c:v>44.12</c:v>
                </c:pt>
                <c:pt idx="5">
                  <c:v>43.62</c:v>
                </c:pt>
                <c:pt idx="6">
                  <c:v>42.37</c:v>
                </c:pt>
                <c:pt idx="7">
                  <c:v>41.69</c:v>
                </c:pt>
                <c:pt idx="8">
                  <c:v>39.090000000000003</c:v>
                </c:pt>
                <c:pt idx="9">
                  <c:v>34.82</c:v>
                </c:pt>
                <c:pt idx="10">
                  <c:v>33.450000000000003</c:v>
                </c:pt>
                <c:pt idx="11">
                  <c:v>32.200000000000003</c:v>
                </c:pt>
                <c:pt idx="12">
                  <c:v>31.36</c:v>
                </c:pt>
                <c:pt idx="13">
                  <c:v>30.05</c:v>
                </c:pt>
                <c:pt idx="14">
                  <c:v>26.64</c:v>
                </c:pt>
                <c:pt idx="15">
                  <c:v>25.21</c:v>
                </c:pt>
                <c:pt idx="16">
                  <c:v>24.62</c:v>
                </c:pt>
                <c:pt idx="17">
                  <c:v>24.35</c:v>
                </c:pt>
                <c:pt idx="18">
                  <c:v>22.27</c:v>
                </c:pt>
                <c:pt idx="19">
                  <c:v>22.27</c:v>
                </c:pt>
                <c:pt idx="20">
                  <c:v>21.65</c:v>
                </c:pt>
                <c:pt idx="21">
                  <c:v>21.34</c:v>
                </c:pt>
                <c:pt idx="22">
                  <c:v>21.03</c:v>
                </c:pt>
                <c:pt idx="23">
                  <c:v>20.97</c:v>
                </c:pt>
                <c:pt idx="24">
                  <c:v>20.38</c:v>
                </c:pt>
                <c:pt idx="25">
                  <c:v>19.649999999999999</c:v>
                </c:pt>
                <c:pt idx="26">
                  <c:v>18.27</c:v>
                </c:pt>
                <c:pt idx="27">
                  <c:v>13.15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BA-416C-A5A6-05B42CCAD593}"/>
            </c:ext>
          </c:extLst>
        </c:ser>
        <c:ser>
          <c:idx val="1"/>
          <c:order val="1"/>
          <c:tx>
            <c:strRef>
              <c:f>Sheet1!$C$219</c:f>
              <c:strCache>
                <c:ptCount val="1"/>
                <c:pt idx="0">
                  <c:v>درصد مراقبت دیابت پزشک در زمستان1403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6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715-4368-B464-C67E62B029A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Sheet1!$A$220:$A$247</c:f>
              <c:strCache>
                <c:ptCount val="28"/>
                <c:pt idx="0">
                  <c:v>خور و بیابانک</c:v>
                </c:pt>
                <c:pt idx="1">
                  <c:v>چادگان</c:v>
                </c:pt>
                <c:pt idx="2">
                  <c:v>بوئین و میاندشت</c:v>
                </c:pt>
                <c:pt idx="3">
                  <c:v>اردستان</c:v>
                </c:pt>
                <c:pt idx="4">
                  <c:v>خوانسار</c:v>
                </c:pt>
                <c:pt idx="5">
                  <c:v>فریدن</c:v>
                </c:pt>
                <c:pt idx="6">
                  <c:v>هرند</c:v>
                </c:pt>
                <c:pt idx="7">
                  <c:v>دهاقان</c:v>
                </c:pt>
                <c:pt idx="8">
                  <c:v>فریدونشهر</c:v>
                </c:pt>
                <c:pt idx="9">
                  <c:v>نایین</c:v>
                </c:pt>
                <c:pt idx="10">
                  <c:v>نطنز</c:v>
                </c:pt>
                <c:pt idx="11">
                  <c:v>فلاورجان</c:v>
                </c:pt>
                <c:pt idx="12">
                  <c:v>تیران و کرون</c:v>
                </c:pt>
                <c:pt idx="13">
                  <c:v>جرقویه</c:v>
                </c:pt>
                <c:pt idx="14">
                  <c:v>برخوار</c:v>
                </c:pt>
                <c:pt idx="15">
                  <c:v>کوهپایه</c:v>
                </c:pt>
                <c:pt idx="16">
                  <c:v>استان</c:v>
                </c:pt>
                <c:pt idx="17">
                  <c:v>گلپایگان</c:v>
                </c:pt>
                <c:pt idx="18">
                  <c:v>مبارکه</c:v>
                </c:pt>
                <c:pt idx="19">
                  <c:v>شاهین شهر</c:v>
                </c:pt>
                <c:pt idx="20">
                  <c:v>لنجان</c:v>
                </c:pt>
                <c:pt idx="21">
                  <c:v>اصفهان1</c:v>
                </c:pt>
                <c:pt idx="22">
                  <c:v>نجف آباد</c:v>
                </c:pt>
                <c:pt idx="23">
                  <c:v>خمینی شهر</c:v>
                </c:pt>
                <c:pt idx="24">
                  <c:v>اصفهان2</c:v>
                </c:pt>
                <c:pt idx="25">
                  <c:v>شهرضا</c:v>
                </c:pt>
                <c:pt idx="26">
                  <c:v>سمیرم</c:v>
                </c:pt>
                <c:pt idx="27">
                  <c:v>ورزنه</c:v>
                </c:pt>
              </c:strCache>
            </c:strRef>
          </c:cat>
          <c:val>
            <c:numRef>
              <c:f>Sheet1!$C$220:$C$247</c:f>
              <c:numCache>
                <c:formatCode>0.00</c:formatCode>
                <c:ptCount val="28"/>
                <c:pt idx="0">
                  <c:v>54.430379746835442</c:v>
                </c:pt>
                <c:pt idx="1">
                  <c:v>58.612716763005778</c:v>
                </c:pt>
                <c:pt idx="2">
                  <c:v>55.441928414901383</c:v>
                </c:pt>
                <c:pt idx="3">
                  <c:v>47.714148219441768</c:v>
                </c:pt>
                <c:pt idx="4">
                  <c:v>40.32710280373832</c:v>
                </c:pt>
                <c:pt idx="5">
                  <c:v>46.698970321017562</c:v>
                </c:pt>
                <c:pt idx="6">
                  <c:v>47.351828499369482</c:v>
                </c:pt>
                <c:pt idx="7">
                  <c:v>45.102125885785746</c:v>
                </c:pt>
                <c:pt idx="8">
                  <c:v>53.158602150537639</c:v>
                </c:pt>
                <c:pt idx="9">
                  <c:v>37.739288969917958</c:v>
                </c:pt>
                <c:pt idx="10">
                  <c:v>25.626023870816756</c:v>
                </c:pt>
                <c:pt idx="11">
                  <c:v>33.299180327868854</c:v>
                </c:pt>
                <c:pt idx="12">
                  <c:v>28.702182586247361</c:v>
                </c:pt>
                <c:pt idx="13">
                  <c:v>27.330240404892454</c:v>
                </c:pt>
                <c:pt idx="14">
                  <c:v>29.113611076770923</c:v>
                </c:pt>
                <c:pt idx="15">
                  <c:v>17.874692874692872</c:v>
                </c:pt>
                <c:pt idx="16">
                  <c:v>24.979905942710559</c:v>
                </c:pt>
                <c:pt idx="17">
                  <c:v>23.616861121565673</c:v>
                </c:pt>
                <c:pt idx="18">
                  <c:v>22.462995855535819</c:v>
                </c:pt>
                <c:pt idx="19">
                  <c:v>20.948586891160552</c:v>
                </c:pt>
                <c:pt idx="20">
                  <c:v>24.825954714430551</c:v>
                </c:pt>
                <c:pt idx="21">
                  <c:v>21.528396507395055</c:v>
                </c:pt>
                <c:pt idx="22">
                  <c:v>21.757511701645779</c:v>
                </c:pt>
                <c:pt idx="23">
                  <c:v>22.25542218329813</c:v>
                </c:pt>
                <c:pt idx="24">
                  <c:v>18.093605867379086</c:v>
                </c:pt>
                <c:pt idx="25">
                  <c:v>21.005385996409338</c:v>
                </c:pt>
                <c:pt idx="26">
                  <c:v>32.099222510181413</c:v>
                </c:pt>
                <c:pt idx="27">
                  <c:v>15.911664779161949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BA-416C-A5A6-05B42CCAD5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54788655"/>
        <c:axId val="1854790735"/>
      </c:barChart>
      <c:catAx>
        <c:axId val="18547886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54790735"/>
        <c:crosses val="autoZero"/>
        <c:auto val="1"/>
        <c:lblAlgn val="ctr"/>
        <c:lblOffset val="100"/>
        <c:noMultiLvlLbl val="0"/>
      </c:catAx>
      <c:valAx>
        <c:axId val="185479073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547886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C00000"/>
                </a:solidFill>
              </a:rPr>
              <a:t>روند فصلی تعداد مراقبت بیماران مبتلا به دیابت توسط غیر پزشک در استان اصفهان تا </a:t>
            </a:r>
            <a:r>
              <a:rPr lang="fa-IR" sz="2000" b="1" dirty="0" smtClean="0">
                <a:solidFill>
                  <a:srgbClr val="C00000"/>
                </a:solidFill>
              </a:rPr>
              <a:t>بهار 1404</a:t>
            </a:r>
            <a:endParaRPr lang="en-US" sz="2000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13149999999999998"/>
          <c:y val="2.962962962962963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'تعداد مراقبت دیابت غیرپزشک'!$G$2:$AC$2</c:f>
              <c:strCache>
                <c:ptCount val="23"/>
                <c:pt idx="0">
                  <c:v> سه ماهه سوم 98</c:v>
                </c:pt>
                <c:pt idx="1">
                  <c:v> سه ماهه چهارم 98</c:v>
                </c:pt>
                <c:pt idx="2">
                  <c:v> سه ماهه اول 99</c:v>
                </c:pt>
                <c:pt idx="3">
                  <c:v> سه ماهه دوم 99</c:v>
                </c:pt>
                <c:pt idx="4">
                  <c:v> سه ماهه سوم 99</c:v>
                </c:pt>
                <c:pt idx="5">
                  <c:v> سه ماهه چهارم 99</c:v>
                </c:pt>
                <c:pt idx="6">
                  <c:v> سه ماهه اول 1400</c:v>
                </c:pt>
                <c:pt idx="7">
                  <c:v> سه ماهه دوم 1400</c:v>
                </c:pt>
                <c:pt idx="8">
                  <c:v> سه ماهه سوم 1400</c:v>
                </c:pt>
                <c:pt idx="9">
                  <c:v> سه ماهه چهارم 1400</c:v>
                </c:pt>
                <c:pt idx="10">
                  <c:v>سه ماهه اول  1401</c:v>
                </c:pt>
                <c:pt idx="11">
                  <c:v>سه ماهه دوم 1401</c:v>
                </c:pt>
                <c:pt idx="12">
                  <c:v>سه ماهه سوم 1401</c:v>
                </c:pt>
                <c:pt idx="13">
                  <c:v>سه ماهه چهارم 1401</c:v>
                </c:pt>
                <c:pt idx="14">
                  <c:v>سه ماهه اول 1402</c:v>
                </c:pt>
                <c:pt idx="15">
                  <c:v>سه ماهه دوم 1402</c:v>
                </c:pt>
                <c:pt idx="16">
                  <c:v>سه ماهه سوم 1402</c:v>
                </c:pt>
                <c:pt idx="17">
                  <c:v>سه ماهه چهارم 1402</c:v>
                </c:pt>
                <c:pt idx="18">
                  <c:v>سه ماهه اول1403</c:v>
                </c:pt>
                <c:pt idx="19">
                  <c:v>سه ماهه دوم1403</c:v>
                </c:pt>
                <c:pt idx="20">
                  <c:v>سه ماهه سوم1403</c:v>
                </c:pt>
                <c:pt idx="21">
                  <c:v>زمستان 1403</c:v>
                </c:pt>
                <c:pt idx="22">
                  <c:v>بهار1404</c:v>
                </c:pt>
              </c:strCache>
            </c:strRef>
          </c:cat>
          <c:val>
            <c:numRef>
              <c:f>'تعداد مراقبت دیابت غیرپزشک'!$G$30:$AC$30</c:f>
              <c:numCache>
                <c:formatCode>General</c:formatCode>
                <c:ptCount val="23"/>
                <c:pt idx="0">
                  <c:v>44695</c:v>
                </c:pt>
                <c:pt idx="1">
                  <c:v>49272</c:v>
                </c:pt>
                <c:pt idx="2">
                  <c:v>28158</c:v>
                </c:pt>
                <c:pt idx="3">
                  <c:v>53549</c:v>
                </c:pt>
                <c:pt idx="4">
                  <c:v>46930</c:v>
                </c:pt>
                <c:pt idx="5">
                  <c:v>47453</c:v>
                </c:pt>
                <c:pt idx="6">
                  <c:v>51409</c:v>
                </c:pt>
                <c:pt idx="7">
                  <c:v>43916</c:v>
                </c:pt>
                <c:pt idx="8">
                  <c:v>39033</c:v>
                </c:pt>
                <c:pt idx="9">
                  <c:v>45761</c:v>
                </c:pt>
                <c:pt idx="10">
                  <c:v>50788</c:v>
                </c:pt>
                <c:pt idx="11">
                  <c:v>56970</c:v>
                </c:pt>
                <c:pt idx="12">
                  <c:v>65488</c:v>
                </c:pt>
                <c:pt idx="13">
                  <c:v>62698</c:v>
                </c:pt>
                <c:pt idx="14">
                  <c:v>66722</c:v>
                </c:pt>
                <c:pt idx="15">
                  <c:v>70706</c:v>
                </c:pt>
                <c:pt idx="16">
                  <c:v>81699</c:v>
                </c:pt>
                <c:pt idx="17">
                  <c:v>85776</c:v>
                </c:pt>
                <c:pt idx="18">
                  <c:v>78094</c:v>
                </c:pt>
                <c:pt idx="19">
                  <c:v>76674</c:v>
                </c:pt>
                <c:pt idx="20">
                  <c:v>93122</c:v>
                </c:pt>
                <c:pt idx="21">
                  <c:v>90752</c:v>
                </c:pt>
                <c:pt idx="22">
                  <c:v>87783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03-4886-890C-FC11CC58C65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77572312"/>
        <c:axId val="377571920"/>
      </c:barChart>
      <c:catAx>
        <c:axId val="377572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3480000" spcFirstLastPara="1" vertOverflow="ellipsis" wrap="square" anchor="ctr" anchorCtr="1"/>
          <a:lstStyle/>
          <a:p>
            <a:pPr>
              <a:defRPr sz="1197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7571920"/>
        <c:crosses val="autoZero"/>
        <c:auto val="1"/>
        <c:lblAlgn val="ctr"/>
        <c:lblOffset val="100"/>
        <c:noMultiLvlLbl val="0"/>
      </c:catAx>
      <c:valAx>
        <c:axId val="3775719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77572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E41D41B-EA8E-4191-91B7-10315EBA39FF}" type="datetimeFigureOut">
              <a:rPr lang="fa-IR" smtClean="0"/>
              <a:t>04/01/1447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B156F14-E2DC-4068-88AF-AEDE847A365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29447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3A6FB-C9E3-4DB4-882B-F1BADECD4E94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890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992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69409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18549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52278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69200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20650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00550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7435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81120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64577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25647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544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40989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14982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11930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19394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52523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29544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07975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82177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57113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46882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797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62273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5931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50228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782538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116646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546290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740162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596610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008736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964374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03507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43294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506420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727449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589314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66714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555359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615679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644563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210703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329253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52696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30222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354444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890043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903821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5225661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690534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427947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671931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135154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23434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27048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430631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502906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020600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671860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1791859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96349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0041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5523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6081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40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1895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2987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4157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0337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2910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8541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298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3694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8327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09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603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7017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854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9986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1227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5842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9691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7383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8485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4179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8219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471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3524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3763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1340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1836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8922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46856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3821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38376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63487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99614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508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02393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8342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92446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20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6743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3011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49709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94998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46122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72969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162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25908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5156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93399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73346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85664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5107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70402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75319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90376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1560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038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02606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13226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896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50460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30618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99414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30764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78106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96677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5845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227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0305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66033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33477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43185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56582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07538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51932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46642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35085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42091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397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48793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59251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93563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84728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82388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02415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60746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99670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62770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85661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885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9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840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057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7641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6642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8072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6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316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507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0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099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901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289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3455779-DA09-43CA-A734-F66CB83E775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6/29/2025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A50C2B37-89FD-4ADC-AC66-1EE7CEDCEF4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493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0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5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6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6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6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8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8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8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9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9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9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9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1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1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13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13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13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13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13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13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13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1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53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89967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103A77ED-E11D-42B9-916E-74C8748BDA9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2182540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52506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260950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838380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6008890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404369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81924BA7-34D3-4611-8B83-C3DA525F89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9264011"/>
              </p:ext>
            </p:extLst>
          </p:nvPr>
        </p:nvGraphicFramePr>
        <p:xfrm>
          <a:off x="0" y="0"/>
          <a:ext cx="12191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518104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97B87EA0-5C65-4BD2-82A8-20D21C0D61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43190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365067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6448108"/>
              </p:ext>
            </p:extLst>
          </p:nvPr>
        </p:nvGraphicFramePr>
        <p:xfrm>
          <a:off x="0" y="0"/>
          <a:ext cx="12079705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92175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0380366"/>
              </p:ext>
            </p:extLst>
          </p:nvPr>
        </p:nvGraphicFramePr>
        <p:xfrm>
          <a:off x="0" y="0"/>
          <a:ext cx="12191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401066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EDA8DB6A-612A-49AC-8710-0FB4941E992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6996440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727576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304DBD84-A43D-4C54-B93C-6201D8C08AD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4450466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929815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1143260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41168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12371"/>
            <a:ext cx="10515600" cy="2901707"/>
          </a:xfrm>
        </p:spPr>
        <p:txBody>
          <a:bodyPr>
            <a:normAutofit fontScale="90000"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>
                <a:solidFill>
                  <a:srgbClr val="7030A0"/>
                </a:solidFill>
              </a:rPr>
              <a:t>شاخص های</a:t>
            </a:r>
            <a:br>
              <a:rPr lang="fa-IR" b="1" dirty="0">
                <a:solidFill>
                  <a:srgbClr val="7030A0"/>
                </a:solidFill>
              </a:rPr>
            </a:br>
            <a:r>
              <a:rPr lang="fa-IR" b="1" dirty="0">
                <a:solidFill>
                  <a:srgbClr val="7030A0"/>
                </a:solidFill>
              </a:rPr>
              <a:t>برنامه پیشگیری و کنترل دیابت</a:t>
            </a:r>
            <a:br>
              <a:rPr lang="fa-IR" b="1" dirty="0">
                <a:solidFill>
                  <a:srgbClr val="7030A0"/>
                </a:solidFill>
              </a:rPr>
            </a:br>
            <a:r>
              <a:rPr lang="fa-IR" sz="4000" b="1" dirty="0">
                <a:solidFill>
                  <a:srgbClr val="7030A0"/>
                </a:solidFill>
              </a:rPr>
              <a:t> </a:t>
            </a:r>
            <a:r>
              <a:rPr lang="fa-IR" sz="4000" b="1" dirty="0" smtClean="0">
                <a:solidFill>
                  <a:srgbClr val="7030A0"/>
                </a:solidFill>
              </a:rPr>
              <a:t>بهار 140</a:t>
            </a:r>
            <a:r>
              <a:rPr lang="fa-IR" sz="4000" b="1" dirty="0">
                <a:solidFill>
                  <a:srgbClr val="7030A0"/>
                </a:solidFill>
              </a:rPr>
              <a:t>4</a:t>
            </a:r>
            <a:r>
              <a:rPr lang="en-US" sz="5400" dirty="0"/>
              <a:t/>
            </a:r>
            <a:br>
              <a:rPr lang="en-US" sz="5400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519447"/>
            <a:ext cx="10515600" cy="1657515"/>
          </a:xfrm>
        </p:spPr>
        <p:txBody>
          <a:bodyPr/>
          <a:lstStyle/>
          <a:p>
            <a:pPr algn="ctr" rtl="1"/>
            <a:r>
              <a:rPr lang="fa-IR" dirty="0">
                <a:solidFill>
                  <a:schemeClr val="accent6">
                    <a:lumMod val="50000"/>
                  </a:schemeClr>
                </a:solidFill>
              </a:rPr>
              <a:t>معاونت بهداشت</a:t>
            </a:r>
          </a:p>
          <a:p>
            <a:pPr algn="ctr" rtl="1"/>
            <a:r>
              <a:rPr lang="fa-IR" dirty="0">
                <a:solidFill>
                  <a:schemeClr val="accent6">
                    <a:lumMod val="50000"/>
                  </a:schemeClr>
                </a:solidFill>
              </a:rPr>
              <a:t>مبارزه با بیماری های غیرواگیر</a:t>
            </a:r>
          </a:p>
        </p:txBody>
      </p:sp>
    </p:spTree>
    <p:extLst>
      <p:ext uri="{BB962C8B-B14F-4D97-AF65-F5344CB8AC3E}">
        <p14:creationId xmlns:p14="http://schemas.microsoft.com/office/powerpoint/2010/main" val="3171328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0011698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22944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3F1A0A93-C464-43B7-A071-9DE2644301F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7056067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021687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D9E50E9F-06F7-430A-BECC-AE87C0D8692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1505494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132004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3196232"/>
              </p:ext>
            </p:extLst>
          </p:nvPr>
        </p:nvGraphicFramePr>
        <p:xfrm>
          <a:off x="0" y="1"/>
          <a:ext cx="12191999" cy="709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157275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63817F15-E645-4962-A0F7-09A060053D3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663720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84807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41A41811-1824-4F3B-BDE2-FB6B898C442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4276907"/>
              </p:ext>
            </p:extLst>
          </p:nvPr>
        </p:nvGraphicFramePr>
        <p:xfrm>
          <a:off x="0" y="0"/>
          <a:ext cx="12192000" cy="6741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221538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4492805"/>
              </p:ext>
            </p:extLst>
          </p:nvPr>
        </p:nvGraphicFramePr>
        <p:xfrm>
          <a:off x="0" y="-1"/>
          <a:ext cx="11947357" cy="7014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715040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7853155"/>
              </p:ext>
            </p:extLst>
          </p:nvPr>
        </p:nvGraphicFramePr>
        <p:xfrm>
          <a:off x="509451" y="692331"/>
          <a:ext cx="11207931" cy="5839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598604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1867894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825548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2416748"/>
              </p:ext>
            </p:extLst>
          </p:nvPr>
        </p:nvGraphicFramePr>
        <p:xfrm>
          <a:off x="0" y="0"/>
          <a:ext cx="12191999" cy="709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83984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931268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056494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300DDBC-D42C-4AA8-97B9-686DC4D259A9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95534" y="0"/>
          <a:ext cx="12096466" cy="6741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796622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EB3219B-01B9-4AF2-BECF-436F355129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0719304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695586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31BA3A8-0E92-44BF-A6DE-F5218D8935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5387924"/>
              </p:ext>
            </p:extLst>
          </p:nvPr>
        </p:nvGraphicFramePr>
        <p:xfrm>
          <a:off x="122830" y="0"/>
          <a:ext cx="1206917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951114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6390698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23206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620113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04577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1B60C9E2-C4B0-4C4D-A222-B50AC34ABFA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1937477"/>
              </p:ext>
            </p:extLst>
          </p:nvPr>
        </p:nvGraphicFramePr>
        <p:xfrm>
          <a:off x="0" y="87086"/>
          <a:ext cx="12192000" cy="6770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84744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4CA03C58-A8EC-4145-A256-E5B3D68C031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2307666"/>
              </p:ext>
            </p:extLst>
          </p:nvPr>
        </p:nvGraphicFramePr>
        <p:xfrm>
          <a:off x="0" y="0"/>
          <a:ext cx="12091915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42430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4453666"/>
              </p:ext>
            </p:extLst>
          </p:nvPr>
        </p:nvGraphicFramePr>
        <p:xfrm>
          <a:off x="875211" y="679269"/>
          <a:ext cx="10175966" cy="5891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01055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164677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48858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48A44C87-961E-4582-8551-78298BC38F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9176514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89584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5B703E84-744D-42C9-BC59-9428A61097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2332523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47471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709465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29453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7205997"/>
              </p:ext>
            </p:extLst>
          </p:nvPr>
        </p:nvGraphicFramePr>
        <p:xfrm>
          <a:off x="0" y="0"/>
          <a:ext cx="12191999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52292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838BE91B-2AF0-416D-871E-E337B2F628B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6253902"/>
              </p:ext>
            </p:extLst>
          </p:nvPr>
        </p:nvGraphicFramePr>
        <p:xfrm>
          <a:off x="0" y="0"/>
          <a:ext cx="12191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98282860"/>
      </p:ext>
    </p:extLst>
  </p:cSld>
  <p:clrMapOvr>
    <a:masterClrMapping/>
  </p:clrMapOvr>
</p:sld>
</file>

<file path=ppt/theme/theme1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20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2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2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2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2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8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11643</TotalTime>
  <Words>515</Words>
  <Application>Microsoft Office PowerPoint</Application>
  <PresentationFormat>Widescreen</PresentationFormat>
  <Paragraphs>46</Paragraphs>
  <Slides>37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37</vt:i4>
      </vt:variant>
    </vt:vector>
  </HeadingPairs>
  <TitlesOfParts>
    <vt:vector size="56" baseType="lpstr">
      <vt:lpstr>Arial</vt:lpstr>
      <vt:lpstr>B Titr</vt:lpstr>
      <vt:lpstr>Calibri</vt:lpstr>
      <vt:lpstr>Calibri Light</vt:lpstr>
      <vt:lpstr>Times New Roman</vt:lpstr>
      <vt:lpstr>10_Office Theme</vt:lpstr>
      <vt:lpstr>11_Office Theme</vt:lpstr>
      <vt:lpstr>12_Office Theme</vt:lpstr>
      <vt:lpstr>13_Office Theme</vt:lpstr>
      <vt:lpstr>14_Office Theme</vt:lpstr>
      <vt:lpstr>15_Office Theme</vt:lpstr>
      <vt:lpstr>16_Office Theme</vt:lpstr>
      <vt:lpstr>17_Office Theme</vt:lpstr>
      <vt:lpstr>18_Office Theme</vt:lpstr>
      <vt:lpstr>20_Office Theme</vt:lpstr>
      <vt:lpstr>21_Office Theme</vt:lpstr>
      <vt:lpstr>23_Office Theme</vt:lpstr>
      <vt:lpstr>25_Office Theme</vt:lpstr>
      <vt:lpstr>24_Office Theme</vt:lpstr>
      <vt:lpstr>PowerPoint Presentation</vt:lpstr>
      <vt:lpstr>شاخص های برنامه پیشگیری و کنترل دیابت  بهار 1404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Dr.Rasti</dc:creator>
  <cp:lastModifiedBy>A.R.I</cp:lastModifiedBy>
  <cp:revision>1134</cp:revision>
  <dcterms:created xsi:type="dcterms:W3CDTF">2022-12-25T09:49:18Z</dcterms:created>
  <dcterms:modified xsi:type="dcterms:W3CDTF">2025-06-29T07:02:50Z</dcterms:modified>
</cp:coreProperties>
</file>