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.xml" ContentType="application/vnd.openxmlformats-officedocument.themeOverrid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32" r:id="rId1"/>
    <p:sldMasterId id="2147484044" r:id="rId2"/>
  </p:sldMasterIdLst>
  <p:notesMasterIdLst>
    <p:notesMasterId r:id="rId33"/>
  </p:notesMasterIdLst>
  <p:sldIdLst>
    <p:sldId id="621" r:id="rId3"/>
    <p:sldId id="580" r:id="rId4"/>
    <p:sldId id="581" r:id="rId5"/>
    <p:sldId id="582" r:id="rId6"/>
    <p:sldId id="701" r:id="rId7"/>
    <p:sldId id="727" r:id="rId8"/>
    <p:sldId id="731" r:id="rId9"/>
    <p:sldId id="735" r:id="rId10"/>
    <p:sldId id="705" r:id="rId11"/>
    <p:sldId id="704" r:id="rId12"/>
    <p:sldId id="706" r:id="rId13"/>
    <p:sldId id="729" r:id="rId14"/>
    <p:sldId id="737" r:id="rId15"/>
    <p:sldId id="585" r:id="rId16"/>
    <p:sldId id="586" r:id="rId17"/>
    <p:sldId id="587" r:id="rId18"/>
    <p:sldId id="708" r:id="rId19"/>
    <p:sldId id="732" r:id="rId20"/>
    <p:sldId id="734" r:id="rId21"/>
    <p:sldId id="589" r:id="rId22"/>
    <p:sldId id="590" r:id="rId23"/>
    <p:sldId id="710" r:id="rId24"/>
    <p:sldId id="728" r:id="rId25"/>
    <p:sldId id="593" r:id="rId26"/>
    <p:sldId id="712" r:id="rId27"/>
    <p:sldId id="725" r:id="rId28"/>
    <p:sldId id="596" r:id="rId29"/>
    <p:sldId id="597" r:id="rId30"/>
    <p:sldId id="714" r:id="rId31"/>
    <p:sldId id="726" r:id="rId3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1AA042-F083-47AB-A7C4-E3D184AE2CDD}">
          <p14:sldIdLst>
            <p14:sldId id="621"/>
            <p14:sldId id="580"/>
            <p14:sldId id="581"/>
            <p14:sldId id="582"/>
            <p14:sldId id="701"/>
            <p14:sldId id="727"/>
            <p14:sldId id="731"/>
            <p14:sldId id="735"/>
            <p14:sldId id="705"/>
            <p14:sldId id="704"/>
            <p14:sldId id="706"/>
            <p14:sldId id="729"/>
            <p14:sldId id="737"/>
            <p14:sldId id="585"/>
            <p14:sldId id="586"/>
            <p14:sldId id="587"/>
            <p14:sldId id="708"/>
            <p14:sldId id="732"/>
            <p14:sldId id="734"/>
            <p14:sldId id="589"/>
            <p14:sldId id="590"/>
            <p14:sldId id="710"/>
            <p14:sldId id="728"/>
            <p14:sldId id="593"/>
            <p14:sldId id="712"/>
            <p14:sldId id="725"/>
            <p14:sldId id="596"/>
            <p14:sldId id="597"/>
            <p14:sldId id="714"/>
            <p14:sldId id="72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ED7D31"/>
    <a:srgbClr val="5B9BD5"/>
    <a:srgbClr val="F13B55"/>
    <a:srgbClr val="F2B800"/>
    <a:srgbClr val="FAD2F1"/>
    <a:srgbClr val="F8BEEC"/>
    <a:srgbClr val="F9D1B5"/>
    <a:srgbClr val="F67E8F"/>
    <a:srgbClr val="4B7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81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1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.R.I\Desktop\&#1588;&#1575;&#1582;&#1589;\1404%20&#1588;&#1575;&#1582;&#1589;\&#1586;&#1605;&#1587;&#1578;&#1575;&#1606;%201404\&#1588;&#1575;&#1582;&#1589;%20&#1586;&#1605;&#1587;&#1578;&#1575;&#1606;%20140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روند تعداد خطرسنجی</a:t>
            </a:r>
            <a:r>
              <a:rPr lang="en-US" sz="20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قلبی عروقی انجام شده در استان اصفهان تا پایان </a:t>
            </a:r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زمستان1404</a:t>
            </a:r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0152116141732281"/>
          <c:y val="2.65487328143540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5898950131233602E-3"/>
          <c:y val="1.6999803135607711E-3"/>
          <c:w val="0.98750000000000004"/>
          <c:h val="0.83981263188769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خطرسنجی'!$AF$7</c:f>
              <c:strCache>
                <c:ptCount val="1"/>
                <c:pt idx="0">
                  <c:v>تعداد خطرسنجی در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2"/>
              <c:layout>
                <c:manualLayout>
                  <c:x val="-9.375000000000152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CD5-49C7-AD35-98DD00351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5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'تعداد خطرسنجی'!$AM$6:$BR$6</c:f>
              <c:strCache>
                <c:ptCount val="32"/>
                <c:pt idx="0">
                  <c:v>سه ماهه اول97</c:v>
                </c:pt>
                <c:pt idx="1">
                  <c:v>سه ماهه دوم97</c:v>
                </c:pt>
                <c:pt idx="2">
                  <c:v>سه ماهه سوم97</c:v>
                </c:pt>
                <c:pt idx="3">
                  <c:v>سه ماهه چهارم97</c:v>
                </c:pt>
                <c:pt idx="4">
                  <c:v>سه ماهه اول98</c:v>
                </c:pt>
                <c:pt idx="5">
                  <c:v>سه ماهه دوم98</c:v>
                </c:pt>
                <c:pt idx="6">
                  <c:v>سه ماهه سوم98</c:v>
                </c:pt>
                <c:pt idx="7">
                  <c:v>سه ماهه چهارم98</c:v>
                </c:pt>
                <c:pt idx="8">
                  <c:v>سه ماهه اول99</c:v>
                </c:pt>
                <c:pt idx="9">
                  <c:v>سه ماهه دوم99</c:v>
                </c:pt>
                <c:pt idx="10">
                  <c:v>سه ماهه سوم  99</c:v>
                </c:pt>
                <c:pt idx="11">
                  <c:v>سه ماهه چهارم 99</c:v>
                </c:pt>
                <c:pt idx="12">
                  <c:v>سه ماهه اول 1400</c:v>
                </c:pt>
                <c:pt idx="13">
                  <c:v>سه ماهه دوم 1400</c:v>
                </c:pt>
                <c:pt idx="14">
                  <c:v>سه ماهه سوم 1400</c:v>
                </c:pt>
                <c:pt idx="15">
                  <c:v>سه ماهه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 1401</c:v>
                </c:pt>
                <c:pt idx="19">
                  <c:v>سه ماهه چهارم 1401</c:v>
                </c:pt>
                <c:pt idx="20">
                  <c:v>سه ماهه اول 1402</c:v>
                </c:pt>
                <c:pt idx="21">
                  <c:v>سه ماهه دوم 1402</c:v>
                </c:pt>
                <c:pt idx="22">
                  <c:v>سه ماهه سوم 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تابستان1404</c:v>
                </c:pt>
                <c:pt idx="30">
                  <c:v>پاییز 1404</c:v>
                </c:pt>
                <c:pt idx="31">
                  <c:v>زمستان 1404</c:v>
                </c:pt>
              </c:strCache>
            </c:strRef>
          </c:cat>
          <c:val>
            <c:numRef>
              <c:f>'تعداد خطرسنجی'!$AM$7:$BR$7</c:f>
              <c:numCache>
                <c:formatCode>General</c:formatCode>
                <c:ptCount val="32"/>
                <c:pt idx="0">
                  <c:v>401716</c:v>
                </c:pt>
                <c:pt idx="1">
                  <c:v>507175</c:v>
                </c:pt>
                <c:pt idx="2">
                  <c:v>633521</c:v>
                </c:pt>
                <c:pt idx="3">
                  <c:v>763163</c:v>
                </c:pt>
                <c:pt idx="4">
                  <c:v>862096</c:v>
                </c:pt>
                <c:pt idx="5">
                  <c:v>962055</c:v>
                </c:pt>
                <c:pt idx="6">
                  <c:v>1036999</c:v>
                </c:pt>
                <c:pt idx="7">
                  <c:v>1113346</c:v>
                </c:pt>
                <c:pt idx="8">
                  <c:v>1124383</c:v>
                </c:pt>
                <c:pt idx="9">
                  <c:v>1166025</c:v>
                </c:pt>
                <c:pt idx="10">
                  <c:v>1206132</c:v>
                </c:pt>
                <c:pt idx="11">
                  <c:v>1260093</c:v>
                </c:pt>
                <c:pt idx="12">
                  <c:v>1308243</c:v>
                </c:pt>
                <c:pt idx="13">
                  <c:v>1361458</c:v>
                </c:pt>
                <c:pt idx="14">
                  <c:v>1380646</c:v>
                </c:pt>
                <c:pt idx="15">
                  <c:v>1427657</c:v>
                </c:pt>
                <c:pt idx="16">
                  <c:v>1471155</c:v>
                </c:pt>
                <c:pt idx="17">
                  <c:v>1527713</c:v>
                </c:pt>
                <c:pt idx="18">
                  <c:v>1585907</c:v>
                </c:pt>
                <c:pt idx="19">
                  <c:v>1632450</c:v>
                </c:pt>
                <c:pt idx="20">
                  <c:v>1683301</c:v>
                </c:pt>
                <c:pt idx="21">
                  <c:v>1736780</c:v>
                </c:pt>
                <c:pt idx="22">
                  <c:v>1791202</c:v>
                </c:pt>
                <c:pt idx="23">
                  <c:v>1857164</c:v>
                </c:pt>
                <c:pt idx="24">
                  <c:v>1891531</c:v>
                </c:pt>
                <c:pt idx="25">
                  <c:v>1930835</c:v>
                </c:pt>
                <c:pt idx="26">
                  <c:v>1982876</c:v>
                </c:pt>
                <c:pt idx="27">
                  <c:v>2024517</c:v>
                </c:pt>
                <c:pt idx="28">
                  <c:v>2058001</c:v>
                </c:pt>
                <c:pt idx="29">
                  <c:v>2083262</c:v>
                </c:pt>
                <c:pt idx="30">
                  <c:v>2105546</c:v>
                </c:pt>
                <c:pt idx="31">
                  <c:v>2121291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F-44EC-8E4F-E2E9B3BE4A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42343464"/>
        <c:axId val="242342680"/>
      </c:barChart>
      <c:catAx>
        <c:axId val="242343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2342680"/>
        <c:crosses val="autoZero"/>
        <c:auto val="1"/>
        <c:lblAlgn val="ctr"/>
        <c:lblOffset val="100"/>
        <c:noMultiLvlLbl val="0"/>
      </c:catAx>
      <c:valAx>
        <c:axId val="2423426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2343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 sz="1100"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rgbClr val="FF0000"/>
                </a:solidFill>
                <a:effectLst/>
              </a:rPr>
              <a:t>مقایسه درصد خطرسنجی </a:t>
            </a:r>
            <a:r>
              <a:rPr lang="fa-IR" sz="1800" b="1" i="0" baseline="0" dirty="0" smtClean="0">
                <a:solidFill>
                  <a:srgbClr val="FF0000"/>
                </a:solidFill>
                <a:effectLst/>
              </a:rPr>
              <a:t>فصلی </a:t>
            </a:r>
            <a:r>
              <a:rPr lang="fa-IR" sz="1800" b="1" i="0" baseline="0" dirty="0">
                <a:solidFill>
                  <a:srgbClr val="FF0000"/>
                </a:solidFill>
                <a:effectLst/>
              </a:rPr>
              <a:t>به تفکیک شهرستانها در زمستان 1404و پاییز 1404 </a:t>
            </a:r>
            <a:endParaRPr lang="en-US" dirty="0"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US" dirty="0">
              <a:solidFill>
                <a:srgbClr val="FF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(2)'!$B$249</c:f>
              <c:strCache>
                <c:ptCount val="1"/>
                <c:pt idx="0">
                  <c:v>درصد خطرسنجی فصل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28E-4D5B-9B25-1783E8BBA7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(2)'!$A$250:$A$277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فریدن</c:v>
                </c:pt>
                <c:pt idx="3">
                  <c:v>کوهپایه</c:v>
                </c:pt>
                <c:pt idx="4">
                  <c:v>گلپایگان</c:v>
                </c:pt>
                <c:pt idx="5">
                  <c:v>چادگان</c:v>
                </c:pt>
                <c:pt idx="6">
                  <c:v>خوانسار</c:v>
                </c:pt>
                <c:pt idx="7">
                  <c:v>سمیرم</c:v>
                </c:pt>
                <c:pt idx="8">
                  <c:v>ورزنه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هرند</c:v>
                </c:pt>
                <c:pt idx="12">
                  <c:v>جرقویه</c:v>
                </c:pt>
                <c:pt idx="13">
                  <c:v>بوئین و میاندشت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فلاورجان</c:v>
                </c:pt>
                <c:pt idx="17">
                  <c:v>مبارکه</c:v>
                </c:pt>
                <c:pt idx="18">
                  <c:v>تیران و کرون</c:v>
                </c:pt>
                <c:pt idx="19">
                  <c:v>نجف آباد</c:v>
                </c:pt>
                <c:pt idx="20">
                  <c:v>لنجان</c:v>
                </c:pt>
                <c:pt idx="21">
                  <c:v>خمینی شهر</c:v>
                </c:pt>
                <c:pt idx="22">
                  <c:v>شهرضا</c:v>
                </c:pt>
                <c:pt idx="23">
                  <c:v>برخوار</c:v>
                </c:pt>
                <c:pt idx="24">
                  <c:v>استان</c:v>
                </c:pt>
                <c:pt idx="25">
                  <c:v>شاهین شهر و میمه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(2)'!$B$250:$B$277</c:f>
              <c:numCache>
                <c:formatCode>General</c:formatCode>
                <c:ptCount val="28"/>
                <c:pt idx="0">
                  <c:v>9.8800000000000008</c:v>
                </c:pt>
                <c:pt idx="1">
                  <c:v>9.48</c:v>
                </c:pt>
                <c:pt idx="2">
                  <c:v>9.07</c:v>
                </c:pt>
                <c:pt idx="3">
                  <c:v>8.94</c:v>
                </c:pt>
                <c:pt idx="4">
                  <c:v>8.92</c:v>
                </c:pt>
                <c:pt idx="5">
                  <c:v>8.19</c:v>
                </c:pt>
                <c:pt idx="6">
                  <c:v>7.95</c:v>
                </c:pt>
                <c:pt idx="7">
                  <c:v>7.82</c:v>
                </c:pt>
                <c:pt idx="8">
                  <c:v>7.69</c:v>
                </c:pt>
                <c:pt idx="9">
                  <c:v>7.65</c:v>
                </c:pt>
                <c:pt idx="10">
                  <c:v>7.58</c:v>
                </c:pt>
                <c:pt idx="11">
                  <c:v>7.39</c:v>
                </c:pt>
                <c:pt idx="12">
                  <c:v>7.22</c:v>
                </c:pt>
                <c:pt idx="13">
                  <c:v>7.15</c:v>
                </c:pt>
                <c:pt idx="14">
                  <c:v>6.68</c:v>
                </c:pt>
                <c:pt idx="15">
                  <c:v>6.42</c:v>
                </c:pt>
                <c:pt idx="16">
                  <c:v>6.38</c:v>
                </c:pt>
                <c:pt idx="17">
                  <c:v>6.26</c:v>
                </c:pt>
                <c:pt idx="18">
                  <c:v>5.49</c:v>
                </c:pt>
                <c:pt idx="19">
                  <c:v>4.71</c:v>
                </c:pt>
                <c:pt idx="20">
                  <c:v>4.66</c:v>
                </c:pt>
                <c:pt idx="21">
                  <c:v>4.22</c:v>
                </c:pt>
                <c:pt idx="22">
                  <c:v>4.21</c:v>
                </c:pt>
                <c:pt idx="23">
                  <c:v>4.01</c:v>
                </c:pt>
                <c:pt idx="24">
                  <c:v>4</c:v>
                </c:pt>
                <c:pt idx="25">
                  <c:v>3.86</c:v>
                </c:pt>
                <c:pt idx="26">
                  <c:v>2.67</c:v>
                </c:pt>
                <c:pt idx="27">
                  <c:v>2.67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E-4D5B-9B25-1783E8BBA735}"/>
            </c:ext>
          </c:extLst>
        </c:ser>
        <c:ser>
          <c:idx val="1"/>
          <c:order val="1"/>
          <c:tx>
            <c:strRef>
              <c:f>'Sheet1 (2)'!$C$249</c:f>
              <c:strCache>
                <c:ptCount val="1"/>
                <c:pt idx="0">
                  <c:v>درصد خطرسنجی فصل پاییز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28E-4D5B-9B25-1783E8BBA7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(2)'!$A$250:$A$277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فریدن</c:v>
                </c:pt>
                <c:pt idx="3">
                  <c:v>کوهپایه</c:v>
                </c:pt>
                <c:pt idx="4">
                  <c:v>گلپایگان</c:v>
                </c:pt>
                <c:pt idx="5">
                  <c:v>چادگان</c:v>
                </c:pt>
                <c:pt idx="6">
                  <c:v>خوانسار</c:v>
                </c:pt>
                <c:pt idx="7">
                  <c:v>سمیرم</c:v>
                </c:pt>
                <c:pt idx="8">
                  <c:v>ورزنه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هرند</c:v>
                </c:pt>
                <c:pt idx="12">
                  <c:v>جرقویه</c:v>
                </c:pt>
                <c:pt idx="13">
                  <c:v>بوئین و میاندشت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فلاورجان</c:v>
                </c:pt>
                <c:pt idx="17">
                  <c:v>مبارکه</c:v>
                </c:pt>
                <c:pt idx="18">
                  <c:v>تیران و کرون</c:v>
                </c:pt>
                <c:pt idx="19">
                  <c:v>نجف آباد</c:v>
                </c:pt>
                <c:pt idx="20">
                  <c:v>لنجان</c:v>
                </c:pt>
                <c:pt idx="21">
                  <c:v>خمینی شهر</c:v>
                </c:pt>
                <c:pt idx="22">
                  <c:v>شهرضا</c:v>
                </c:pt>
                <c:pt idx="23">
                  <c:v>برخوار</c:v>
                </c:pt>
                <c:pt idx="24">
                  <c:v>استان</c:v>
                </c:pt>
                <c:pt idx="25">
                  <c:v>شاهین شهر و میمه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(2)'!$C$250:$C$277</c:f>
              <c:numCache>
                <c:formatCode>General</c:formatCode>
                <c:ptCount val="28"/>
                <c:pt idx="0">
                  <c:v>13.19</c:v>
                </c:pt>
                <c:pt idx="1">
                  <c:v>11.54</c:v>
                </c:pt>
                <c:pt idx="2">
                  <c:v>11.93</c:v>
                </c:pt>
                <c:pt idx="3">
                  <c:v>12.39</c:v>
                </c:pt>
                <c:pt idx="4">
                  <c:v>10.72</c:v>
                </c:pt>
                <c:pt idx="5">
                  <c:v>10.87</c:v>
                </c:pt>
                <c:pt idx="6">
                  <c:v>12.67</c:v>
                </c:pt>
                <c:pt idx="7">
                  <c:v>12.3</c:v>
                </c:pt>
                <c:pt idx="8">
                  <c:v>7.81</c:v>
                </c:pt>
                <c:pt idx="9">
                  <c:v>9.58</c:v>
                </c:pt>
                <c:pt idx="10">
                  <c:v>9.4700000000000006</c:v>
                </c:pt>
                <c:pt idx="11">
                  <c:v>10.27</c:v>
                </c:pt>
                <c:pt idx="12">
                  <c:v>9.1300000000000008</c:v>
                </c:pt>
                <c:pt idx="13">
                  <c:v>11.19</c:v>
                </c:pt>
                <c:pt idx="14">
                  <c:v>9.7100000000000009</c:v>
                </c:pt>
                <c:pt idx="15">
                  <c:v>10.55</c:v>
                </c:pt>
                <c:pt idx="16">
                  <c:v>8.7100000000000009</c:v>
                </c:pt>
                <c:pt idx="17">
                  <c:v>7.51</c:v>
                </c:pt>
                <c:pt idx="18">
                  <c:v>8.36</c:v>
                </c:pt>
                <c:pt idx="19">
                  <c:v>7.5</c:v>
                </c:pt>
                <c:pt idx="20">
                  <c:v>6.21</c:v>
                </c:pt>
                <c:pt idx="21">
                  <c:v>5.81</c:v>
                </c:pt>
                <c:pt idx="22">
                  <c:v>5.1100000000000003</c:v>
                </c:pt>
                <c:pt idx="23">
                  <c:v>6.71</c:v>
                </c:pt>
                <c:pt idx="24">
                  <c:v>5.56</c:v>
                </c:pt>
                <c:pt idx="25">
                  <c:v>5.92</c:v>
                </c:pt>
                <c:pt idx="26">
                  <c:v>3.93</c:v>
                </c:pt>
                <c:pt idx="27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8E-4D5B-9B25-1783E8BBA7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7760816"/>
        <c:axId val="257775792"/>
      </c:barChart>
      <c:catAx>
        <c:axId val="25776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775792"/>
        <c:crosses val="autoZero"/>
        <c:auto val="1"/>
        <c:lblAlgn val="ctr"/>
        <c:lblOffset val="100"/>
        <c:noMultiLvlLbl val="0"/>
      </c:catAx>
      <c:valAx>
        <c:axId val="25777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760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درصد خطرسنجی تجمیعی و شیوع دیابت و فشارخون به تفکیک شهرستانها تا زمستان 1404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'مقایسه با اهداف'!$B$898</c:f>
              <c:strCache>
                <c:ptCount val="1"/>
                <c:pt idx="0">
                  <c:v> خطرسنجی تجمیعی تا زمستان1404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اهداف'!$A$899:$A$926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اهداف'!$B$899:$B$926</c:f>
              <c:numCache>
                <c:formatCode>General</c:formatCode>
                <c:ptCount val="28"/>
                <c:pt idx="0">
                  <c:v>91.23</c:v>
                </c:pt>
                <c:pt idx="1">
                  <c:v>90.23</c:v>
                </c:pt>
                <c:pt idx="2">
                  <c:v>89.96</c:v>
                </c:pt>
                <c:pt idx="3">
                  <c:v>89.31</c:v>
                </c:pt>
                <c:pt idx="4">
                  <c:v>88.91</c:v>
                </c:pt>
                <c:pt idx="5">
                  <c:v>88.79</c:v>
                </c:pt>
                <c:pt idx="6">
                  <c:v>88.64</c:v>
                </c:pt>
                <c:pt idx="7">
                  <c:v>88.28</c:v>
                </c:pt>
                <c:pt idx="8">
                  <c:v>87.74</c:v>
                </c:pt>
                <c:pt idx="9">
                  <c:v>87.23</c:v>
                </c:pt>
                <c:pt idx="10">
                  <c:v>85.97</c:v>
                </c:pt>
                <c:pt idx="11">
                  <c:v>85.78</c:v>
                </c:pt>
                <c:pt idx="12">
                  <c:v>85.68</c:v>
                </c:pt>
                <c:pt idx="13">
                  <c:v>84.18</c:v>
                </c:pt>
                <c:pt idx="14">
                  <c:v>83.71</c:v>
                </c:pt>
                <c:pt idx="15">
                  <c:v>83.66</c:v>
                </c:pt>
                <c:pt idx="16">
                  <c:v>80.47</c:v>
                </c:pt>
                <c:pt idx="17">
                  <c:v>79.709999999999994</c:v>
                </c:pt>
                <c:pt idx="18">
                  <c:v>77.3</c:v>
                </c:pt>
                <c:pt idx="19">
                  <c:v>75.290000000000006</c:v>
                </c:pt>
                <c:pt idx="20">
                  <c:v>74.150000000000006</c:v>
                </c:pt>
                <c:pt idx="21">
                  <c:v>74.08</c:v>
                </c:pt>
                <c:pt idx="22">
                  <c:v>72.5</c:v>
                </c:pt>
                <c:pt idx="23">
                  <c:v>70.349999999999994</c:v>
                </c:pt>
                <c:pt idx="24">
                  <c:v>66.33</c:v>
                </c:pt>
                <c:pt idx="25">
                  <c:v>61.8</c:v>
                </c:pt>
                <c:pt idx="26">
                  <c:v>52.82</c:v>
                </c:pt>
                <c:pt idx="27">
                  <c:v>50.33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14-469B-A0B6-A968A108A8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15564703"/>
        <c:axId val="1415563455"/>
      </c:barChart>
      <c:lineChart>
        <c:grouping val="standard"/>
        <c:varyColors val="0"/>
        <c:ser>
          <c:idx val="1"/>
          <c:order val="1"/>
          <c:tx>
            <c:strRef>
              <c:f>'مقایسه با اهداف'!$C$898</c:f>
              <c:strCache>
                <c:ptCount val="1"/>
                <c:pt idx="0">
                  <c:v>شیوع فشارخون تا زمستان 1404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اهداف'!$A$899:$A$926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اهداف'!$C$899:$C$926</c:f>
              <c:numCache>
                <c:formatCode>General</c:formatCode>
                <c:ptCount val="28"/>
                <c:pt idx="0">
                  <c:v>20.96</c:v>
                </c:pt>
                <c:pt idx="1">
                  <c:v>23.15</c:v>
                </c:pt>
                <c:pt idx="2">
                  <c:v>19.57</c:v>
                </c:pt>
                <c:pt idx="3">
                  <c:v>19.38</c:v>
                </c:pt>
                <c:pt idx="4">
                  <c:v>18.86</c:v>
                </c:pt>
                <c:pt idx="5">
                  <c:v>26.25</c:v>
                </c:pt>
                <c:pt idx="6">
                  <c:v>22.43</c:v>
                </c:pt>
                <c:pt idx="7">
                  <c:v>27.03</c:v>
                </c:pt>
                <c:pt idx="8">
                  <c:v>24.25</c:v>
                </c:pt>
                <c:pt idx="9">
                  <c:v>31.32</c:v>
                </c:pt>
                <c:pt idx="10">
                  <c:v>34.11</c:v>
                </c:pt>
                <c:pt idx="11">
                  <c:v>25.27</c:v>
                </c:pt>
                <c:pt idx="12">
                  <c:v>25.52</c:v>
                </c:pt>
                <c:pt idx="13">
                  <c:v>20.6</c:v>
                </c:pt>
                <c:pt idx="14">
                  <c:v>24.14</c:v>
                </c:pt>
                <c:pt idx="15">
                  <c:v>24.88</c:v>
                </c:pt>
                <c:pt idx="16">
                  <c:v>20.02</c:v>
                </c:pt>
                <c:pt idx="17">
                  <c:v>22.84</c:v>
                </c:pt>
                <c:pt idx="18">
                  <c:v>19.329999999999998</c:v>
                </c:pt>
                <c:pt idx="19">
                  <c:v>21.14</c:v>
                </c:pt>
                <c:pt idx="20">
                  <c:v>21.57</c:v>
                </c:pt>
                <c:pt idx="21">
                  <c:v>19.46</c:v>
                </c:pt>
                <c:pt idx="22">
                  <c:v>20.41</c:v>
                </c:pt>
                <c:pt idx="23">
                  <c:v>18.68</c:v>
                </c:pt>
                <c:pt idx="24">
                  <c:v>18.940000000000001</c:v>
                </c:pt>
                <c:pt idx="25">
                  <c:v>20.22</c:v>
                </c:pt>
                <c:pt idx="26">
                  <c:v>20.94</c:v>
                </c:pt>
                <c:pt idx="27">
                  <c:v>17.239999999999998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14-469B-A0B6-A968A108A8AA}"/>
            </c:ext>
          </c:extLst>
        </c:ser>
        <c:ser>
          <c:idx val="2"/>
          <c:order val="2"/>
          <c:tx>
            <c:strRef>
              <c:f>'مقایسه با اهداف'!$D$898</c:f>
              <c:strCache>
                <c:ptCount val="1"/>
                <c:pt idx="0">
                  <c:v>شیوع دیابت تا زمستان1404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'مقایسه با اهداف'!$A$899:$A$926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'مقایسه با اهداف'!$D$899:$D$926</c:f>
              <c:numCache>
                <c:formatCode>General</c:formatCode>
                <c:ptCount val="28"/>
                <c:pt idx="0">
                  <c:v>13.26</c:v>
                </c:pt>
                <c:pt idx="1">
                  <c:v>10.72</c:v>
                </c:pt>
                <c:pt idx="2">
                  <c:v>9.09</c:v>
                </c:pt>
                <c:pt idx="3">
                  <c:v>10.46</c:v>
                </c:pt>
                <c:pt idx="4">
                  <c:v>10.57</c:v>
                </c:pt>
                <c:pt idx="5">
                  <c:v>13.97</c:v>
                </c:pt>
                <c:pt idx="6">
                  <c:v>18.079999999999998</c:v>
                </c:pt>
                <c:pt idx="7">
                  <c:v>11.77</c:v>
                </c:pt>
                <c:pt idx="8">
                  <c:v>13.91</c:v>
                </c:pt>
                <c:pt idx="9">
                  <c:v>18.78</c:v>
                </c:pt>
                <c:pt idx="10">
                  <c:v>17.75</c:v>
                </c:pt>
                <c:pt idx="11">
                  <c:v>14.26</c:v>
                </c:pt>
                <c:pt idx="12">
                  <c:v>12.92</c:v>
                </c:pt>
                <c:pt idx="13">
                  <c:v>13.46</c:v>
                </c:pt>
                <c:pt idx="14">
                  <c:v>15.62</c:v>
                </c:pt>
                <c:pt idx="15">
                  <c:v>14.48</c:v>
                </c:pt>
                <c:pt idx="16">
                  <c:v>12.79</c:v>
                </c:pt>
                <c:pt idx="17">
                  <c:v>12.71</c:v>
                </c:pt>
                <c:pt idx="18">
                  <c:v>12.85</c:v>
                </c:pt>
                <c:pt idx="19">
                  <c:v>11.92</c:v>
                </c:pt>
                <c:pt idx="20">
                  <c:v>14.04</c:v>
                </c:pt>
                <c:pt idx="21">
                  <c:v>12.43</c:v>
                </c:pt>
                <c:pt idx="22">
                  <c:v>14.73</c:v>
                </c:pt>
                <c:pt idx="23">
                  <c:v>14.46</c:v>
                </c:pt>
                <c:pt idx="24">
                  <c:v>13.89</c:v>
                </c:pt>
                <c:pt idx="25">
                  <c:v>13.37</c:v>
                </c:pt>
                <c:pt idx="26">
                  <c:v>14.21</c:v>
                </c:pt>
                <c:pt idx="27">
                  <c:v>12.28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14-469B-A0B6-A968A108A8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5564703"/>
        <c:axId val="1415563455"/>
      </c:lineChart>
      <c:catAx>
        <c:axId val="14155647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5563455"/>
        <c:crosses val="autoZero"/>
        <c:auto val="1"/>
        <c:lblAlgn val="ctr"/>
        <c:lblOffset val="100"/>
        <c:noMultiLvlLbl val="0"/>
      </c:catAx>
      <c:valAx>
        <c:axId val="1415563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55647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تعداد بیمار مبتلا به فشارخون بالای شناسایی شده در استان اصفهان تا پایان </a:t>
            </a:r>
            <a:r>
              <a:rPr lang="fa-IR" sz="2000" b="1" i="0" cap="all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زمستان </a:t>
            </a:r>
            <a:r>
              <a:rPr lang="fa-IR" sz="2000" b="1" i="0" cap="all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1404</a:t>
            </a:r>
          </a:p>
        </c:rich>
      </c:tx>
      <c:layout>
        <c:manualLayout>
          <c:xMode val="edge"/>
          <c:yMode val="edge"/>
          <c:x val="0.15806243094344086"/>
          <c:y val="1.111111111111111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'تعداد بیمار فشارخونی'!$AC$3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بیمار فشارخونی'!$AK$2:$BO$2</c:f>
              <c:strCache>
                <c:ptCount val="31"/>
                <c:pt idx="0">
                  <c:v>سه ماهه دوم  97</c:v>
                </c:pt>
                <c:pt idx="1">
                  <c:v>سه ماهه سوم 97</c:v>
                </c:pt>
                <c:pt idx="2">
                  <c:v>سه ماهه چهارم 97</c:v>
                </c:pt>
                <c:pt idx="3">
                  <c:v>سه ماهه اول  98</c:v>
                </c:pt>
                <c:pt idx="4">
                  <c:v>سه ماهه دوم 98</c:v>
                </c:pt>
                <c:pt idx="5">
                  <c:v>سه ماهه سوم 98</c:v>
                </c:pt>
                <c:pt idx="6">
                  <c:v>سه ماهه چهارم  98</c:v>
                </c:pt>
                <c:pt idx="7">
                  <c:v>سه ماهه اول 99</c:v>
                </c:pt>
                <c:pt idx="8">
                  <c:v>سه ماهه دوم  99</c:v>
                </c:pt>
                <c:pt idx="9">
                  <c:v>سه ماهه سوم99</c:v>
                </c:pt>
                <c:pt idx="10">
                  <c:v>سه ماهه چهارم99</c:v>
                </c:pt>
                <c:pt idx="11">
                  <c:v>سه ماهه اول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1401</c:v>
                </c:pt>
                <c:pt idx="16">
                  <c:v>سه ماهه دوم1401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 1404</c:v>
                </c:pt>
                <c:pt idx="29">
                  <c:v>پاییز1404</c:v>
                </c:pt>
                <c:pt idx="30">
                  <c:v>زمستان1404</c:v>
                </c:pt>
              </c:strCache>
            </c:strRef>
          </c:cat>
          <c:val>
            <c:numRef>
              <c:f>'تعداد بیمار فشارخونی'!$AK$3:$BO$3</c:f>
              <c:numCache>
                <c:formatCode>General</c:formatCode>
                <c:ptCount val="31"/>
                <c:pt idx="0">
                  <c:v>116139</c:v>
                </c:pt>
                <c:pt idx="1">
                  <c:v>131457</c:v>
                </c:pt>
                <c:pt idx="2">
                  <c:v>150278</c:v>
                </c:pt>
                <c:pt idx="3">
                  <c:v>172092</c:v>
                </c:pt>
                <c:pt idx="4">
                  <c:v>190723</c:v>
                </c:pt>
                <c:pt idx="5">
                  <c:v>206312</c:v>
                </c:pt>
                <c:pt idx="6">
                  <c:v>221858</c:v>
                </c:pt>
                <c:pt idx="7">
                  <c:v>227550</c:v>
                </c:pt>
                <c:pt idx="8">
                  <c:v>237358</c:v>
                </c:pt>
                <c:pt idx="9">
                  <c:v>242632</c:v>
                </c:pt>
                <c:pt idx="10">
                  <c:v>249929</c:v>
                </c:pt>
                <c:pt idx="11">
                  <c:v>264197</c:v>
                </c:pt>
                <c:pt idx="12">
                  <c:v>273098</c:v>
                </c:pt>
                <c:pt idx="13">
                  <c:v>274049</c:v>
                </c:pt>
                <c:pt idx="14">
                  <c:v>282700</c:v>
                </c:pt>
                <c:pt idx="15">
                  <c:v>288617</c:v>
                </c:pt>
                <c:pt idx="16">
                  <c:v>296170</c:v>
                </c:pt>
                <c:pt idx="17">
                  <c:v>306412</c:v>
                </c:pt>
                <c:pt idx="18">
                  <c:v>315556</c:v>
                </c:pt>
                <c:pt idx="19">
                  <c:v>323755</c:v>
                </c:pt>
                <c:pt idx="20">
                  <c:v>332725</c:v>
                </c:pt>
                <c:pt idx="21">
                  <c:v>344988</c:v>
                </c:pt>
                <c:pt idx="22">
                  <c:v>363742</c:v>
                </c:pt>
                <c:pt idx="23">
                  <c:v>371845</c:v>
                </c:pt>
                <c:pt idx="24">
                  <c:v>378261</c:v>
                </c:pt>
                <c:pt idx="25">
                  <c:v>387474</c:v>
                </c:pt>
                <c:pt idx="26">
                  <c:v>396502</c:v>
                </c:pt>
                <c:pt idx="27">
                  <c:v>403292</c:v>
                </c:pt>
                <c:pt idx="28">
                  <c:v>409535</c:v>
                </c:pt>
                <c:pt idx="29">
                  <c:v>417192</c:v>
                </c:pt>
                <c:pt idx="30">
                  <c:v>424002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4B-4AB3-BB89-CA05E8347E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7984832"/>
        <c:axId val="317982088"/>
      </c:barChart>
      <c:catAx>
        <c:axId val="31798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317982088"/>
        <c:crosses val="autoZero"/>
        <c:auto val="1"/>
        <c:lblAlgn val="ctr"/>
        <c:lblOffset val="100"/>
        <c:noMultiLvlLbl val="0"/>
      </c:catAx>
      <c:valAx>
        <c:axId val="3179820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798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درصد بیماران مبتلا به فشارخون بالا شناسایی شده نسبت به خطرسنجی های انجام شده استان اصفهان</a:t>
            </a:r>
            <a:endParaRPr lang="en-US" sz="2000" b="1" dirty="0">
              <a:solidFill>
                <a:srgbClr val="C00000"/>
              </a:solidFill>
            </a:endParaRPr>
          </a:p>
          <a:p>
            <a:pPr>
              <a:defRPr sz="2000" b="1">
                <a:solidFill>
                  <a:srgbClr val="C00000"/>
                </a:solidFill>
              </a:defRPr>
            </a:pPr>
            <a:r>
              <a:rPr lang="fa-IR" sz="2000" b="1" dirty="0">
                <a:solidFill>
                  <a:srgbClr val="C00000"/>
                </a:solidFill>
              </a:rPr>
              <a:t> </a:t>
            </a:r>
            <a:r>
              <a:rPr lang="fa-IR" sz="2000" b="1" dirty="0" smtClean="0">
                <a:solidFill>
                  <a:srgbClr val="C00000"/>
                </a:solidFill>
              </a:rPr>
              <a:t>تازمستان 1404</a:t>
            </a:r>
            <a:endParaRPr lang="fa-IR" sz="20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2537237532808398"/>
          <c:y val="2.96296296296296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8595800524934384E-2"/>
          <c:y val="0.14629629629629631"/>
          <c:w val="0.94064427493438318"/>
          <c:h val="0.705593904928550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بیمار فشارخونی'!$L$3:$AO$3</c:f>
              <c:strCache>
                <c:ptCount val="30"/>
                <c:pt idx="0">
                  <c:v>سه ماهه سوم 97</c:v>
                </c:pt>
                <c:pt idx="1">
                  <c:v>سه ماهه چهارم 97</c:v>
                </c:pt>
                <c:pt idx="2">
                  <c:v>سه ماهه اول  98</c:v>
                </c:pt>
                <c:pt idx="3">
                  <c:v>سه ماهه دوم 98</c:v>
                </c:pt>
                <c:pt idx="4">
                  <c:v>سه ماهه سوم  98</c:v>
                </c:pt>
                <c:pt idx="5">
                  <c:v>سه ماهه چهارم  98</c:v>
                </c:pt>
                <c:pt idx="6">
                  <c:v>سه ماهه اول  99</c:v>
                </c:pt>
                <c:pt idx="7">
                  <c:v>سه ماهه دوم  99</c:v>
                </c:pt>
                <c:pt idx="8">
                  <c:v>سه ماهه سوم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سوم1400</c:v>
                </c:pt>
                <c:pt idx="13">
                  <c:v>سه ماهه چهارم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 1401</c:v>
                </c:pt>
                <c:pt idx="17">
                  <c:v>سه ماه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</c:strCache>
            </c:strRef>
          </c:cat>
          <c:val>
            <c:numRef>
              <c:f>'درصد بیمار فشارخونی'!$L$31:$AO$31</c:f>
              <c:numCache>
                <c:formatCode>General</c:formatCode>
                <c:ptCount val="30"/>
                <c:pt idx="0">
                  <c:v>25.59</c:v>
                </c:pt>
                <c:pt idx="1">
                  <c:v>19.329999999999998</c:v>
                </c:pt>
                <c:pt idx="2">
                  <c:v>19.57</c:v>
                </c:pt>
                <c:pt idx="3">
                  <c:v>19.399999999999999</c:v>
                </c:pt>
                <c:pt idx="4">
                  <c:v>19.43</c:v>
                </c:pt>
                <c:pt idx="5">
                  <c:v>19.45</c:v>
                </c:pt>
                <c:pt idx="6">
                  <c:v>19.739999999999998</c:v>
                </c:pt>
                <c:pt idx="7">
                  <c:v>19.84</c:v>
                </c:pt>
                <c:pt idx="8">
                  <c:v>19.91</c:v>
                </c:pt>
                <c:pt idx="9">
                  <c:v>19.760000000000002</c:v>
                </c:pt>
                <c:pt idx="10">
                  <c:v>20.13</c:v>
                </c:pt>
                <c:pt idx="11">
                  <c:v>19.98</c:v>
                </c:pt>
                <c:pt idx="12">
                  <c:v>19.739999999999998</c:v>
                </c:pt>
                <c:pt idx="13">
                  <c:v>19.73</c:v>
                </c:pt>
                <c:pt idx="14">
                  <c:v>19.62</c:v>
                </c:pt>
                <c:pt idx="15" formatCode="0.00">
                  <c:v>19.329999999999998</c:v>
                </c:pt>
                <c:pt idx="16">
                  <c:v>19.260000000000002</c:v>
                </c:pt>
                <c:pt idx="17">
                  <c:v>19.3</c:v>
                </c:pt>
                <c:pt idx="18">
                  <c:v>19.18</c:v>
                </c:pt>
                <c:pt idx="19">
                  <c:v>19.100000000000001</c:v>
                </c:pt>
                <c:pt idx="20">
                  <c:v>19.2</c:v>
                </c:pt>
                <c:pt idx="21">
                  <c:v>19.52</c:v>
                </c:pt>
                <c:pt idx="22">
                  <c:v>19.59</c:v>
                </c:pt>
                <c:pt idx="23">
                  <c:v>19.89</c:v>
                </c:pt>
                <c:pt idx="24">
                  <c:v>19.829999999999998</c:v>
                </c:pt>
                <c:pt idx="25">
                  <c:v>19.87</c:v>
                </c:pt>
                <c:pt idx="26">
                  <c:v>19.86</c:v>
                </c:pt>
                <c:pt idx="27">
                  <c:v>19.920000000000002</c:v>
                </c:pt>
                <c:pt idx="28">
                  <c:v>20.059999999999999</c:v>
                </c:pt>
                <c:pt idx="29">
                  <c:v>20.22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7A-473B-83C3-9B35E64219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17982872"/>
        <c:axId val="317982480"/>
      </c:barChart>
      <c:catAx>
        <c:axId val="317982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982480"/>
        <c:crosses val="autoZero"/>
        <c:auto val="1"/>
        <c:lblAlgn val="ctr"/>
        <c:lblOffset val="100"/>
        <c:noMultiLvlLbl val="0"/>
      </c:catAx>
      <c:valAx>
        <c:axId val="3179824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7982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rgbClr val="FF0000"/>
                </a:solidFill>
                <a:effectLst/>
              </a:rPr>
              <a:t>درصد شناسایی بیماران مبتلا به فشارخون بالا نسبت به خطرسنجی انجام شده به تفکیک شهرستان ها تا زمستان1404</a:t>
            </a:r>
            <a:endParaRPr lang="en-US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in Microsoft PowerPoint]Sheet1'!$B$131</c:f>
              <c:strCache>
                <c:ptCount val="1"/>
                <c:pt idx="0">
                  <c:v>شیوع فشارخون تا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7D-4551-8D9F-2FCCFCF9FB6E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47D-4551-8D9F-2FCCFCF9FB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'[Chart in Microsoft PowerPoint]Sheet1'!$A$132:$A$159</c:f>
              <c:strCache>
                <c:ptCount val="28"/>
                <c:pt idx="0">
                  <c:v>خور و بیابانک</c:v>
                </c:pt>
                <c:pt idx="1">
                  <c:v>اردستان</c:v>
                </c:pt>
                <c:pt idx="2">
                  <c:v>بوئین و میاندشت</c:v>
                </c:pt>
                <c:pt idx="3">
                  <c:v>خوانسار</c:v>
                </c:pt>
                <c:pt idx="4">
                  <c:v>جرقویه</c:v>
                </c:pt>
                <c:pt idx="5">
                  <c:v>هرند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شهرضا</c:v>
                </c:pt>
                <c:pt idx="14">
                  <c:v>فریدن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و میمه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'[Chart in Microsoft PowerPoint]Sheet1'!$B$132:$B$159</c:f>
              <c:numCache>
                <c:formatCode>General</c:formatCode>
                <c:ptCount val="28"/>
                <c:pt idx="0">
                  <c:v>34.11</c:v>
                </c:pt>
                <c:pt idx="1">
                  <c:v>31.32</c:v>
                </c:pt>
                <c:pt idx="2">
                  <c:v>27.06</c:v>
                </c:pt>
                <c:pt idx="3">
                  <c:v>26.25</c:v>
                </c:pt>
                <c:pt idx="4">
                  <c:v>25.52</c:v>
                </c:pt>
                <c:pt idx="5">
                  <c:v>25.27</c:v>
                </c:pt>
                <c:pt idx="6">
                  <c:v>24.88</c:v>
                </c:pt>
                <c:pt idx="7">
                  <c:v>24.25</c:v>
                </c:pt>
                <c:pt idx="8">
                  <c:v>24.14</c:v>
                </c:pt>
                <c:pt idx="9">
                  <c:v>23.15</c:v>
                </c:pt>
                <c:pt idx="10">
                  <c:v>22.84</c:v>
                </c:pt>
                <c:pt idx="11">
                  <c:v>22.43</c:v>
                </c:pt>
                <c:pt idx="12">
                  <c:v>21.57</c:v>
                </c:pt>
                <c:pt idx="13">
                  <c:v>21.14</c:v>
                </c:pt>
                <c:pt idx="14">
                  <c:v>20.96</c:v>
                </c:pt>
                <c:pt idx="15">
                  <c:v>20.94</c:v>
                </c:pt>
                <c:pt idx="16">
                  <c:v>20.6</c:v>
                </c:pt>
                <c:pt idx="17">
                  <c:v>20.41</c:v>
                </c:pt>
                <c:pt idx="18">
                  <c:v>20.22</c:v>
                </c:pt>
                <c:pt idx="19">
                  <c:v>20.02</c:v>
                </c:pt>
                <c:pt idx="20">
                  <c:v>19.57</c:v>
                </c:pt>
                <c:pt idx="21">
                  <c:v>19.46</c:v>
                </c:pt>
                <c:pt idx="22">
                  <c:v>19.38</c:v>
                </c:pt>
                <c:pt idx="23">
                  <c:v>19.329999999999998</c:v>
                </c:pt>
                <c:pt idx="24">
                  <c:v>18.940000000000001</c:v>
                </c:pt>
                <c:pt idx="25">
                  <c:v>18.86</c:v>
                </c:pt>
                <c:pt idx="26">
                  <c:v>18.68</c:v>
                </c:pt>
                <c:pt idx="27">
                  <c:v>17.239999999999998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7D-4551-8D9F-2FCCFCF9FB6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1866287"/>
        <c:axId val="31864207"/>
      </c:barChart>
      <c:catAx>
        <c:axId val="31866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64207"/>
        <c:crosses val="autoZero"/>
        <c:auto val="1"/>
        <c:lblAlgn val="ctr"/>
        <c:lblOffset val="100"/>
        <c:noMultiLvlLbl val="0"/>
      </c:catAx>
      <c:valAx>
        <c:axId val="31864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866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>
                <a:solidFill>
                  <a:srgbClr val="FF0000"/>
                </a:solidFill>
                <a:effectLst/>
              </a:rPr>
              <a:t>مقایسه درصد شناسایی بیماران مبتلا به فشارخون بالا نسبت به خطرسنجی انجام شده به تفکیک شهرستان ها تا زمستان1404و پاییز 1404</a:t>
            </a:r>
            <a:endParaRPr lang="en-US"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US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(2)'!$B$349</c:f>
              <c:strCache>
                <c:ptCount val="1"/>
                <c:pt idx="0">
                  <c:v>شیوع فشارخون تا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6A-4E44-A721-9C0B332293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(2)'!$A$350:$A$377</c:f>
              <c:strCache>
                <c:ptCount val="28"/>
                <c:pt idx="0">
                  <c:v>خور و بیابانک</c:v>
                </c:pt>
                <c:pt idx="1">
                  <c:v>اردستان</c:v>
                </c:pt>
                <c:pt idx="2">
                  <c:v>بوئین و میاندشت</c:v>
                </c:pt>
                <c:pt idx="3">
                  <c:v>خوانسار</c:v>
                </c:pt>
                <c:pt idx="4">
                  <c:v>جرقویه</c:v>
                </c:pt>
                <c:pt idx="5">
                  <c:v>هرند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شهرضا</c:v>
                </c:pt>
                <c:pt idx="14">
                  <c:v>فریدن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و میمه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'Sheet1 (2)'!$B$350:$B$377</c:f>
              <c:numCache>
                <c:formatCode>General</c:formatCode>
                <c:ptCount val="28"/>
                <c:pt idx="0">
                  <c:v>34.11</c:v>
                </c:pt>
                <c:pt idx="1">
                  <c:v>31.32</c:v>
                </c:pt>
                <c:pt idx="2">
                  <c:v>27.06</c:v>
                </c:pt>
                <c:pt idx="3">
                  <c:v>26.25</c:v>
                </c:pt>
                <c:pt idx="4">
                  <c:v>25.52</c:v>
                </c:pt>
                <c:pt idx="5">
                  <c:v>25.27</c:v>
                </c:pt>
                <c:pt idx="6">
                  <c:v>24.88</c:v>
                </c:pt>
                <c:pt idx="7">
                  <c:v>24.25</c:v>
                </c:pt>
                <c:pt idx="8">
                  <c:v>24.14</c:v>
                </c:pt>
                <c:pt idx="9">
                  <c:v>23.15</c:v>
                </c:pt>
                <c:pt idx="10">
                  <c:v>22.84</c:v>
                </c:pt>
                <c:pt idx="11">
                  <c:v>22.43</c:v>
                </c:pt>
                <c:pt idx="12">
                  <c:v>21.57</c:v>
                </c:pt>
                <c:pt idx="13">
                  <c:v>21.14</c:v>
                </c:pt>
                <c:pt idx="14">
                  <c:v>20.96</c:v>
                </c:pt>
                <c:pt idx="15">
                  <c:v>20.94</c:v>
                </c:pt>
                <c:pt idx="16">
                  <c:v>20.6</c:v>
                </c:pt>
                <c:pt idx="17">
                  <c:v>20.41</c:v>
                </c:pt>
                <c:pt idx="18">
                  <c:v>20.22</c:v>
                </c:pt>
                <c:pt idx="19">
                  <c:v>20.02</c:v>
                </c:pt>
                <c:pt idx="20">
                  <c:v>19.57</c:v>
                </c:pt>
                <c:pt idx="21">
                  <c:v>19.46</c:v>
                </c:pt>
                <c:pt idx="22">
                  <c:v>19.38</c:v>
                </c:pt>
                <c:pt idx="23">
                  <c:v>19.329999999999998</c:v>
                </c:pt>
                <c:pt idx="24">
                  <c:v>18.940000000000001</c:v>
                </c:pt>
                <c:pt idx="25">
                  <c:v>18.86</c:v>
                </c:pt>
                <c:pt idx="26">
                  <c:v>18.68</c:v>
                </c:pt>
                <c:pt idx="27">
                  <c:v>17.239999999999998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6A-4E44-A721-9C0B33229374}"/>
            </c:ext>
          </c:extLst>
        </c:ser>
        <c:ser>
          <c:idx val="1"/>
          <c:order val="1"/>
          <c:tx>
            <c:strRef>
              <c:f>'Sheet1 (2)'!$C$349</c:f>
              <c:strCache>
                <c:ptCount val="1"/>
                <c:pt idx="0">
                  <c:v>شیوع فشارخون تا پاییز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C6A-4E44-A721-9C0B332293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(2)'!$A$350:$A$377</c:f>
              <c:strCache>
                <c:ptCount val="28"/>
                <c:pt idx="0">
                  <c:v>خور و بیابانک</c:v>
                </c:pt>
                <c:pt idx="1">
                  <c:v>اردستان</c:v>
                </c:pt>
                <c:pt idx="2">
                  <c:v>بوئین و میاندشت</c:v>
                </c:pt>
                <c:pt idx="3">
                  <c:v>خوانسار</c:v>
                </c:pt>
                <c:pt idx="4">
                  <c:v>جرقویه</c:v>
                </c:pt>
                <c:pt idx="5">
                  <c:v>هرند</c:v>
                </c:pt>
                <c:pt idx="6">
                  <c:v>دهاقان</c:v>
                </c:pt>
                <c:pt idx="7">
                  <c:v>ورزنه</c:v>
                </c:pt>
                <c:pt idx="8">
                  <c:v>کوهپایه</c:v>
                </c:pt>
                <c:pt idx="9">
                  <c:v>چادگان</c:v>
                </c:pt>
                <c:pt idx="10">
                  <c:v>تیران و کرون</c:v>
                </c:pt>
                <c:pt idx="11">
                  <c:v>نطنز</c:v>
                </c:pt>
                <c:pt idx="12">
                  <c:v>نجف آباد</c:v>
                </c:pt>
                <c:pt idx="13">
                  <c:v>شهرضا</c:v>
                </c:pt>
                <c:pt idx="14">
                  <c:v>فریدن</c:v>
                </c:pt>
                <c:pt idx="15">
                  <c:v>اصفهان 1</c:v>
                </c:pt>
                <c:pt idx="16">
                  <c:v>فلاورجان</c:v>
                </c:pt>
                <c:pt idx="17">
                  <c:v>برخوار</c:v>
                </c:pt>
                <c:pt idx="18">
                  <c:v>استان</c:v>
                </c:pt>
                <c:pt idx="19">
                  <c:v>نائین</c:v>
                </c:pt>
                <c:pt idx="20">
                  <c:v>فریدونشهر</c:v>
                </c:pt>
                <c:pt idx="21">
                  <c:v>لنجان</c:v>
                </c:pt>
                <c:pt idx="22">
                  <c:v>گلپایگان</c:v>
                </c:pt>
                <c:pt idx="23">
                  <c:v>مبارکه</c:v>
                </c:pt>
                <c:pt idx="24">
                  <c:v>شاهین شهر و میمه</c:v>
                </c:pt>
                <c:pt idx="25">
                  <c:v>سمیرم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'Sheet1 (2)'!$C$350:$C$377</c:f>
              <c:numCache>
                <c:formatCode>General</c:formatCode>
                <c:ptCount val="28"/>
                <c:pt idx="0">
                  <c:v>33.979999999999997</c:v>
                </c:pt>
                <c:pt idx="1">
                  <c:v>31.12</c:v>
                </c:pt>
                <c:pt idx="2">
                  <c:v>26.8</c:v>
                </c:pt>
                <c:pt idx="3">
                  <c:v>25.98</c:v>
                </c:pt>
                <c:pt idx="4">
                  <c:v>25.45</c:v>
                </c:pt>
                <c:pt idx="5">
                  <c:v>25.23</c:v>
                </c:pt>
                <c:pt idx="6">
                  <c:v>24.55</c:v>
                </c:pt>
                <c:pt idx="7">
                  <c:v>23.97</c:v>
                </c:pt>
                <c:pt idx="8">
                  <c:v>23.96</c:v>
                </c:pt>
                <c:pt idx="9">
                  <c:v>23.03</c:v>
                </c:pt>
                <c:pt idx="10">
                  <c:v>22.78</c:v>
                </c:pt>
                <c:pt idx="11">
                  <c:v>22.35</c:v>
                </c:pt>
                <c:pt idx="12">
                  <c:v>21.35</c:v>
                </c:pt>
                <c:pt idx="13">
                  <c:v>20.89</c:v>
                </c:pt>
                <c:pt idx="14">
                  <c:v>20.66</c:v>
                </c:pt>
                <c:pt idx="15">
                  <c:v>20.74</c:v>
                </c:pt>
                <c:pt idx="16">
                  <c:v>20.37</c:v>
                </c:pt>
                <c:pt idx="17">
                  <c:v>20.23</c:v>
                </c:pt>
                <c:pt idx="18">
                  <c:v>20.059999999999999</c:v>
                </c:pt>
                <c:pt idx="19">
                  <c:v>19.690000000000001</c:v>
                </c:pt>
                <c:pt idx="20">
                  <c:v>19.37</c:v>
                </c:pt>
                <c:pt idx="21">
                  <c:v>19.32</c:v>
                </c:pt>
                <c:pt idx="22">
                  <c:v>19.29</c:v>
                </c:pt>
                <c:pt idx="23">
                  <c:v>19.170000000000002</c:v>
                </c:pt>
                <c:pt idx="24">
                  <c:v>18.760000000000002</c:v>
                </c:pt>
                <c:pt idx="25">
                  <c:v>18.55</c:v>
                </c:pt>
                <c:pt idx="26">
                  <c:v>18.489999999999998</c:v>
                </c:pt>
                <c:pt idx="27">
                  <c:v>17.170000000000002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6A-4E44-A721-9C0B332293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7101120"/>
        <c:axId val="117100288"/>
      </c:barChart>
      <c:catAx>
        <c:axId val="11710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100288"/>
        <c:crosses val="autoZero"/>
        <c:auto val="1"/>
        <c:lblAlgn val="ctr"/>
        <c:lblOffset val="100"/>
        <c:noMultiLvlLbl val="0"/>
      </c:catAx>
      <c:valAx>
        <c:axId val="117100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10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rgbClr val="FF0000"/>
                </a:solidFill>
                <a:effectLst/>
              </a:rPr>
              <a:t>نسبت بیماران مبتلا به </a:t>
            </a:r>
            <a:r>
              <a:rPr lang="fa-IR" sz="1800" b="1" i="0" baseline="0" dirty="0" smtClean="0">
                <a:solidFill>
                  <a:srgbClr val="FF0000"/>
                </a:solidFill>
                <a:effectLst/>
              </a:rPr>
              <a:t>فشارخون </a:t>
            </a:r>
            <a:r>
              <a:rPr lang="fa-IR" sz="1800" b="1" i="0" baseline="0" dirty="0">
                <a:solidFill>
                  <a:srgbClr val="FF0000"/>
                </a:solidFill>
                <a:effectLst/>
              </a:rPr>
              <a:t>به بیماران مبتلا به </a:t>
            </a:r>
            <a:r>
              <a:rPr lang="fa-IR" sz="1800" b="1" i="0" baseline="0" dirty="0" smtClean="0">
                <a:solidFill>
                  <a:srgbClr val="FF0000"/>
                </a:solidFill>
                <a:effectLst/>
              </a:rPr>
              <a:t>دیابت شناسایی شده  </a:t>
            </a:r>
            <a:r>
              <a:rPr lang="fa-IR" sz="1800" b="1" i="0" baseline="0" dirty="0">
                <a:solidFill>
                  <a:srgbClr val="FF0000"/>
                </a:solidFill>
                <a:effectLst/>
              </a:rPr>
              <a:t>تا  زمستان 1404- میزان </a:t>
            </a:r>
            <a:r>
              <a:rPr lang="fa-IR" sz="1800" b="1" i="0" baseline="0" dirty="0" smtClean="0">
                <a:solidFill>
                  <a:srgbClr val="FF0000"/>
                </a:solidFill>
                <a:effectLst/>
              </a:rPr>
              <a:t>مطلوب استان 2/4</a:t>
            </a:r>
            <a:endParaRPr lang="en-US" b="1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(2)'!$B$317</c:f>
              <c:strCache>
                <c:ptCount val="1"/>
                <c:pt idx="0">
                  <c:v>نسبت فشارخون به دیابت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E66-4BF3-BA35-96F9B7D1559C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CE66-4BF3-BA35-96F9B7D1559C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E66-4BF3-BA35-96F9B7D1559C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CE66-4BF3-BA35-96F9B7D1559C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E66-4BF3-BA35-96F9B7D1559C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E66-4BF3-BA35-96F9B7D1559C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E66-4BF3-BA35-96F9B7D1559C}"/>
              </c:ext>
            </c:extLst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CE66-4BF3-BA35-96F9B7D1559C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E66-4BF3-BA35-96F9B7D1559C}"/>
              </c:ext>
            </c:extLst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E66-4BF3-BA35-96F9B7D1559C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E66-4BF3-BA35-96F9B7D1559C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E66-4BF3-BA35-96F9B7D1559C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66-4BF3-BA35-96F9B7D1559C}"/>
              </c:ext>
            </c:extLst>
          </c:dPt>
          <c:dPt>
            <c:idx val="1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CE66-4BF3-BA35-96F9B7D1559C}"/>
              </c:ext>
            </c:extLst>
          </c:dPt>
          <c:dPt>
            <c:idx val="1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CE66-4BF3-BA35-96F9B7D1559C}"/>
              </c:ext>
            </c:extLst>
          </c:dPt>
          <c:dPt>
            <c:idx val="1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CE66-4BF3-BA35-96F9B7D1559C}"/>
              </c:ext>
            </c:extLst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CE66-4BF3-BA35-96F9B7D1559C}"/>
              </c:ext>
            </c:extLst>
          </c:dPt>
          <c:dPt>
            <c:idx val="1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CE66-4BF3-BA35-96F9B7D1559C}"/>
              </c:ext>
            </c:extLst>
          </c:dPt>
          <c:dPt>
            <c:idx val="1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CE66-4BF3-BA35-96F9B7D1559C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CE66-4BF3-BA35-96F9B7D1559C}"/>
              </c:ext>
            </c:extLst>
          </c:dPt>
          <c:dPt>
            <c:idx val="2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CE66-4BF3-BA35-96F9B7D1559C}"/>
              </c:ext>
            </c:extLst>
          </c:dPt>
          <c:dPt>
            <c:idx val="2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CE66-4BF3-BA35-96F9B7D1559C}"/>
              </c:ext>
            </c:extLst>
          </c:dPt>
          <c:dPt>
            <c:idx val="2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CE66-4BF3-BA35-96F9B7D1559C}"/>
              </c:ext>
            </c:extLst>
          </c:dPt>
          <c:dPt>
            <c:idx val="2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CE66-4BF3-BA35-96F9B7D1559C}"/>
              </c:ext>
            </c:extLst>
          </c:dPt>
          <c:dPt>
            <c:idx val="2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8-CE66-4BF3-BA35-96F9B7D1559C}"/>
              </c:ext>
            </c:extLst>
          </c:dPt>
          <c:dPt>
            <c:idx val="2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CE66-4BF3-BA35-96F9B7D1559C}"/>
              </c:ext>
            </c:extLst>
          </c:dPt>
          <c:dPt>
            <c:idx val="26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CE66-4BF3-BA35-96F9B7D1559C}"/>
              </c:ext>
            </c:extLst>
          </c:dPt>
          <c:dPt>
            <c:idx val="27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CE66-4BF3-BA35-96F9B7D1559C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C-CE66-4BF3-BA35-96F9B7D15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(2)'!$A$318:$A$345</c:f>
              <c:strCache>
                <c:ptCount val="28"/>
                <c:pt idx="0">
                  <c:v>بوئین و میاندشت</c:v>
                </c:pt>
                <c:pt idx="1">
                  <c:v>فریدونشهر</c:v>
                </c:pt>
                <c:pt idx="2">
                  <c:v>چادگان</c:v>
                </c:pt>
                <c:pt idx="3">
                  <c:v>جرقویه</c:v>
                </c:pt>
                <c:pt idx="4">
                  <c:v>خور و بیابانک</c:v>
                </c:pt>
                <c:pt idx="5">
                  <c:v>سمیرم</c:v>
                </c:pt>
                <c:pt idx="6">
                  <c:v>گلپایگان</c:v>
                </c:pt>
                <c:pt idx="7">
                  <c:v>خوانسار</c:v>
                </c:pt>
                <c:pt idx="8">
                  <c:v>هرند</c:v>
                </c:pt>
                <c:pt idx="9">
                  <c:v>ورزنه</c:v>
                </c:pt>
                <c:pt idx="10">
                  <c:v>تیران و کرون</c:v>
                </c:pt>
                <c:pt idx="11">
                  <c:v>شهرضا</c:v>
                </c:pt>
                <c:pt idx="12">
                  <c:v>دهاقان</c:v>
                </c:pt>
                <c:pt idx="13">
                  <c:v>فریدن</c:v>
                </c:pt>
                <c:pt idx="14">
                  <c:v>اردستان</c:v>
                </c:pt>
                <c:pt idx="15">
                  <c:v>لنجان</c:v>
                </c:pt>
                <c:pt idx="16">
                  <c:v>نائین</c:v>
                </c:pt>
                <c:pt idx="17">
                  <c:v>فلاورجان</c:v>
                </c:pt>
                <c:pt idx="18">
                  <c:v>کوهپایه</c:v>
                </c:pt>
                <c:pt idx="19">
                  <c:v>استان</c:v>
                </c:pt>
                <c:pt idx="20">
                  <c:v>نجف آباد</c:v>
                </c:pt>
                <c:pt idx="21">
                  <c:v>مبارکه</c:v>
                </c:pt>
                <c:pt idx="22">
                  <c:v>اصفهان 1</c:v>
                </c:pt>
                <c:pt idx="23">
                  <c:v>اصفهان 2</c:v>
                </c:pt>
                <c:pt idx="24">
                  <c:v>برخوار</c:v>
                </c:pt>
                <c:pt idx="25">
                  <c:v>شاهین شهر و میمه</c:v>
                </c:pt>
                <c:pt idx="26">
                  <c:v>خمینی شهر</c:v>
                </c:pt>
                <c:pt idx="27">
                  <c:v>نطنز</c:v>
                </c:pt>
              </c:strCache>
            </c:strRef>
          </c:cat>
          <c:val>
            <c:numRef>
              <c:f>'Sheet1 (2)'!$B$318:$B$345</c:f>
              <c:numCache>
                <c:formatCode>0.00</c:formatCode>
                <c:ptCount val="28"/>
                <c:pt idx="0">
                  <c:v>2.5742024965325938</c:v>
                </c:pt>
                <c:pt idx="1">
                  <c:v>2.5494791666666665</c:v>
                </c:pt>
                <c:pt idx="2">
                  <c:v>2.4632107023411369</c:v>
                </c:pt>
                <c:pt idx="3">
                  <c:v>2.2127049180327867</c:v>
                </c:pt>
                <c:pt idx="4">
                  <c:v>2.1083231334149328</c:v>
                </c:pt>
                <c:pt idx="5">
                  <c:v>2.0999406880189797</c:v>
                </c:pt>
                <c:pt idx="6">
                  <c:v>2.0714930492868748</c:v>
                </c:pt>
                <c:pt idx="7">
                  <c:v>2.0341058154787932</c:v>
                </c:pt>
                <c:pt idx="8">
                  <c:v>1.9873035066505442</c:v>
                </c:pt>
                <c:pt idx="9">
                  <c:v>1.9763995609220637</c:v>
                </c:pt>
                <c:pt idx="10">
                  <c:v>1.9696219621962197</c:v>
                </c:pt>
                <c:pt idx="11">
                  <c:v>1.9403830896520458</c:v>
                </c:pt>
                <c:pt idx="12">
                  <c:v>1.8763650546021842</c:v>
                </c:pt>
                <c:pt idx="13">
                  <c:v>1.8310713254403697</c:v>
                </c:pt>
                <c:pt idx="14">
                  <c:v>1.7925494761350407</c:v>
                </c:pt>
                <c:pt idx="15">
                  <c:v>1.7635199391364991</c:v>
                </c:pt>
                <c:pt idx="16">
                  <c:v>1.7350427350427351</c:v>
                </c:pt>
                <c:pt idx="17">
                  <c:v>1.7224459697090022</c:v>
                </c:pt>
                <c:pt idx="18">
                  <c:v>1.716695753344968</c:v>
                </c:pt>
                <c:pt idx="19">
                  <c:v>1.7004563939265118</c:v>
                </c:pt>
                <c:pt idx="20">
                  <c:v>1.6984375742033528</c:v>
                </c:pt>
                <c:pt idx="21">
                  <c:v>1.6931057563587684</c:v>
                </c:pt>
                <c:pt idx="22">
                  <c:v>1.6692278323947696</c:v>
                </c:pt>
                <c:pt idx="23">
                  <c:v>1.5832678166766869</c:v>
                </c:pt>
                <c:pt idx="24">
                  <c:v>1.5664230189117068</c:v>
                </c:pt>
                <c:pt idx="25">
                  <c:v>1.5621858851843986</c:v>
                </c:pt>
                <c:pt idx="26">
                  <c:v>1.4474275114712487</c:v>
                </c:pt>
                <c:pt idx="27">
                  <c:v>1.3228275551553355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66-4BF3-BA35-96F9B7D1559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6917488"/>
        <c:axId val="196914160"/>
      </c:barChart>
      <c:catAx>
        <c:axId val="19691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914160"/>
        <c:crosses val="autoZero"/>
        <c:auto val="1"/>
        <c:lblAlgn val="ctr"/>
        <c:lblOffset val="100"/>
        <c:noMultiLvlLbl val="0"/>
      </c:catAx>
      <c:valAx>
        <c:axId val="19691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917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فصلی تعداد مراقبت بیماران مبتلا به فشارخون بالا توسط پزشک در استان اصفهان </a:t>
            </a:r>
          </a:p>
          <a:p>
            <a:pPr>
              <a:defRPr sz="1800">
                <a:solidFill>
                  <a:srgbClr val="C00000"/>
                </a:solidFill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در </a:t>
            </a:r>
            <a:r>
              <a:rPr lang="fa-IR" sz="1800" b="1" i="0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زمستان1404 </a:t>
            </a:r>
            <a:endParaRPr lang="en-US" sz="18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3657398293963257E-2"/>
          <c:y val="0.19916662310441313"/>
          <c:w val="0.9559461942257218"/>
          <c:h val="0.6304537766112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'تعداد مراقبت فشارخون پزشک'!$AC$4</c:f>
              <c:strCache>
                <c:ptCount val="1"/>
                <c:pt idx="0">
                  <c:v>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'تعداد مراقبت فشارخون پزشک'!$AK$3:$BO$3</c:f>
              <c:strCache>
                <c:ptCount val="31"/>
                <c:pt idx="0">
                  <c:v>سه ماه دوم 97</c:v>
                </c:pt>
                <c:pt idx="1">
                  <c:v>سه ماهه سوم  97</c:v>
                </c:pt>
                <c:pt idx="2">
                  <c:v>سه ماهه چهارم  97</c:v>
                </c:pt>
                <c:pt idx="3">
                  <c:v>سه ماهه اول  98 </c:v>
                </c:pt>
                <c:pt idx="4">
                  <c:v>سه ماه دوم  98</c:v>
                </c:pt>
                <c:pt idx="5">
                  <c:v>سه ماهه سوم98</c:v>
                </c:pt>
                <c:pt idx="6">
                  <c:v>سه ماهه چهارم  98</c:v>
                </c:pt>
                <c:pt idx="7">
                  <c:v>سه ماهه اول 99 </c:v>
                </c:pt>
                <c:pt idx="8">
                  <c:v>سه ماه دوم  99</c:v>
                </c:pt>
                <c:pt idx="9">
                  <c:v>سه ماهه سوم  99</c:v>
                </c:pt>
                <c:pt idx="10">
                  <c:v>سه ماهه چهارم 99</c:v>
                </c:pt>
                <c:pt idx="11">
                  <c:v>سه ماهه اول  1400</c:v>
                </c:pt>
                <c:pt idx="12">
                  <c:v>سه ماهه دوم 1400</c:v>
                </c:pt>
                <c:pt idx="13">
                  <c:v>سه ماهه سوم 1400</c:v>
                </c:pt>
                <c:pt idx="14">
                  <c:v>سه ماهه چهارم 1400</c:v>
                </c:pt>
                <c:pt idx="15">
                  <c:v>سه ماهه اول  1401</c:v>
                </c:pt>
                <c:pt idx="16">
                  <c:v>سه ماهه دوم 1401</c:v>
                </c:pt>
                <c:pt idx="17">
                  <c:v>سه ماهه سوم 1401</c:v>
                </c:pt>
                <c:pt idx="18">
                  <c:v>سه ماهه چهارم 1401</c:v>
                </c:pt>
                <c:pt idx="19">
                  <c:v>سه ماهه اول 1402</c:v>
                </c:pt>
                <c:pt idx="20">
                  <c:v>سه ماهه دوم 1402</c:v>
                </c:pt>
                <c:pt idx="21">
                  <c:v>سه ماهه سوم 1402</c:v>
                </c:pt>
                <c:pt idx="22">
                  <c:v>سه ماهه چهارم 1402</c:v>
                </c:pt>
                <c:pt idx="23">
                  <c:v>سه ماهه اول1403</c:v>
                </c:pt>
                <c:pt idx="24">
                  <c:v>سه ماهه دوم1403</c:v>
                </c:pt>
                <c:pt idx="25">
                  <c:v>سه ماهه سوم1403</c:v>
                </c:pt>
                <c:pt idx="26">
                  <c:v>زمستان 1403</c:v>
                </c:pt>
                <c:pt idx="27">
                  <c:v>بهار1404</c:v>
                </c:pt>
                <c:pt idx="28">
                  <c:v>تابستان1404</c:v>
                </c:pt>
                <c:pt idx="29">
                  <c:v>پاییز1404</c:v>
                </c:pt>
                <c:pt idx="30">
                  <c:v>زمستان 1404</c:v>
                </c:pt>
              </c:strCache>
            </c:strRef>
          </c:cat>
          <c:val>
            <c:numRef>
              <c:f>'تعداد مراقبت فشارخون پزشک'!$AK$4:$BO$4</c:f>
              <c:numCache>
                <c:formatCode>General</c:formatCode>
                <c:ptCount val="31"/>
                <c:pt idx="0">
                  <c:v>25895</c:v>
                </c:pt>
                <c:pt idx="1">
                  <c:v>40012</c:v>
                </c:pt>
                <c:pt idx="2">
                  <c:v>57947</c:v>
                </c:pt>
                <c:pt idx="3">
                  <c:v>67152</c:v>
                </c:pt>
                <c:pt idx="4">
                  <c:v>64047</c:v>
                </c:pt>
                <c:pt idx="5">
                  <c:v>72107</c:v>
                </c:pt>
                <c:pt idx="6">
                  <c:v>74087</c:v>
                </c:pt>
                <c:pt idx="7">
                  <c:v>38381</c:v>
                </c:pt>
                <c:pt idx="8">
                  <c:v>59579</c:v>
                </c:pt>
                <c:pt idx="9">
                  <c:v>52614</c:v>
                </c:pt>
                <c:pt idx="10">
                  <c:v>64607</c:v>
                </c:pt>
                <c:pt idx="11">
                  <c:v>68408</c:v>
                </c:pt>
                <c:pt idx="12">
                  <c:v>61581</c:v>
                </c:pt>
                <c:pt idx="13">
                  <c:v>60129</c:v>
                </c:pt>
                <c:pt idx="14">
                  <c:v>62281</c:v>
                </c:pt>
                <c:pt idx="15">
                  <c:v>70150</c:v>
                </c:pt>
                <c:pt idx="16">
                  <c:v>73264</c:v>
                </c:pt>
                <c:pt idx="17">
                  <c:v>84579</c:v>
                </c:pt>
                <c:pt idx="18">
                  <c:v>84766</c:v>
                </c:pt>
                <c:pt idx="19">
                  <c:v>89193</c:v>
                </c:pt>
                <c:pt idx="20">
                  <c:v>82327</c:v>
                </c:pt>
                <c:pt idx="21">
                  <c:v>95879</c:v>
                </c:pt>
                <c:pt idx="22">
                  <c:v>97459</c:v>
                </c:pt>
                <c:pt idx="23">
                  <c:v>93788</c:v>
                </c:pt>
                <c:pt idx="24">
                  <c:v>86038</c:v>
                </c:pt>
                <c:pt idx="25">
                  <c:v>102230</c:v>
                </c:pt>
                <c:pt idx="26">
                  <c:v>99751</c:v>
                </c:pt>
                <c:pt idx="27">
                  <c:v>100573</c:v>
                </c:pt>
                <c:pt idx="28">
                  <c:v>90976</c:v>
                </c:pt>
                <c:pt idx="29">
                  <c:v>99005</c:v>
                </c:pt>
                <c:pt idx="30">
                  <c:v>89076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DC-499D-B600-0143AE22B7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8748144"/>
        <c:axId val="308747752"/>
      </c:barChart>
      <c:catAx>
        <c:axId val="30874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747752"/>
        <c:crosses val="autoZero"/>
        <c:auto val="1"/>
        <c:lblAlgn val="ctr"/>
        <c:lblOffset val="100"/>
        <c:noMultiLvlLbl val="0"/>
      </c:catAx>
      <c:valAx>
        <c:axId val="308747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874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درصد پوشش مراقبت فشارخون توسط پزشک در استان اصفهان در </a:t>
            </a:r>
            <a:r>
              <a:rPr lang="fa-IR" sz="2000" b="1" dirty="0" smtClean="0">
                <a:solidFill>
                  <a:srgbClr val="C00000"/>
                </a:solidFill>
              </a:rPr>
              <a:t>زمستان1404</a:t>
            </a:r>
            <a:endParaRPr lang="fa-IR" sz="2000" b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فشارخون توسط پزشک'!$K$3:$AN$3</c:f>
              <c:strCache>
                <c:ptCount val="30"/>
                <c:pt idx="0">
                  <c:v>سه ماهه سوم  97</c:v>
                </c:pt>
                <c:pt idx="1">
                  <c:v>سه ماهه چهارم  97</c:v>
                </c:pt>
                <c:pt idx="2">
                  <c:v>سه ماهه اول 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چهارم98 </c:v>
                </c:pt>
                <c:pt idx="6">
                  <c:v>سه ماهه اول  99</c:v>
                </c:pt>
                <c:pt idx="7">
                  <c:v>سه ماهه دوم  99</c:v>
                </c:pt>
                <c:pt idx="8">
                  <c:v>سه ماهه  سوم 99</c:v>
                </c:pt>
                <c:pt idx="9">
                  <c:v>سه ماهه چهارم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1400</c:v>
                </c:pt>
                <c:pt idx="13">
                  <c:v>سه ماهه چهارم  1400</c:v>
                </c:pt>
                <c:pt idx="14">
                  <c:v>سه ماهه اول1401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 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زمستان1404</c:v>
                </c:pt>
              </c:strCache>
            </c:strRef>
          </c:cat>
          <c:val>
            <c:numRef>
              <c:f>'درصد مراقبت فشارخون توسط پزشک'!$K$31:$AN$31</c:f>
              <c:numCache>
                <c:formatCode>0.0</c:formatCode>
                <c:ptCount val="30"/>
                <c:pt idx="0">
                  <c:v>30.437329316810818</c:v>
                </c:pt>
                <c:pt idx="1">
                  <c:v>38.559869042707518</c:v>
                </c:pt>
                <c:pt idx="2">
                  <c:v>39.02098877344676</c:v>
                </c:pt>
                <c:pt idx="3">
                  <c:v>33.5811622090676</c:v>
                </c:pt>
                <c:pt idx="4">
                  <c:v>34.950463375857929</c:v>
                </c:pt>
                <c:pt idx="5">
                  <c:v>33.393882573538029</c:v>
                </c:pt>
                <c:pt idx="6">
                  <c:v>16.867062184135353</c:v>
                </c:pt>
                <c:pt idx="7">
                  <c:v>25.100902434297556</c:v>
                </c:pt>
                <c:pt idx="8">
                  <c:v>21.684691219624781</c:v>
                </c:pt>
                <c:pt idx="9">
                  <c:v>25.850141440169004</c:v>
                </c:pt>
                <c:pt idx="10">
                  <c:v>25.892799691139569</c:v>
                </c:pt>
                <c:pt idx="11">
                  <c:v>22.739307197217268</c:v>
                </c:pt>
                <c:pt idx="12">
                  <c:v>21.669886257153976</c:v>
                </c:pt>
                <c:pt idx="13">
                  <c:v>22.019455252918288</c:v>
                </c:pt>
                <c:pt idx="14">
                  <c:v>24.305567586108925</c:v>
                </c:pt>
                <c:pt idx="15">
                  <c:v>24.73</c:v>
                </c:pt>
                <c:pt idx="16">
                  <c:v>27.6</c:v>
                </c:pt>
                <c:pt idx="17">
                  <c:v>26.86</c:v>
                </c:pt>
                <c:pt idx="18">
                  <c:v>27.55</c:v>
                </c:pt>
                <c:pt idx="19">
                  <c:v>24.74</c:v>
                </c:pt>
                <c:pt idx="20">
                  <c:v>27.79</c:v>
                </c:pt>
                <c:pt idx="21">
                  <c:v>26.79</c:v>
                </c:pt>
                <c:pt idx="22">
                  <c:v>25.22</c:v>
                </c:pt>
                <c:pt idx="23">
                  <c:v>22.75</c:v>
                </c:pt>
                <c:pt idx="24">
                  <c:v>26.38</c:v>
                </c:pt>
                <c:pt idx="25">
                  <c:v>25.15</c:v>
                </c:pt>
                <c:pt idx="26" formatCode="General">
                  <c:v>24.94</c:v>
                </c:pt>
                <c:pt idx="27" formatCode="General">
                  <c:v>22.21</c:v>
                </c:pt>
                <c:pt idx="28">
                  <c:v>24.08</c:v>
                </c:pt>
                <c:pt idx="29">
                  <c:v>21.01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D0-4516-9432-6967DC18241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08745400"/>
        <c:axId val="308744224"/>
      </c:barChart>
      <c:catAx>
        <c:axId val="30874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744224"/>
        <c:crosses val="autoZero"/>
        <c:auto val="1"/>
        <c:lblAlgn val="ctr"/>
        <c:lblOffset val="100"/>
        <c:noMultiLvlLbl val="0"/>
      </c:catAx>
      <c:valAx>
        <c:axId val="3087442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308745400"/>
        <c:crosses val="autoZero"/>
        <c:crossBetween val="between"/>
      </c:valAx>
      <c:spPr>
        <a:solidFill>
          <a:schemeClr val="accent2">
            <a:lumMod val="40000"/>
            <a:lumOff val="6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فشارخون </a:t>
            </a:r>
            <a:r>
              <a:rPr lang="fa-IR" sz="2000" b="1" dirty="0" smtClean="0">
                <a:solidFill>
                  <a:srgbClr val="FF0000"/>
                </a:solidFill>
              </a:rPr>
              <a:t>پزشک به تفکیک شهرستانها </a:t>
            </a:r>
            <a:r>
              <a:rPr lang="fa-IR" sz="2000" b="1" dirty="0">
                <a:solidFill>
                  <a:srgbClr val="FF0000"/>
                </a:solidFill>
              </a:rPr>
              <a:t>زمستان 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(2)'!$B$386</c:f>
              <c:strCache>
                <c:ptCount val="1"/>
                <c:pt idx="0">
                  <c:v>درصد مراقبت فشارخون پزشک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AE-43AB-83E3-621DA8B4B00B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A0AE-43AB-83E3-621DA8B4B0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(2)'!$A$387:$A$414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فریدن</c:v>
                </c:pt>
                <c:pt idx="3">
                  <c:v>فریدونشهر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دهاقان</c:v>
                </c:pt>
                <c:pt idx="8">
                  <c:v>هرند</c:v>
                </c:pt>
                <c:pt idx="9">
                  <c:v>سمیرم</c:v>
                </c:pt>
                <c:pt idx="10">
                  <c:v>نائین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ورزنه</c:v>
                </c:pt>
                <c:pt idx="16">
                  <c:v>کوهپایه</c:v>
                </c:pt>
                <c:pt idx="17">
                  <c:v>مبارکه</c:v>
                </c:pt>
                <c:pt idx="18">
                  <c:v>استان</c:v>
                </c:pt>
                <c:pt idx="19">
                  <c:v>شهرضا</c:v>
                </c:pt>
                <c:pt idx="20">
                  <c:v>شاهین شهر و میمه</c:v>
                </c:pt>
                <c:pt idx="21">
                  <c:v>گلپایگان</c:v>
                </c:pt>
                <c:pt idx="22">
                  <c:v>لنجان</c:v>
                </c:pt>
                <c:pt idx="23">
                  <c:v>تیران و کرون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'Sheet1 (2)'!$B$387:$B$414</c:f>
              <c:numCache>
                <c:formatCode>0.00</c:formatCode>
                <c:ptCount val="28"/>
                <c:pt idx="0">
                  <c:v>41.62176724137931</c:v>
                </c:pt>
                <c:pt idx="1">
                  <c:v>40.459799974022594</c:v>
                </c:pt>
                <c:pt idx="2">
                  <c:v>39.299794985018139</c:v>
                </c:pt>
                <c:pt idx="3">
                  <c:v>38.534218590398368</c:v>
                </c:pt>
                <c:pt idx="4">
                  <c:v>38.370593293207222</c:v>
                </c:pt>
                <c:pt idx="5">
                  <c:v>36.110304789550071</c:v>
                </c:pt>
                <c:pt idx="6">
                  <c:v>32.699705815795426</c:v>
                </c:pt>
                <c:pt idx="7">
                  <c:v>31.448763250883395</c:v>
                </c:pt>
                <c:pt idx="8">
                  <c:v>31.213872832369944</c:v>
                </c:pt>
                <c:pt idx="9">
                  <c:v>30.461799180906652</c:v>
                </c:pt>
                <c:pt idx="10">
                  <c:v>28.004926108374384</c:v>
                </c:pt>
                <c:pt idx="11">
                  <c:v>27.931098351546584</c:v>
                </c:pt>
                <c:pt idx="12">
                  <c:v>27.705922396187884</c:v>
                </c:pt>
                <c:pt idx="13">
                  <c:v>27.291289313354188</c:v>
                </c:pt>
                <c:pt idx="14">
                  <c:v>24.761128805273682</c:v>
                </c:pt>
                <c:pt idx="15">
                  <c:v>22.216051096917521</c:v>
                </c:pt>
                <c:pt idx="16">
                  <c:v>22.195865808200608</c:v>
                </c:pt>
                <c:pt idx="17">
                  <c:v>21.809316729261383</c:v>
                </c:pt>
                <c:pt idx="18">
                  <c:v>21.008391469851556</c:v>
                </c:pt>
                <c:pt idx="19">
                  <c:v>20.186915887850468</c:v>
                </c:pt>
                <c:pt idx="20">
                  <c:v>19.434500883592371</c:v>
                </c:pt>
                <c:pt idx="21">
                  <c:v>19.086630643193306</c:v>
                </c:pt>
                <c:pt idx="22">
                  <c:v>18.507333908541845</c:v>
                </c:pt>
                <c:pt idx="23">
                  <c:v>18.47366617159831</c:v>
                </c:pt>
                <c:pt idx="24">
                  <c:v>18.152331953920143</c:v>
                </c:pt>
                <c:pt idx="25">
                  <c:v>17.713068587929211</c:v>
                </c:pt>
                <c:pt idx="26">
                  <c:v>16.282206933765007</c:v>
                </c:pt>
                <c:pt idx="27">
                  <c:v>14.788958668029794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AE-43AB-83E3-621DA8B4B00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53281296"/>
        <c:axId val="353259664"/>
      </c:barChart>
      <c:catAx>
        <c:axId val="35328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59664"/>
        <c:crosses val="autoZero"/>
        <c:auto val="1"/>
        <c:lblAlgn val="ctr"/>
        <c:lblOffset val="100"/>
        <c:noMultiLvlLbl val="0"/>
      </c:catAx>
      <c:valAx>
        <c:axId val="353259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8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2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روند درصد خطرسنجی قلبی عروقی انجام شده در استان</a:t>
            </a:r>
            <a:r>
              <a:rPr lang="en-US" sz="22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 </a:t>
            </a:r>
            <a:r>
              <a:rPr lang="fa-IR" sz="22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اصفهان تا پایان </a:t>
            </a:r>
            <a:r>
              <a:rPr lang="fa-IR" sz="2200" b="1" i="0" baseline="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زمستان </a:t>
            </a:r>
            <a:r>
              <a:rPr lang="fa-IR" sz="22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1404</a:t>
            </a:r>
          </a:p>
        </c:rich>
      </c:tx>
      <c:layout>
        <c:manualLayout>
          <c:xMode val="edge"/>
          <c:yMode val="edge"/>
          <c:x val="0.15153387467191601"/>
          <c:y val="3.317250540943371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777280183727034E-2"/>
          <c:y val="0.13308503728900817"/>
          <c:w val="0.94722719816272971"/>
          <c:h val="0.713691128273027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'درصد خطرسنجی'!$AB$5</c:f>
              <c:strCache>
                <c:ptCount val="1"/>
                <c:pt idx="0">
                  <c:v>درصد خطرسنجی در استان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'درصد خطرسنجی'!$AI$4:$BN$4</c:f>
              <c:strCache>
                <c:ptCount val="32"/>
                <c:pt idx="0">
                  <c:v>سه ماهه اول97</c:v>
                </c:pt>
                <c:pt idx="1">
                  <c:v>سه ماهه دوم97</c:v>
                </c:pt>
                <c:pt idx="2">
                  <c:v>سه ماهه سوم97</c:v>
                </c:pt>
                <c:pt idx="3">
                  <c:v>سه ماهه چهارم97</c:v>
                </c:pt>
                <c:pt idx="4">
                  <c:v>سه ماهه اول98</c:v>
                </c:pt>
                <c:pt idx="5">
                  <c:v>سه ماهه دوم98</c:v>
                </c:pt>
                <c:pt idx="6">
                  <c:v>سه ماهه سوم98</c:v>
                </c:pt>
                <c:pt idx="7">
                  <c:v>سه ماهه چهارم98</c:v>
                </c:pt>
                <c:pt idx="8">
                  <c:v>سه ماهه اول99</c:v>
                </c:pt>
                <c:pt idx="9">
                  <c:v>سه ماهه دوم99</c:v>
                </c:pt>
                <c:pt idx="10">
                  <c:v>سه ماهه سوم99</c:v>
                </c:pt>
                <c:pt idx="11">
                  <c:v>سه ماهه چهارم 99</c:v>
                </c:pt>
                <c:pt idx="12">
                  <c:v>سه ماهه اول 1400</c:v>
                </c:pt>
                <c:pt idx="13">
                  <c:v>سه ماهه دوم 1400</c:v>
                </c:pt>
                <c:pt idx="14">
                  <c:v>سه ماهه سوم 1400</c:v>
                </c:pt>
                <c:pt idx="15">
                  <c:v>سه ماهه چهارم 1400</c:v>
                </c:pt>
                <c:pt idx="16">
                  <c:v>سه ماهه اول 1401</c:v>
                </c:pt>
                <c:pt idx="17">
                  <c:v>سه ماهه دوم 1401</c:v>
                </c:pt>
                <c:pt idx="18">
                  <c:v>سه ماهه سوم1401</c:v>
                </c:pt>
                <c:pt idx="19">
                  <c:v>سه ماهه چهارم1401</c:v>
                </c:pt>
                <c:pt idx="20">
                  <c:v>سه ماهه اول1402</c:v>
                </c:pt>
                <c:pt idx="21">
                  <c:v>سه ماهه دوم1402</c:v>
                </c:pt>
                <c:pt idx="22">
                  <c:v>سه ماهه سوم1402</c:v>
                </c:pt>
                <c:pt idx="23">
                  <c:v>سه ماهه چهارم1402</c:v>
                </c:pt>
                <c:pt idx="24">
                  <c:v>سه ماهه اول1403</c:v>
                </c:pt>
                <c:pt idx="25">
                  <c:v>سه ماهه دوم1403</c:v>
                </c:pt>
                <c:pt idx="26">
                  <c:v>سه ماهه سوم1403</c:v>
                </c:pt>
                <c:pt idx="27">
                  <c:v>زمستان 1403</c:v>
                </c:pt>
                <c:pt idx="28">
                  <c:v>بهار1404</c:v>
                </c:pt>
                <c:pt idx="29">
                  <c:v>تابستان 1404</c:v>
                </c:pt>
                <c:pt idx="30">
                  <c:v>پاییز 1404</c:v>
                </c:pt>
                <c:pt idx="31">
                  <c:v>زمستان 1404</c:v>
                </c:pt>
              </c:strCache>
            </c:strRef>
          </c:cat>
          <c:val>
            <c:numRef>
              <c:f>'درصد خطرسنجی'!$AI$5:$BN$5</c:f>
              <c:numCache>
                <c:formatCode>General</c:formatCode>
                <c:ptCount val="32"/>
                <c:pt idx="0">
                  <c:v>14.56</c:v>
                </c:pt>
                <c:pt idx="1">
                  <c:v>18.37</c:v>
                </c:pt>
                <c:pt idx="2">
                  <c:v>22.93</c:v>
                </c:pt>
                <c:pt idx="3">
                  <c:v>27.62</c:v>
                </c:pt>
                <c:pt idx="4">
                  <c:v>31.21</c:v>
                </c:pt>
                <c:pt idx="5">
                  <c:v>34.83</c:v>
                </c:pt>
                <c:pt idx="6">
                  <c:v>37.549999999999997</c:v>
                </c:pt>
                <c:pt idx="7">
                  <c:v>40.270000000000003</c:v>
                </c:pt>
                <c:pt idx="8">
                  <c:v>40.67</c:v>
                </c:pt>
                <c:pt idx="9">
                  <c:v>42.16</c:v>
                </c:pt>
                <c:pt idx="10">
                  <c:v>43.79</c:v>
                </c:pt>
                <c:pt idx="11">
                  <c:v>46</c:v>
                </c:pt>
                <c:pt idx="12">
                  <c:v>46.44</c:v>
                </c:pt>
                <c:pt idx="13">
                  <c:v>45.44</c:v>
                </c:pt>
                <c:pt idx="14">
                  <c:v>45.14</c:v>
                </c:pt>
                <c:pt idx="15">
                  <c:v>45.72</c:v>
                </c:pt>
                <c:pt idx="16">
                  <c:v>46.81</c:v>
                </c:pt>
                <c:pt idx="17">
                  <c:v>48.27</c:v>
                </c:pt>
                <c:pt idx="18">
                  <c:v>49.82</c:v>
                </c:pt>
                <c:pt idx="19">
                  <c:v>50.85</c:v>
                </c:pt>
                <c:pt idx="20">
                  <c:v>52.13</c:v>
                </c:pt>
                <c:pt idx="21">
                  <c:v>53.42</c:v>
                </c:pt>
                <c:pt idx="22">
                  <c:v>54.85</c:v>
                </c:pt>
                <c:pt idx="23">
                  <c:v>56.41</c:v>
                </c:pt>
                <c:pt idx="24">
                  <c:v>57.2</c:v>
                </c:pt>
                <c:pt idx="25">
                  <c:v>58.03</c:v>
                </c:pt>
                <c:pt idx="26">
                  <c:v>59.35</c:v>
                </c:pt>
                <c:pt idx="27">
                  <c:v>60.17</c:v>
                </c:pt>
                <c:pt idx="28">
                  <c:v>60.94</c:v>
                </c:pt>
                <c:pt idx="29">
                  <c:v>61.38</c:v>
                </c:pt>
                <c:pt idx="30">
                  <c:v>61.74</c:v>
                </c:pt>
                <c:pt idx="31">
                  <c:v>61.8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F2-4307-9767-2C7C67E782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2342288"/>
        <c:axId val="242341504"/>
      </c:barChart>
      <c:catAx>
        <c:axId val="242342288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Yas" panose="00000400000000000000" pitchFamily="2" charset="-78"/>
              </a:defRPr>
            </a:pPr>
            <a:endParaRPr lang="en-US"/>
          </a:p>
        </c:txPr>
        <c:crossAx val="242341504"/>
        <c:crosses val="autoZero"/>
        <c:auto val="1"/>
        <c:lblAlgn val="ctr"/>
        <c:lblOffset val="100"/>
        <c:noMultiLvlLbl val="0"/>
      </c:catAx>
      <c:valAx>
        <c:axId val="2423415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234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 rot="-5400000" vert="horz"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rgbClr val="FF0000"/>
                </a:solidFill>
                <a:effectLst/>
              </a:rPr>
              <a:t>مقایسه مراقبت بیماران مبتلا به فشارخون توسط پزشک به تفکیک شهرستان ها در زمستان1404 وپاییز1404</a:t>
            </a:r>
            <a:r>
              <a:rPr lang="fa-IR" sz="1800" b="0" i="0" baseline="0" dirty="0">
                <a:solidFill>
                  <a:srgbClr val="FF0000"/>
                </a:solidFill>
                <a:effectLst/>
              </a:rPr>
              <a:t> </a:t>
            </a:r>
            <a:endParaRPr lang="en-US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(2)'!$B$386</c:f>
              <c:strCache>
                <c:ptCount val="1"/>
                <c:pt idx="0">
                  <c:v>درصد مراقبت فشارخون پزشک زمستان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89B-4B5C-A139-0431449CCF92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B89B-4B5C-A139-0431449CCF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(2)'!$A$387:$A$414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فریدن</c:v>
                </c:pt>
                <c:pt idx="3">
                  <c:v>فریدونشهر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دهاقان</c:v>
                </c:pt>
                <c:pt idx="8">
                  <c:v>هرند</c:v>
                </c:pt>
                <c:pt idx="9">
                  <c:v>سمیرم</c:v>
                </c:pt>
                <c:pt idx="10">
                  <c:v>نائین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ورزنه</c:v>
                </c:pt>
                <c:pt idx="16">
                  <c:v>کوهپایه</c:v>
                </c:pt>
                <c:pt idx="17">
                  <c:v>مبارکه</c:v>
                </c:pt>
                <c:pt idx="18">
                  <c:v>استان</c:v>
                </c:pt>
                <c:pt idx="19">
                  <c:v>شهرضا</c:v>
                </c:pt>
                <c:pt idx="20">
                  <c:v>شاهین شهر و میمه</c:v>
                </c:pt>
                <c:pt idx="21">
                  <c:v>گلپایگان</c:v>
                </c:pt>
                <c:pt idx="22">
                  <c:v>لنجان</c:v>
                </c:pt>
                <c:pt idx="23">
                  <c:v>تیران و کرون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'Sheet1 (2)'!$B$387:$B$414</c:f>
              <c:numCache>
                <c:formatCode>0.00</c:formatCode>
                <c:ptCount val="28"/>
                <c:pt idx="0">
                  <c:v>41.62176724137931</c:v>
                </c:pt>
                <c:pt idx="1">
                  <c:v>40.459799974022594</c:v>
                </c:pt>
                <c:pt idx="2">
                  <c:v>39.299794985018139</c:v>
                </c:pt>
                <c:pt idx="3">
                  <c:v>38.534218590398368</c:v>
                </c:pt>
                <c:pt idx="4">
                  <c:v>38.370593293207222</c:v>
                </c:pt>
                <c:pt idx="5">
                  <c:v>36.110304789550071</c:v>
                </c:pt>
                <c:pt idx="6">
                  <c:v>32.699705815795426</c:v>
                </c:pt>
                <c:pt idx="7">
                  <c:v>31.448763250883395</c:v>
                </c:pt>
                <c:pt idx="8">
                  <c:v>31.213872832369944</c:v>
                </c:pt>
                <c:pt idx="9">
                  <c:v>30.461799180906652</c:v>
                </c:pt>
                <c:pt idx="10">
                  <c:v>28.004926108374384</c:v>
                </c:pt>
                <c:pt idx="11">
                  <c:v>27.931098351546584</c:v>
                </c:pt>
                <c:pt idx="12">
                  <c:v>27.705922396187884</c:v>
                </c:pt>
                <c:pt idx="13">
                  <c:v>27.291289313354188</c:v>
                </c:pt>
                <c:pt idx="14">
                  <c:v>24.761128805273682</c:v>
                </c:pt>
                <c:pt idx="15">
                  <c:v>22.216051096917521</c:v>
                </c:pt>
                <c:pt idx="16">
                  <c:v>22.195865808200608</c:v>
                </c:pt>
                <c:pt idx="17">
                  <c:v>21.809316729261383</c:v>
                </c:pt>
                <c:pt idx="18">
                  <c:v>21.008391469851556</c:v>
                </c:pt>
                <c:pt idx="19">
                  <c:v>20.186915887850468</c:v>
                </c:pt>
                <c:pt idx="20">
                  <c:v>19.434500883592371</c:v>
                </c:pt>
                <c:pt idx="21">
                  <c:v>19.086630643193306</c:v>
                </c:pt>
                <c:pt idx="22">
                  <c:v>18.507333908541845</c:v>
                </c:pt>
                <c:pt idx="23">
                  <c:v>18.47366617159831</c:v>
                </c:pt>
                <c:pt idx="24">
                  <c:v>18.152331953920143</c:v>
                </c:pt>
                <c:pt idx="25">
                  <c:v>17.713068587929211</c:v>
                </c:pt>
                <c:pt idx="26">
                  <c:v>16.282206933765007</c:v>
                </c:pt>
                <c:pt idx="27">
                  <c:v>14.788958668029794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9B-4B5C-A139-0431449CCF92}"/>
            </c:ext>
          </c:extLst>
        </c:ser>
        <c:ser>
          <c:idx val="1"/>
          <c:order val="1"/>
          <c:tx>
            <c:strRef>
              <c:f>'Sheet1 (2)'!$C$386</c:f>
              <c:strCache>
                <c:ptCount val="1"/>
                <c:pt idx="0">
                  <c:v>درصد مراقبت فشارخون پزشک پاییز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9B-4B5C-A139-0431449CCF92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B89B-4B5C-A139-0431449CCF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(2)'!$A$387:$A$414</c:f>
              <c:strCache>
                <c:ptCount val="28"/>
                <c:pt idx="0">
                  <c:v>بوئین و میاندشت</c:v>
                </c:pt>
                <c:pt idx="1">
                  <c:v>اردستان</c:v>
                </c:pt>
                <c:pt idx="2">
                  <c:v>فریدن</c:v>
                </c:pt>
                <c:pt idx="3">
                  <c:v>فریدونشهر</c:v>
                </c:pt>
                <c:pt idx="4">
                  <c:v>خوانسار</c:v>
                </c:pt>
                <c:pt idx="5">
                  <c:v>خور و بیابانک</c:v>
                </c:pt>
                <c:pt idx="6">
                  <c:v>چادگان</c:v>
                </c:pt>
                <c:pt idx="7">
                  <c:v>دهاقان</c:v>
                </c:pt>
                <c:pt idx="8">
                  <c:v>هرند</c:v>
                </c:pt>
                <c:pt idx="9">
                  <c:v>سمیرم</c:v>
                </c:pt>
                <c:pt idx="10">
                  <c:v>نائین</c:v>
                </c:pt>
                <c:pt idx="11">
                  <c:v>جرقویه</c:v>
                </c:pt>
                <c:pt idx="12">
                  <c:v>نطنز</c:v>
                </c:pt>
                <c:pt idx="13">
                  <c:v>فلاورجان</c:v>
                </c:pt>
                <c:pt idx="14">
                  <c:v>برخوار</c:v>
                </c:pt>
                <c:pt idx="15">
                  <c:v>ورزنه</c:v>
                </c:pt>
                <c:pt idx="16">
                  <c:v>کوهپایه</c:v>
                </c:pt>
                <c:pt idx="17">
                  <c:v>مبارکه</c:v>
                </c:pt>
                <c:pt idx="18">
                  <c:v>استان</c:v>
                </c:pt>
                <c:pt idx="19">
                  <c:v>شهرضا</c:v>
                </c:pt>
                <c:pt idx="20">
                  <c:v>شاهین شهر و میمه</c:v>
                </c:pt>
                <c:pt idx="21">
                  <c:v>گلپایگان</c:v>
                </c:pt>
                <c:pt idx="22">
                  <c:v>لنجان</c:v>
                </c:pt>
                <c:pt idx="23">
                  <c:v>تیران و کرون</c:v>
                </c:pt>
                <c:pt idx="24">
                  <c:v>نجف آباد</c:v>
                </c:pt>
                <c:pt idx="25">
                  <c:v>اصفهان 1</c:v>
                </c:pt>
                <c:pt idx="26">
                  <c:v>خمینی شهر</c:v>
                </c:pt>
                <c:pt idx="27">
                  <c:v>اصفهان 2</c:v>
                </c:pt>
              </c:strCache>
            </c:strRef>
          </c:cat>
          <c:val>
            <c:numRef>
              <c:f>'Sheet1 (2)'!$C$387:$C$414</c:f>
              <c:numCache>
                <c:formatCode>0.00</c:formatCode>
                <c:ptCount val="28"/>
                <c:pt idx="0">
                  <c:v>40</c:v>
                </c:pt>
                <c:pt idx="1">
                  <c:v>44.88824229599259</c:v>
                </c:pt>
                <c:pt idx="2">
                  <c:v>41.78380998545807</c:v>
                </c:pt>
                <c:pt idx="3">
                  <c:v>47.54440961337513</c:v>
                </c:pt>
                <c:pt idx="4">
                  <c:v>41.828193832599119</c:v>
                </c:pt>
                <c:pt idx="5">
                  <c:v>46.915393654524088</c:v>
                </c:pt>
                <c:pt idx="6">
                  <c:v>34.845360824742265</c:v>
                </c:pt>
                <c:pt idx="7">
                  <c:v>35.908319185059426</c:v>
                </c:pt>
                <c:pt idx="8">
                  <c:v>42.200986436498148</c:v>
                </c:pt>
                <c:pt idx="9">
                  <c:v>35.236038259796359</c:v>
                </c:pt>
                <c:pt idx="10">
                  <c:v>35.073866530820176</c:v>
                </c:pt>
                <c:pt idx="11">
                  <c:v>26.033057851239672</c:v>
                </c:pt>
                <c:pt idx="12">
                  <c:v>29.894591325384486</c:v>
                </c:pt>
                <c:pt idx="13">
                  <c:v>30.136063586151153</c:v>
                </c:pt>
                <c:pt idx="14">
                  <c:v>28.073227929495424</c:v>
                </c:pt>
                <c:pt idx="15">
                  <c:v>21.355353075170843</c:v>
                </c:pt>
                <c:pt idx="16">
                  <c:v>23.421869610210415</c:v>
                </c:pt>
                <c:pt idx="17">
                  <c:v>23.222972972972972</c:v>
                </c:pt>
                <c:pt idx="18">
                  <c:v>24.076447371300866</c:v>
                </c:pt>
                <c:pt idx="19">
                  <c:v>19.757582994984478</c:v>
                </c:pt>
                <c:pt idx="20">
                  <c:v>20.162752848174843</c:v>
                </c:pt>
                <c:pt idx="21">
                  <c:v>22.862945955492759</c:v>
                </c:pt>
                <c:pt idx="22">
                  <c:v>20.825688073394495</c:v>
                </c:pt>
                <c:pt idx="23">
                  <c:v>24.192431933548686</c:v>
                </c:pt>
                <c:pt idx="24">
                  <c:v>21.599908183174566</c:v>
                </c:pt>
                <c:pt idx="25">
                  <c:v>20.472672258045563</c:v>
                </c:pt>
                <c:pt idx="26">
                  <c:v>20.144332032733676</c:v>
                </c:pt>
                <c:pt idx="27">
                  <c:v>18.084356679111753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9B-4B5C-A139-0431449CCF9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53255920"/>
        <c:axId val="353241360"/>
      </c:barChart>
      <c:catAx>
        <c:axId val="35325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41360"/>
        <c:crosses val="autoZero"/>
        <c:auto val="1"/>
        <c:lblAlgn val="ctr"/>
        <c:lblOffset val="100"/>
        <c:noMultiLvlLbl val="0"/>
      </c:catAx>
      <c:valAx>
        <c:axId val="35324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5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cap="all" baseline="0" dirty="0">
                <a:solidFill>
                  <a:srgbClr val="C00000"/>
                </a:solidFill>
                <a:effectLst/>
              </a:rPr>
              <a:t>روند فصلی درصد بیمار مبتلا به فشارخون بالا با کنترل مطلوب</a:t>
            </a:r>
            <a:r>
              <a:rPr lang="en-US" sz="1800" b="1" i="0" cap="all" baseline="0" dirty="0">
                <a:solidFill>
                  <a:srgbClr val="C00000"/>
                </a:solidFill>
                <a:effectLst/>
              </a:rPr>
              <a:t> </a:t>
            </a:r>
            <a:r>
              <a:rPr lang="fa-IR" sz="1800" b="1" i="0" cap="all" baseline="0" dirty="0">
                <a:solidFill>
                  <a:srgbClr val="C00000"/>
                </a:solidFill>
                <a:effectLst/>
              </a:rPr>
              <a:t>نسبت به مراقبت پزشک در استان اصفهان </a:t>
            </a:r>
            <a:endParaRPr lang="en-US" sz="1800" dirty="0">
              <a:solidFill>
                <a:srgbClr val="C00000"/>
              </a:solidFill>
              <a:effectLst/>
            </a:endParaRPr>
          </a:p>
          <a:p>
            <a:pPr>
              <a:defRPr sz="1800">
                <a:solidFill>
                  <a:srgbClr val="C00000"/>
                </a:solidFill>
              </a:defRPr>
            </a:pPr>
            <a:r>
              <a:rPr lang="fa-IR" sz="1800" b="1" i="0" cap="all" baseline="0" dirty="0">
                <a:solidFill>
                  <a:srgbClr val="C00000"/>
                </a:solidFill>
                <a:effectLst/>
              </a:rPr>
              <a:t>در پاییز1404</a:t>
            </a:r>
            <a:endParaRPr lang="en-US" sz="1800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B9BD5">
                <a:lumMod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Sheet1!$G$1:$AJ$1</c:f>
              <c:strCache>
                <c:ptCount val="30"/>
                <c:pt idx="0">
                  <c:v>سه ماهه سوم 97</c:v>
                </c:pt>
                <c:pt idx="1">
                  <c:v>سه ماهه چهارم 97</c:v>
                </c:pt>
                <c:pt idx="2">
                  <c:v>سه ماهه اول  98 </c:v>
                </c:pt>
                <c:pt idx="3">
                  <c:v>سه ماه دوم 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 99 </c:v>
                </c:pt>
                <c:pt idx="7">
                  <c:v>سه ماه دوم 99</c:v>
                </c:pt>
                <c:pt idx="8">
                  <c:v>سه ماهه سوم  99</c:v>
                </c:pt>
                <c:pt idx="9">
                  <c:v>سه ماهه چهارم  99</c:v>
                </c:pt>
                <c:pt idx="10">
                  <c:v>سه ماهه اول 1400</c:v>
                </c:pt>
                <c:pt idx="11">
                  <c:v>سه ماهه دوم 1400</c:v>
                </c:pt>
                <c:pt idx="12">
                  <c:v>سه ماهه سوم  1400</c:v>
                </c:pt>
                <c:pt idx="13">
                  <c:v>سه ماهه چهارم  1400</c:v>
                </c:pt>
                <c:pt idx="14">
                  <c:v>سه ماهه اول 1401</c:v>
                </c:pt>
                <c:pt idx="15">
                  <c:v>سه ماهه دوم 1401</c:v>
                </c:pt>
                <c:pt idx="16">
                  <c:v>سه ماهه سوم 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تابستان1404</c:v>
                </c:pt>
                <c:pt idx="28">
                  <c:v>پاییز 1404</c:v>
                </c:pt>
                <c:pt idx="29">
                  <c:v>زمستان 1404</c:v>
                </c:pt>
              </c:strCache>
            </c:strRef>
          </c:cat>
          <c:val>
            <c:numRef>
              <c:f>Sheet1!$G$2:$AJ$2</c:f>
              <c:numCache>
                <c:formatCode>0.0</c:formatCode>
                <c:ptCount val="30"/>
                <c:pt idx="0">
                  <c:v>72.303309007297813</c:v>
                </c:pt>
                <c:pt idx="1">
                  <c:v>70.99591005574058</c:v>
                </c:pt>
                <c:pt idx="2">
                  <c:v>72.215272813914694</c:v>
                </c:pt>
                <c:pt idx="3">
                  <c:v>76.059768607428921</c:v>
                </c:pt>
                <c:pt idx="4">
                  <c:v>73.919314352282029</c:v>
                </c:pt>
                <c:pt idx="5">
                  <c:v>71.263514516716825</c:v>
                </c:pt>
                <c:pt idx="6">
                  <c:v>75.878689976811444</c:v>
                </c:pt>
                <c:pt idx="7">
                  <c:v>77.530673559475645</c:v>
                </c:pt>
                <c:pt idx="8">
                  <c:v>75.105485232067508</c:v>
                </c:pt>
                <c:pt idx="9">
                  <c:v>74.377389446963946</c:v>
                </c:pt>
                <c:pt idx="10">
                  <c:v>76.853584376096364</c:v>
                </c:pt>
                <c:pt idx="11">
                  <c:v>79.094201133466484</c:v>
                </c:pt>
                <c:pt idx="12">
                  <c:v>76.665831872443448</c:v>
                </c:pt>
                <c:pt idx="13">
                  <c:v>76.020498321258174</c:v>
                </c:pt>
                <c:pt idx="14">
                  <c:v>79.3</c:v>
                </c:pt>
                <c:pt idx="15">
                  <c:v>80.8</c:v>
                </c:pt>
                <c:pt idx="16">
                  <c:v>76.989999999999995</c:v>
                </c:pt>
                <c:pt idx="17">
                  <c:v>75.5</c:v>
                </c:pt>
                <c:pt idx="18">
                  <c:v>79.489999999999995</c:v>
                </c:pt>
                <c:pt idx="19">
                  <c:v>79.2</c:v>
                </c:pt>
                <c:pt idx="20">
                  <c:v>73.540000000000006</c:v>
                </c:pt>
                <c:pt idx="21">
                  <c:v>68.63</c:v>
                </c:pt>
                <c:pt idx="22">
                  <c:v>75.36</c:v>
                </c:pt>
                <c:pt idx="23">
                  <c:v>78.34</c:v>
                </c:pt>
                <c:pt idx="24">
                  <c:v>73.7</c:v>
                </c:pt>
                <c:pt idx="25">
                  <c:v>71.84</c:v>
                </c:pt>
                <c:pt idx="26" formatCode="General">
                  <c:v>76.67</c:v>
                </c:pt>
                <c:pt idx="27">
                  <c:v>78.540000000000006</c:v>
                </c:pt>
                <c:pt idx="28" formatCode="0.00">
                  <c:v>75.22549366193627</c:v>
                </c:pt>
                <c:pt idx="29">
                  <c:v>74.010000000000005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20-4705-8EC3-E48C54E96C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51304688"/>
        <c:axId val="1051311344"/>
      </c:barChart>
      <c:catAx>
        <c:axId val="105130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4140000" spcFirstLastPara="1" vertOverflow="ellipsis" wrap="square" anchor="ctr" anchorCtr="1"/>
          <a:lstStyle/>
          <a:p>
            <a:pPr>
              <a:defRPr sz="13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51311344"/>
        <c:crosses val="autoZero"/>
        <c:auto val="1"/>
        <c:lblAlgn val="ctr"/>
        <c:lblOffset val="100"/>
        <c:noMultiLvlLbl val="0"/>
      </c:catAx>
      <c:valAx>
        <c:axId val="1051311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051304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ED7D31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فشارخون کنترل شده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زمستان1404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فشارخون کنترل شده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862-4028-B016-CE6AA7CB328F}"/>
              </c:ext>
            </c:extLst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500-43E9-98C6-7A8A89781D37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0D-412B-ABE0-04A0710C6455}"/>
              </c:ext>
            </c:extLst>
          </c:dPt>
          <c:dPt>
            <c:idx val="1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A74-4E56-9D3B-416344695361}"/>
              </c:ext>
            </c:extLst>
          </c:dPt>
          <c:dLbls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7500-43E9-98C6-7A8A89781D37}"/>
                </c:ext>
              </c:extLst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8F0D-412B-ABE0-04A0710C64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فریدن</c:v>
                </c:pt>
                <c:pt idx="1">
                  <c:v>نطنز</c:v>
                </c:pt>
                <c:pt idx="2">
                  <c:v>فلاورجان</c:v>
                </c:pt>
                <c:pt idx="3">
                  <c:v>سمیرم</c:v>
                </c:pt>
                <c:pt idx="4">
                  <c:v>گلپایگان</c:v>
                </c:pt>
                <c:pt idx="5">
                  <c:v>شهرضا</c:v>
                </c:pt>
                <c:pt idx="6">
                  <c:v>بوئین و میاندشت</c:v>
                </c:pt>
                <c:pt idx="7">
                  <c:v>فریدونشهر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دهاقان</c:v>
                </c:pt>
                <c:pt idx="11">
                  <c:v>مبارکه</c:v>
                </c:pt>
                <c:pt idx="12">
                  <c:v>لنجان</c:v>
                </c:pt>
                <c:pt idx="13">
                  <c:v>هرند</c:v>
                </c:pt>
                <c:pt idx="14">
                  <c:v>استان</c:v>
                </c:pt>
                <c:pt idx="15">
                  <c:v>خور و بیابانک</c:v>
                </c:pt>
                <c:pt idx="16">
                  <c:v>شاهین شهر و میمه</c:v>
                </c:pt>
                <c:pt idx="17">
                  <c:v>کوهپایه</c:v>
                </c:pt>
                <c:pt idx="18">
                  <c:v>جرقویه</c:v>
                </c:pt>
                <c:pt idx="19">
                  <c:v>اصفهان 2</c:v>
                </c:pt>
                <c:pt idx="20">
                  <c:v>تیران و کرون</c:v>
                </c:pt>
                <c:pt idx="21">
                  <c:v>چادگان</c:v>
                </c:pt>
                <c:pt idx="22">
                  <c:v>نجف آباد</c:v>
                </c:pt>
                <c:pt idx="23">
                  <c:v>برخوار</c:v>
                </c:pt>
                <c:pt idx="24">
                  <c:v>اصفهان 1</c:v>
                </c:pt>
                <c:pt idx="25">
                  <c:v>خمینی شهر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84.711075441412518</c:v>
                </c:pt>
                <c:pt idx="1">
                  <c:v>82.923832923832919</c:v>
                </c:pt>
                <c:pt idx="2">
                  <c:v>82.768191142753707</c:v>
                </c:pt>
                <c:pt idx="3">
                  <c:v>80.992118683356523</c:v>
                </c:pt>
                <c:pt idx="4">
                  <c:v>80.136986301369859</c:v>
                </c:pt>
                <c:pt idx="5">
                  <c:v>78.327546296296291</c:v>
                </c:pt>
                <c:pt idx="6">
                  <c:v>78.252427184466029</c:v>
                </c:pt>
                <c:pt idx="7">
                  <c:v>78.197481776010605</c:v>
                </c:pt>
                <c:pt idx="8">
                  <c:v>77.656500802568218</c:v>
                </c:pt>
                <c:pt idx="9">
                  <c:v>77.572559366754618</c:v>
                </c:pt>
                <c:pt idx="10">
                  <c:v>76.668869795109046</c:v>
                </c:pt>
                <c:pt idx="11">
                  <c:v>75.105740181268885</c:v>
                </c:pt>
                <c:pt idx="12">
                  <c:v>75.058275058275058</c:v>
                </c:pt>
                <c:pt idx="13">
                  <c:v>75.048732943469787</c:v>
                </c:pt>
                <c:pt idx="14">
                  <c:v>74.009834298801024</c:v>
                </c:pt>
                <c:pt idx="15">
                  <c:v>73.954983922829584</c:v>
                </c:pt>
                <c:pt idx="16">
                  <c:v>73.910002331545812</c:v>
                </c:pt>
                <c:pt idx="17">
                  <c:v>72.36641221374046</c:v>
                </c:pt>
                <c:pt idx="18">
                  <c:v>71.220159151193627</c:v>
                </c:pt>
                <c:pt idx="19">
                  <c:v>71.192968595694254</c:v>
                </c:pt>
                <c:pt idx="20">
                  <c:v>70.933828076685217</c:v>
                </c:pt>
                <c:pt idx="21">
                  <c:v>70.449826989619382</c:v>
                </c:pt>
                <c:pt idx="22">
                  <c:v>70.009242144177449</c:v>
                </c:pt>
                <c:pt idx="23">
                  <c:v>69.129524379300037</c:v>
                </c:pt>
                <c:pt idx="24">
                  <c:v>69.001694778468249</c:v>
                </c:pt>
                <c:pt idx="25">
                  <c:v>67.729908864954439</c:v>
                </c:pt>
                <c:pt idx="26">
                  <c:v>67.25</c:v>
                </c:pt>
                <c:pt idx="27">
                  <c:v>66.05042016806722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BD-4985-929E-667FAC7688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1848079"/>
        <c:axId val="1771853903"/>
      </c:barChart>
      <c:catAx>
        <c:axId val="1771848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53903"/>
        <c:crosses val="autoZero"/>
        <c:auto val="1"/>
        <c:lblAlgn val="ctr"/>
        <c:lblOffset val="100"/>
        <c:noMultiLvlLbl val="0"/>
      </c:catAx>
      <c:valAx>
        <c:axId val="177185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48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درصد فشارخون کنترل شده به تفکیک شهرستان ها در </a:t>
            </a:r>
            <a:r>
              <a:rPr lang="fa-IR" sz="2000" b="1" dirty="0" smtClean="0">
                <a:solidFill>
                  <a:srgbClr val="FF0000"/>
                </a:solidFill>
              </a:rPr>
              <a:t>زمستان1404 </a:t>
            </a:r>
            <a:r>
              <a:rPr lang="fa-IR" sz="2000" b="1" dirty="0">
                <a:solidFill>
                  <a:srgbClr val="FF0000"/>
                </a:solidFill>
              </a:rPr>
              <a:t>و </a:t>
            </a:r>
            <a:r>
              <a:rPr lang="fa-IR" sz="2000" b="1" dirty="0" smtClean="0">
                <a:solidFill>
                  <a:srgbClr val="FF0000"/>
                </a:solidFill>
              </a:rPr>
              <a:t>پاییز </a:t>
            </a:r>
            <a:r>
              <a:rPr lang="fa-IR" sz="2000" b="1" dirty="0">
                <a:solidFill>
                  <a:srgbClr val="FF0000"/>
                </a:solidFill>
              </a:rPr>
              <a:t>1404</a:t>
            </a:r>
            <a:r>
              <a:rPr lang="fa-IR" dirty="0"/>
              <a:t> 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Sheet1!$B$129</c:f>
              <c:strCache>
                <c:ptCount val="1"/>
                <c:pt idx="0">
                  <c:v>درصد فشارخون کنترل شده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4B-45A6-AFB0-CB9C29D5EE3F}"/>
              </c:ext>
            </c:extLst>
          </c:dPt>
          <c:dPt>
            <c:idx val="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4B-45A6-AFB0-CB9C29D5EE3F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4037-476F-8D3D-47E39B71CD9C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F4B-45A6-AFB0-CB9C29D5EE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فریدن</c:v>
                </c:pt>
                <c:pt idx="1">
                  <c:v>نطنز</c:v>
                </c:pt>
                <c:pt idx="2">
                  <c:v>فلاورجان</c:v>
                </c:pt>
                <c:pt idx="3">
                  <c:v>سمیرم</c:v>
                </c:pt>
                <c:pt idx="4">
                  <c:v>گلپایگان</c:v>
                </c:pt>
                <c:pt idx="5">
                  <c:v>شهرضا</c:v>
                </c:pt>
                <c:pt idx="6">
                  <c:v>بوئین و میاندشت</c:v>
                </c:pt>
                <c:pt idx="7">
                  <c:v>فریدونشهر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دهاقان</c:v>
                </c:pt>
                <c:pt idx="11">
                  <c:v>مبارکه</c:v>
                </c:pt>
                <c:pt idx="12">
                  <c:v>لنجان</c:v>
                </c:pt>
                <c:pt idx="13">
                  <c:v>هرند</c:v>
                </c:pt>
                <c:pt idx="14">
                  <c:v>استان</c:v>
                </c:pt>
                <c:pt idx="15">
                  <c:v>خور و بیابانک</c:v>
                </c:pt>
                <c:pt idx="16">
                  <c:v>شاهین شهر و میمه</c:v>
                </c:pt>
                <c:pt idx="17">
                  <c:v>کوهپایه</c:v>
                </c:pt>
                <c:pt idx="18">
                  <c:v>جرقویه</c:v>
                </c:pt>
                <c:pt idx="19">
                  <c:v>اصفهان 2</c:v>
                </c:pt>
                <c:pt idx="20">
                  <c:v>تیران و کرون</c:v>
                </c:pt>
                <c:pt idx="21">
                  <c:v>چادگان</c:v>
                </c:pt>
                <c:pt idx="22">
                  <c:v>نجف آباد</c:v>
                </c:pt>
                <c:pt idx="23">
                  <c:v>برخوار</c:v>
                </c:pt>
                <c:pt idx="24">
                  <c:v>اصفهان 1</c:v>
                </c:pt>
                <c:pt idx="25">
                  <c:v>خمینی شهر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Sheet1!$B$130:$B$157</c:f>
              <c:numCache>
                <c:formatCode>0.00</c:formatCode>
                <c:ptCount val="28"/>
                <c:pt idx="0">
                  <c:v>84.711075441412518</c:v>
                </c:pt>
                <c:pt idx="1">
                  <c:v>82.923832923832919</c:v>
                </c:pt>
                <c:pt idx="2">
                  <c:v>82.768191142753707</c:v>
                </c:pt>
                <c:pt idx="3">
                  <c:v>80.992118683356523</c:v>
                </c:pt>
                <c:pt idx="4">
                  <c:v>80.136986301369859</c:v>
                </c:pt>
                <c:pt idx="5">
                  <c:v>78.327546296296291</c:v>
                </c:pt>
                <c:pt idx="6">
                  <c:v>78.252427184466029</c:v>
                </c:pt>
                <c:pt idx="7">
                  <c:v>78.197481776010605</c:v>
                </c:pt>
                <c:pt idx="8">
                  <c:v>77.656500802568218</c:v>
                </c:pt>
                <c:pt idx="9">
                  <c:v>77.572559366754618</c:v>
                </c:pt>
                <c:pt idx="10">
                  <c:v>76.668869795109046</c:v>
                </c:pt>
                <c:pt idx="11">
                  <c:v>75.105740181268885</c:v>
                </c:pt>
                <c:pt idx="12">
                  <c:v>75.058275058275058</c:v>
                </c:pt>
                <c:pt idx="13">
                  <c:v>75.048732943469787</c:v>
                </c:pt>
                <c:pt idx="14">
                  <c:v>74.009834298801024</c:v>
                </c:pt>
                <c:pt idx="15">
                  <c:v>73.954983922829584</c:v>
                </c:pt>
                <c:pt idx="16">
                  <c:v>73.910002331545812</c:v>
                </c:pt>
                <c:pt idx="17">
                  <c:v>72.36641221374046</c:v>
                </c:pt>
                <c:pt idx="18">
                  <c:v>71.220159151193627</c:v>
                </c:pt>
                <c:pt idx="19">
                  <c:v>71.192968595694254</c:v>
                </c:pt>
                <c:pt idx="20">
                  <c:v>70.933828076685217</c:v>
                </c:pt>
                <c:pt idx="21">
                  <c:v>70.449826989619382</c:v>
                </c:pt>
                <c:pt idx="22">
                  <c:v>70.009242144177449</c:v>
                </c:pt>
                <c:pt idx="23">
                  <c:v>69.129524379300037</c:v>
                </c:pt>
                <c:pt idx="24">
                  <c:v>69.001694778468249</c:v>
                </c:pt>
                <c:pt idx="25">
                  <c:v>67.729908864954439</c:v>
                </c:pt>
                <c:pt idx="26">
                  <c:v>67.25</c:v>
                </c:pt>
                <c:pt idx="27">
                  <c:v>66.05042016806722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7-476A-B56A-A4AB89262944}"/>
            </c:ext>
          </c:extLst>
        </c:ser>
        <c:ser>
          <c:idx val="1"/>
          <c:order val="1"/>
          <c:tx>
            <c:strRef>
              <c:f>Sheet1!$C$129</c:f>
              <c:strCache>
                <c:ptCount val="1"/>
                <c:pt idx="0">
                  <c:v>درصد فشارخون کنترل شده پاییز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5A0-4BF5-96A3-91D8F53A15E2}"/>
              </c:ext>
            </c:extLst>
          </c:dPt>
          <c:dPt>
            <c:idx val="14"/>
            <c:invertIfNegative val="0"/>
            <c:bubble3D val="0"/>
            <c:spPr>
              <a:solidFill>
                <a:srgbClr val="CC3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037-476F-8D3D-47E39B71CD9C}"/>
              </c:ext>
            </c:extLst>
          </c:dPt>
          <c:dPt>
            <c:idx val="15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E408-428D-B4F0-A90DD595BF6A}"/>
              </c:ext>
            </c:extLst>
          </c:dPt>
          <c:dPt>
            <c:idx val="17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9A0-430D-A1DE-E564974A2B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Sheet1!$A$130:$A$157</c:f>
              <c:strCache>
                <c:ptCount val="28"/>
                <c:pt idx="0">
                  <c:v>فریدن</c:v>
                </c:pt>
                <c:pt idx="1">
                  <c:v>نطنز</c:v>
                </c:pt>
                <c:pt idx="2">
                  <c:v>فلاورجان</c:v>
                </c:pt>
                <c:pt idx="3">
                  <c:v>سمیرم</c:v>
                </c:pt>
                <c:pt idx="4">
                  <c:v>گلپایگان</c:v>
                </c:pt>
                <c:pt idx="5">
                  <c:v>شهرضا</c:v>
                </c:pt>
                <c:pt idx="6">
                  <c:v>بوئین و میاندشت</c:v>
                </c:pt>
                <c:pt idx="7">
                  <c:v>فریدونشهر</c:v>
                </c:pt>
                <c:pt idx="8">
                  <c:v>اردستان</c:v>
                </c:pt>
                <c:pt idx="9">
                  <c:v>نائین</c:v>
                </c:pt>
                <c:pt idx="10">
                  <c:v>دهاقان</c:v>
                </c:pt>
                <c:pt idx="11">
                  <c:v>مبارکه</c:v>
                </c:pt>
                <c:pt idx="12">
                  <c:v>لنجان</c:v>
                </c:pt>
                <c:pt idx="13">
                  <c:v>هرند</c:v>
                </c:pt>
                <c:pt idx="14">
                  <c:v>استان</c:v>
                </c:pt>
                <c:pt idx="15">
                  <c:v>خور و بیابانک</c:v>
                </c:pt>
                <c:pt idx="16">
                  <c:v>شاهین شهر و میمه</c:v>
                </c:pt>
                <c:pt idx="17">
                  <c:v>کوهپایه</c:v>
                </c:pt>
                <c:pt idx="18">
                  <c:v>جرقویه</c:v>
                </c:pt>
                <c:pt idx="19">
                  <c:v>اصفهان 2</c:v>
                </c:pt>
                <c:pt idx="20">
                  <c:v>تیران و کرون</c:v>
                </c:pt>
                <c:pt idx="21">
                  <c:v>چادگان</c:v>
                </c:pt>
                <c:pt idx="22">
                  <c:v>نجف آباد</c:v>
                </c:pt>
                <c:pt idx="23">
                  <c:v>برخوار</c:v>
                </c:pt>
                <c:pt idx="24">
                  <c:v>اصفهان 1</c:v>
                </c:pt>
                <c:pt idx="25">
                  <c:v>خمینی شهر</c:v>
                </c:pt>
                <c:pt idx="26">
                  <c:v>ورزنه</c:v>
                </c:pt>
                <c:pt idx="27">
                  <c:v>خوانسار</c:v>
                </c:pt>
              </c:strCache>
            </c:strRef>
          </c:cat>
          <c:val>
            <c:numRef>
              <c:f>Sheet1!$C$130:$C$157</c:f>
              <c:numCache>
                <c:formatCode>0.00</c:formatCode>
                <c:ptCount val="28"/>
                <c:pt idx="0">
                  <c:v>82.443928847641146</c:v>
                </c:pt>
                <c:pt idx="1">
                  <c:v>80.751445086705203</c:v>
                </c:pt>
                <c:pt idx="2">
                  <c:v>83.325882878855609</c:v>
                </c:pt>
                <c:pt idx="3">
                  <c:v>82.618213660245189</c:v>
                </c:pt>
                <c:pt idx="4">
                  <c:v>82.309772112784856</c:v>
                </c:pt>
                <c:pt idx="5">
                  <c:v>80.265941372015718</c:v>
                </c:pt>
                <c:pt idx="6">
                  <c:v>78.052126200274358</c:v>
                </c:pt>
                <c:pt idx="7">
                  <c:v>78.736263736263737</c:v>
                </c:pt>
                <c:pt idx="8">
                  <c:v>79.552150854449039</c:v>
                </c:pt>
                <c:pt idx="9">
                  <c:v>80.319535221496011</c:v>
                </c:pt>
                <c:pt idx="10">
                  <c:v>79.905437352245869</c:v>
                </c:pt>
                <c:pt idx="11">
                  <c:v>76.491125981961019</c:v>
                </c:pt>
                <c:pt idx="12">
                  <c:v>76.669603524229075</c:v>
                </c:pt>
                <c:pt idx="13">
                  <c:v>77.867056245434625</c:v>
                </c:pt>
                <c:pt idx="14">
                  <c:v>75.22549366193627</c:v>
                </c:pt>
                <c:pt idx="15">
                  <c:v>76.330619912335635</c:v>
                </c:pt>
                <c:pt idx="16">
                  <c:v>73.662361623616235</c:v>
                </c:pt>
                <c:pt idx="17">
                  <c:v>72.164948453608247</c:v>
                </c:pt>
                <c:pt idx="18">
                  <c:v>69.841269841269835</c:v>
                </c:pt>
                <c:pt idx="19">
                  <c:v>73.617444656330321</c:v>
                </c:pt>
                <c:pt idx="20">
                  <c:v>71.912255603242727</c:v>
                </c:pt>
                <c:pt idx="21">
                  <c:v>72.518080210387907</c:v>
                </c:pt>
                <c:pt idx="22">
                  <c:v>69.872476089266726</c:v>
                </c:pt>
                <c:pt idx="23">
                  <c:v>70.681756938830503</c:v>
                </c:pt>
                <c:pt idx="24">
                  <c:v>71.136461472234174</c:v>
                </c:pt>
                <c:pt idx="25">
                  <c:v>70.86047308878986</c:v>
                </c:pt>
                <c:pt idx="26">
                  <c:v>64.400000000000006</c:v>
                </c:pt>
                <c:pt idx="27">
                  <c:v>66.719325961032126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77-476A-B56A-A4AB892629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5716207"/>
        <c:axId val="1755724111"/>
      </c:barChart>
      <c:catAx>
        <c:axId val="17557162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724111"/>
        <c:crosses val="autoZero"/>
        <c:auto val="1"/>
        <c:lblAlgn val="ctr"/>
        <c:lblOffset val="100"/>
        <c:noMultiLvlLbl val="0"/>
      </c:catAx>
      <c:valAx>
        <c:axId val="1755724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7162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C00000"/>
                </a:solidFill>
              </a:rPr>
              <a:t>روند تعداد مراقبت بیماران مبتلا به فشارخون بالا توسط مراقب سلامت/بهورز در استان اصفهان</a:t>
            </a:r>
          </a:p>
          <a:p>
            <a:pPr>
              <a:defRPr sz="2000" b="1">
                <a:solidFill>
                  <a:srgbClr val="C00000"/>
                </a:solidFill>
              </a:defRPr>
            </a:pPr>
            <a:r>
              <a:rPr lang="fa-IR" sz="2000" b="1" dirty="0">
                <a:solidFill>
                  <a:srgbClr val="C00000"/>
                </a:solidFill>
              </a:rPr>
              <a:t>در </a:t>
            </a:r>
            <a:r>
              <a:rPr lang="fa-IR" sz="2000" b="1" dirty="0" smtClean="0">
                <a:solidFill>
                  <a:srgbClr val="C00000"/>
                </a:solidFill>
              </a:rPr>
              <a:t>زمستان </a:t>
            </a:r>
            <a:r>
              <a:rPr lang="fa-IR" sz="2000" b="1" dirty="0">
                <a:solidFill>
                  <a:srgbClr val="C00000"/>
                </a:solidFill>
              </a:rPr>
              <a:t>1404</a:t>
            </a:r>
            <a:endParaRPr lang="en-US" sz="2000" b="1" dirty="0">
              <a:solidFill>
                <a:srgbClr val="C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1458333333333333E-2"/>
          <c:y val="0.11065182594977263"/>
          <c:w val="0.9770833333333333"/>
          <c:h val="0.6908636628754738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'غیرپزشک فشارخون تعداد'!$K$2:$AN$2</c:f>
              <c:strCache>
                <c:ptCount val="30"/>
                <c:pt idx="0">
                  <c:v>سه ماهه سوم 97</c:v>
                </c:pt>
                <c:pt idx="1">
                  <c:v>سه ماهه چهارم97</c:v>
                </c:pt>
                <c:pt idx="2">
                  <c:v>سه ماهه اول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99</c:v>
                </c:pt>
                <c:pt idx="7">
                  <c:v>سه ماهه دوم 99</c:v>
                </c:pt>
                <c:pt idx="8">
                  <c:v>سه ماهه سوم99</c:v>
                </c:pt>
                <c:pt idx="9">
                  <c:v>سه ماهه چهارم99</c:v>
                </c:pt>
                <c:pt idx="10">
                  <c:v>سه ماهه اول 1400</c:v>
                </c:pt>
                <c:pt idx="11">
                  <c:v>سه ماهه دوم  1400
</c:v>
                </c:pt>
                <c:pt idx="12">
                  <c:v>سه ماهه سوم 1400
</c:v>
                </c:pt>
                <c:pt idx="13">
                  <c:v>سه ماهه چهارم  1400
</c:v>
                </c:pt>
                <c:pt idx="14">
                  <c:v>سه ماهه اول  1401</c:v>
                </c:pt>
                <c:pt idx="15">
                  <c:v>سه ماهه دوم 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زمستان1404</c:v>
                </c:pt>
              </c:strCache>
            </c:strRef>
          </c:cat>
          <c:val>
            <c:numRef>
              <c:f>'غیرپزشک فشارخون تعداد'!$K$30:$AN$30</c:f>
              <c:numCache>
                <c:formatCode>General</c:formatCode>
                <c:ptCount val="30"/>
                <c:pt idx="0">
                  <c:v>56568</c:v>
                </c:pt>
                <c:pt idx="1">
                  <c:v>77588</c:v>
                </c:pt>
                <c:pt idx="2">
                  <c:v>92428</c:v>
                </c:pt>
                <c:pt idx="3">
                  <c:v>98313</c:v>
                </c:pt>
                <c:pt idx="4">
                  <c:v>106579</c:v>
                </c:pt>
                <c:pt idx="5">
                  <c:v>113795</c:v>
                </c:pt>
                <c:pt idx="6">
                  <c:v>73199</c:v>
                </c:pt>
                <c:pt idx="7">
                  <c:v>112179</c:v>
                </c:pt>
                <c:pt idx="8">
                  <c:v>90422</c:v>
                </c:pt>
                <c:pt idx="9">
                  <c:v>101846</c:v>
                </c:pt>
                <c:pt idx="10">
                  <c:v>107315</c:v>
                </c:pt>
                <c:pt idx="11">
                  <c:v>94159</c:v>
                </c:pt>
                <c:pt idx="12">
                  <c:v>89089</c:v>
                </c:pt>
                <c:pt idx="13">
                  <c:v>103626</c:v>
                </c:pt>
                <c:pt idx="14">
                  <c:v>109577</c:v>
                </c:pt>
                <c:pt idx="15">
                  <c:v>119086</c:v>
                </c:pt>
                <c:pt idx="16">
                  <c:v>130934</c:v>
                </c:pt>
                <c:pt idx="17">
                  <c:v>129638</c:v>
                </c:pt>
                <c:pt idx="18">
                  <c:v>137923</c:v>
                </c:pt>
                <c:pt idx="19">
                  <c:v>135888</c:v>
                </c:pt>
                <c:pt idx="20">
                  <c:v>153318</c:v>
                </c:pt>
                <c:pt idx="21">
                  <c:v>164803</c:v>
                </c:pt>
                <c:pt idx="22">
                  <c:v>147911</c:v>
                </c:pt>
                <c:pt idx="23">
                  <c:v>142148</c:v>
                </c:pt>
                <c:pt idx="24">
                  <c:v>168776</c:v>
                </c:pt>
                <c:pt idx="25">
                  <c:v>167161</c:v>
                </c:pt>
                <c:pt idx="26">
                  <c:v>161683</c:v>
                </c:pt>
                <c:pt idx="27">
                  <c:v>145364</c:v>
                </c:pt>
                <c:pt idx="28">
                  <c:v>156267</c:v>
                </c:pt>
                <c:pt idx="29">
                  <c:v>146311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F7-4FD1-B5F3-7D172D0588B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0066576"/>
        <c:axId val="170066968"/>
      </c:barChart>
      <c:catAx>
        <c:axId val="17006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066968"/>
        <c:crosses val="autoZero"/>
        <c:auto val="1"/>
        <c:lblAlgn val="ctr"/>
        <c:lblOffset val="100"/>
        <c:noMultiLvlLbl val="0"/>
      </c:catAx>
      <c:valAx>
        <c:axId val="170066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006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800" b="1" i="0" baseline="0" dirty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روند فصلی درصد مراقبت فشارخون توسط غیر پزشک در استان اصفهان در </a:t>
            </a:r>
            <a:r>
              <a:rPr lang="fa-IR" sz="1800" b="1" i="0" baseline="0" dirty="0" smtClean="0">
                <a:solidFill>
                  <a:srgbClr val="C00000"/>
                </a:solidFill>
                <a:effectLst/>
                <a:cs typeface="B Titr" panose="00000700000000000000" pitchFamily="2" charset="-78"/>
              </a:rPr>
              <a:t>زمستان1404</a:t>
            </a:r>
            <a:endParaRPr lang="en-US" sz="1600" dirty="0">
              <a:solidFill>
                <a:srgbClr val="C00000"/>
              </a:solidFill>
              <a:effectLst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'درصد مراقبت غیرپزشک فشارخون'!$N$3</c:f>
              <c:strCache>
                <c:ptCount val="1"/>
                <c:pt idx="0">
                  <c:v>34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'درصد مراقبت غیرپزشک فشارخون'!$V$2:$AY$2</c:f>
              <c:strCache>
                <c:ptCount val="30"/>
                <c:pt idx="0">
                  <c:v>سه ماهه سوم 97</c:v>
                </c:pt>
                <c:pt idx="1">
                  <c:v>سه ماهه چهارم97</c:v>
                </c:pt>
                <c:pt idx="2">
                  <c:v>سه ماهه اول 98</c:v>
                </c:pt>
                <c:pt idx="3">
                  <c:v>سه ماهه دوم 98</c:v>
                </c:pt>
                <c:pt idx="4">
                  <c:v>سه ماهه سوم 98</c:v>
                </c:pt>
                <c:pt idx="5">
                  <c:v>سه ماهه چهارم 98</c:v>
                </c:pt>
                <c:pt idx="6">
                  <c:v>سه ماهه اول 99</c:v>
                </c:pt>
                <c:pt idx="7">
                  <c:v>سه ماهه دوم99</c:v>
                </c:pt>
                <c:pt idx="8">
                  <c:v>سه ماهه سوم 99</c:v>
                </c:pt>
                <c:pt idx="9">
                  <c:v>سه ماهه چهارم 99</c:v>
                </c:pt>
                <c:pt idx="10">
                  <c:v>سه ماهه اول1400</c:v>
                </c:pt>
                <c:pt idx="11">
                  <c:v>سه ماهه دوم1400
</c:v>
                </c:pt>
                <c:pt idx="12">
                  <c:v>سه ماهه سوم1400
</c:v>
                </c:pt>
                <c:pt idx="13">
                  <c:v>سه ماهه چهارم  1400
</c:v>
                </c:pt>
                <c:pt idx="14">
                  <c:v>سه ماهه اول  1401</c:v>
                </c:pt>
                <c:pt idx="15">
                  <c:v>سه ماهه دوم 1401</c:v>
                </c:pt>
                <c:pt idx="16">
                  <c:v>سه ماهه سوم 1401</c:v>
                </c:pt>
                <c:pt idx="17">
                  <c:v>سه ماهه چهارم 1401</c:v>
                </c:pt>
                <c:pt idx="18">
                  <c:v>سه ماهه اول 1402</c:v>
                </c:pt>
                <c:pt idx="19">
                  <c:v>سه ماهه دوم 1402</c:v>
                </c:pt>
                <c:pt idx="20">
                  <c:v>سه ماهه سوم 1402</c:v>
                </c:pt>
                <c:pt idx="21">
                  <c:v>سه ماهه چهارم 1402</c:v>
                </c:pt>
                <c:pt idx="22">
                  <c:v>سه ماهه اول1403</c:v>
                </c:pt>
                <c:pt idx="23">
                  <c:v>سه ماهه دوم1403</c:v>
                </c:pt>
                <c:pt idx="24">
                  <c:v>سه ماهه سوم1403</c:v>
                </c:pt>
                <c:pt idx="25">
                  <c:v>زمستان 1403</c:v>
                </c:pt>
                <c:pt idx="26">
                  <c:v>بهار1404</c:v>
                </c:pt>
                <c:pt idx="27">
                  <c:v>تابستان 1404</c:v>
                </c:pt>
                <c:pt idx="28">
                  <c:v>پاییز 1404</c:v>
                </c:pt>
                <c:pt idx="29">
                  <c:v>زمستان 1404</c:v>
                </c:pt>
              </c:strCache>
            </c:strRef>
          </c:cat>
          <c:val>
            <c:numRef>
              <c:f>'درصد مراقبت غیرپزشک فشارخون'!$V$3:$AY$3</c:f>
              <c:numCache>
                <c:formatCode>0.0</c:formatCode>
                <c:ptCount val="30"/>
                <c:pt idx="0">
                  <c:v>43.031561651338464</c:v>
                </c:pt>
                <c:pt idx="1">
                  <c:v>51.629646388692954</c:v>
                </c:pt>
                <c:pt idx="2">
                  <c:v>53.708481509890063</c:v>
                </c:pt>
                <c:pt idx="3">
                  <c:v>51.547532285041655</c:v>
                </c:pt>
                <c:pt idx="4">
                  <c:v>51.659137616813368</c:v>
                </c:pt>
                <c:pt idx="5">
                  <c:v>51.29181728853591</c:v>
                </c:pt>
                <c:pt idx="6">
                  <c:v>32.168314656119534</c:v>
                </c:pt>
                <c:pt idx="7">
                  <c:v>47.261520572300071</c:v>
                </c:pt>
                <c:pt idx="8">
                  <c:v>37.267137063536552</c:v>
                </c:pt>
                <c:pt idx="9">
                  <c:v>40.749972992329816</c:v>
                </c:pt>
                <c:pt idx="10">
                  <c:v>41.57</c:v>
                </c:pt>
                <c:pt idx="11">
                  <c:v>34.5</c:v>
                </c:pt>
                <c:pt idx="12">
                  <c:v>34.119999999999997</c:v>
                </c:pt>
                <c:pt idx="13">
                  <c:v>36.65</c:v>
                </c:pt>
                <c:pt idx="14">
                  <c:v>37.966232065332257</c:v>
                </c:pt>
                <c:pt idx="15">
                  <c:v>40.200000000000003</c:v>
                </c:pt>
                <c:pt idx="16">
                  <c:v>42.73</c:v>
                </c:pt>
                <c:pt idx="17">
                  <c:v>41.08</c:v>
                </c:pt>
                <c:pt idx="18">
                  <c:v>42.6</c:v>
                </c:pt>
                <c:pt idx="19">
                  <c:v>40.840000000000003</c:v>
                </c:pt>
                <c:pt idx="20">
                  <c:v>44.44</c:v>
                </c:pt>
                <c:pt idx="21">
                  <c:v>45.31</c:v>
                </c:pt>
                <c:pt idx="22">
                  <c:v>39.78</c:v>
                </c:pt>
                <c:pt idx="23">
                  <c:v>37.58</c:v>
                </c:pt>
                <c:pt idx="24">
                  <c:v>43.55</c:v>
                </c:pt>
                <c:pt idx="25">
                  <c:v>42.15</c:v>
                </c:pt>
                <c:pt idx="26">
                  <c:v>40.090000000000003</c:v>
                </c:pt>
                <c:pt idx="27">
                  <c:v>35.49</c:v>
                </c:pt>
                <c:pt idx="28" formatCode="General">
                  <c:v>37.46</c:v>
                </c:pt>
                <c:pt idx="29">
                  <c:v>34.51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1B-49B9-AF4A-6BDDE434BA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067752"/>
        <c:axId val="242344248"/>
      </c:barChart>
      <c:catAx>
        <c:axId val="170067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B Koodak" panose="00000700000000000000" pitchFamily="2" charset="-78"/>
              </a:defRPr>
            </a:pPr>
            <a:endParaRPr lang="en-US"/>
          </a:p>
        </c:txPr>
        <c:crossAx val="242344248"/>
        <c:crosses val="autoZero"/>
        <c:auto val="1"/>
        <c:lblAlgn val="ctr"/>
        <c:lblOffset val="100"/>
        <c:noMultiLvlLbl val="0"/>
      </c:catAx>
      <c:valAx>
        <c:axId val="242344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70067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2">
        <a:lumMod val="40000"/>
        <a:lumOff val="60000"/>
      </a:schemeClr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درصد مراقبت بیماران مبتلا به فشار خون</a:t>
            </a:r>
            <a:r>
              <a:rPr lang="fa-IR" sz="2000" b="1" baseline="0" dirty="0">
                <a:solidFill>
                  <a:srgbClr val="FF0000"/>
                </a:solidFill>
              </a:rPr>
              <a:t> بالا توسط</a:t>
            </a:r>
            <a:r>
              <a:rPr lang="fa-IR" sz="2000" b="1" dirty="0">
                <a:solidFill>
                  <a:srgbClr val="FF0000"/>
                </a:solidFill>
              </a:rPr>
              <a:t> غیرپزشک به</a:t>
            </a:r>
            <a:r>
              <a:rPr lang="fa-IR" sz="2000" b="1" baseline="0" dirty="0">
                <a:solidFill>
                  <a:srgbClr val="FF0000"/>
                </a:solidFill>
              </a:rPr>
              <a:t> تفکیک شهرستان ها </a:t>
            </a:r>
            <a:r>
              <a:rPr lang="fa-IR" sz="2000" b="1" dirty="0">
                <a:solidFill>
                  <a:srgbClr val="FF0000"/>
                </a:solidFill>
              </a:rPr>
              <a:t>در </a:t>
            </a:r>
            <a:r>
              <a:rPr lang="fa-IR" sz="2000" b="1" dirty="0" smtClean="0">
                <a:solidFill>
                  <a:srgbClr val="FF0000"/>
                </a:solidFill>
              </a:rPr>
              <a:t>زمستان1404</a:t>
            </a:r>
            <a:endParaRPr lang="fa-IR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Sheet1!$B$159</c:f>
              <c:strCache>
                <c:ptCount val="1"/>
                <c:pt idx="0">
                  <c:v>درصد مراقبت فشارخون غیر پزشک پاییز 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E1-4715-BDE0-D21844E313AA}"/>
              </c:ext>
            </c:extLst>
          </c:dPt>
          <c:dPt>
            <c:idx val="1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E1-4715-BDE0-D21844E313AA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C4-49EF-BC57-24D5837CFAE4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AF8-47CD-B9FC-C8F467EE6BBD}"/>
              </c:ext>
            </c:extLst>
          </c:dPt>
          <c:dPt>
            <c:idx val="2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AF8-47CD-B9FC-C8F467EE6BBD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FE1-4715-BDE0-D21844E313AA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D9C4-49EF-BC57-24D5837CFA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هرند</c:v>
                </c:pt>
                <c:pt idx="5">
                  <c:v>سمیرم</c:v>
                </c:pt>
                <c:pt idx="6">
                  <c:v>کوهپایه</c:v>
                </c:pt>
                <c:pt idx="7">
                  <c:v>تیران و کرون</c:v>
                </c:pt>
                <c:pt idx="8">
                  <c:v>گلپایگان</c:v>
                </c:pt>
                <c:pt idx="9">
                  <c:v>ورزنه</c:v>
                </c:pt>
                <c:pt idx="10">
                  <c:v>خور و بیابانک</c:v>
                </c:pt>
                <c:pt idx="11">
                  <c:v>خوانسار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لنجان</c:v>
                </c:pt>
                <c:pt idx="21">
                  <c:v>شاهین شهر و میمه</c:v>
                </c:pt>
                <c:pt idx="22">
                  <c:v>برخوار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Sheet1!$B$160:$B$187</c:f>
              <c:numCache>
                <c:formatCode>0.00</c:formatCode>
                <c:ptCount val="28"/>
                <c:pt idx="0">
                  <c:v>69.101123595505626</c:v>
                </c:pt>
                <c:pt idx="1">
                  <c:v>66.64870689655173</c:v>
                </c:pt>
                <c:pt idx="2">
                  <c:v>65.431319981075546</c:v>
                </c:pt>
                <c:pt idx="3">
                  <c:v>63.611676849966059</c:v>
                </c:pt>
                <c:pt idx="4">
                  <c:v>62.884088834803777</c:v>
                </c:pt>
                <c:pt idx="5">
                  <c:v>58.692275102386674</c:v>
                </c:pt>
                <c:pt idx="6">
                  <c:v>58.285327007793967</c:v>
                </c:pt>
                <c:pt idx="7">
                  <c:v>57.660230778018963</c:v>
                </c:pt>
                <c:pt idx="8">
                  <c:v>57.46034512811574</c:v>
                </c:pt>
                <c:pt idx="9">
                  <c:v>57.095251319078031</c:v>
                </c:pt>
                <c:pt idx="10">
                  <c:v>55.384615384615387</c:v>
                </c:pt>
                <c:pt idx="11">
                  <c:v>54.750644883920899</c:v>
                </c:pt>
                <c:pt idx="12">
                  <c:v>52.396415118846605</c:v>
                </c:pt>
                <c:pt idx="13">
                  <c:v>47.723965911452922</c:v>
                </c:pt>
                <c:pt idx="14">
                  <c:v>45.767734765697348</c:v>
                </c:pt>
                <c:pt idx="15">
                  <c:v>43.703199455411848</c:v>
                </c:pt>
                <c:pt idx="16">
                  <c:v>42.643473677274827</c:v>
                </c:pt>
                <c:pt idx="17">
                  <c:v>39.469784291124647</c:v>
                </c:pt>
                <c:pt idx="18">
                  <c:v>35.369458128078819</c:v>
                </c:pt>
                <c:pt idx="19">
                  <c:v>34.507148551186077</c:v>
                </c:pt>
                <c:pt idx="20">
                  <c:v>33.516681046879491</c:v>
                </c:pt>
                <c:pt idx="21">
                  <c:v>32.688386424396207</c:v>
                </c:pt>
                <c:pt idx="22">
                  <c:v>31.62728686763943</c:v>
                </c:pt>
                <c:pt idx="23">
                  <c:v>31.623831775700932</c:v>
                </c:pt>
                <c:pt idx="24">
                  <c:v>29.971479700257241</c:v>
                </c:pt>
                <c:pt idx="25">
                  <c:v>26.841359773371103</c:v>
                </c:pt>
                <c:pt idx="26">
                  <c:v>24.120136089430197</c:v>
                </c:pt>
                <c:pt idx="27">
                  <c:v>21.926391120198627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B2-44AB-B47F-085B95E72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1858479"/>
        <c:axId val="1771866383"/>
      </c:barChart>
      <c:catAx>
        <c:axId val="1771858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66383"/>
        <c:crosses val="autoZero"/>
        <c:auto val="1"/>
        <c:lblAlgn val="ctr"/>
        <c:lblOffset val="100"/>
        <c:noMultiLvlLbl val="0"/>
      </c:catAx>
      <c:valAx>
        <c:axId val="17718663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1858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</a:rPr>
              <a:t>مقایسه مراقبت</a:t>
            </a:r>
            <a:r>
              <a:rPr lang="fa-IR" sz="2000" b="1" baseline="0" dirty="0">
                <a:solidFill>
                  <a:srgbClr val="FF0000"/>
                </a:solidFill>
              </a:rPr>
              <a:t> بیماران مبتلا به فشارخون بالا غیرپزشک به تفکیک شهرستان ها در </a:t>
            </a:r>
            <a:r>
              <a:rPr lang="fa-IR" sz="2000" b="1" baseline="0" dirty="0" smtClean="0">
                <a:solidFill>
                  <a:srgbClr val="FF0000"/>
                </a:solidFill>
              </a:rPr>
              <a:t>زمستان1404 </a:t>
            </a:r>
            <a:r>
              <a:rPr lang="fa-IR" sz="2000" b="1" baseline="0" dirty="0">
                <a:solidFill>
                  <a:srgbClr val="FF0000"/>
                </a:solidFill>
              </a:rPr>
              <a:t>و </a:t>
            </a:r>
            <a:r>
              <a:rPr lang="fa-IR" sz="2000" b="1" baseline="0" dirty="0" smtClean="0">
                <a:solidFill>
                  <a:srgbClr val="FF0000"/>
                </a:solidFill>
              </a:rPr>
              <a:t>پاییز </a:t>
            </a:r>
            <a:r>
              <a:rPr lang="fa-IR" sz="2000" b="1" baseline="0" dirty="0">
                <a:solidFill>
                  <a:srgbClr val="FF0000"/>
                </a:solidFill>
              </a:rPr>
              <a:t>1404</a:t>
            </a:r>
            <a:endParaRPr lang="en-US" sz="20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Sheet1!$B$159</c:f>
              <c:strCache>
                <c:ptCount val="1"/>
                <c:pt idx="0">
                  <c:v>درصد مراقبت فشارخون غیر پزشک زمستان 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087-4132-8B5F-35550380ACFD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087-4132-8B5F-35550380ACFD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A61-4DAB-8D25-66153C9087E7}"/>
              </c:ext>
            </c:extLst>
          </c:dPt>
          <c:dPt>
            <c:idx val="2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087-4132-8B5F-35550380ACFD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5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DA61-4DAB-8D25-66153C9087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هرند</c:v>
                </c:pt>
                <c:pt idx="5">
                  <c:v>سمیرم</c:v>
                </c:pt>
                <c:pt idx="6">
                  <c:v>کوهپایه</c:v>
                </c:pt>
                <c:pt idx="7">
                  <c:v>تیران و کرون</c:v>
                </c:pt>
                <c:pt idx="8">
                  <c:v>گلپایگان</c:v>
                </c:pt>
                <c:pt idx="9">
                  <c:v>ورزنه</c:v>
                </c:pt>
                <c:pt idx="10">
                  <c:v>خور و بیابانک</c:v>
                </c:pt>
                <c:pt idx="11">
                  <c:v>خوانسار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لنجان</c:v>
                </c:pt>
                <c:pt idx="21">
                  <c:v>شاهین شهر و میمه</c:v>
                </c:pt>
                <c:pt idx="22">
                  <c:v>برخوار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Sheet1!$B$160:$B$187</c:f>
              <c:numCache>
                <c:formatCode>0.00</c:formatCode>
                <c:ptCount val="28"/>
                <c:pt idx="0">
                  <c:v>69.101123595505626</c:v>
                </c:pt>
                <c:pt idx="1">
                  <c:v>66.64870689655173</c:v>
                </c:pt>
                <c:pt idx="2">
                  <c:v>65.431319981075546</c:v>
                </c:pt>
                <c:pt idx="3">
                  <c:v>63.611676849966059</c:v>
                </c:pt>
                <c:pt idx="4">
                  <c:v>62.884088834803777</c:v>
                </c:pt>
                <c:pt idx="5">
                  <c:v>58.692275102386674</c:v>
                </c:pt>
                <c:pt idx="6">
                  <c:v>58.285327007793967</c:v>
                </c:pt>
                <c:pt idx="7">
                  <c:v>57.660230778018963</c:v>
                </c:pt>
                <c:pt idx="8">
                  <c:v>57.46034512811574</c:v>
                </c:pt>
                <c:pt idx="9">
                  <c:v>57.095251319078031</c:v>
                </c:pt>
                <c:pt idx="10">
                  <c:v>55.384615384615387</c:v>
                </c:pt>
                <c:pt idx="11">
                  <c:v>54.750644883920899</c:v>
                </c:pt>
                <c:pt idx="12">
                  <c:v>52.396415118846605</c:v>
                </c:pt>
                <c:pt idx="13">
                  <c:v>47.723965911452922</c:v>
                </c:pt>
                <c:pt idx="14">
                  <c:v>45.767734765697348</c:v>
                </c:pt>
                <c:pt idx="15">
                  <c:v>43.703199455411848</c:v>
                </c:pt>
                <c:pt idx="16">
                  <c:v>42.643473677274827</c:v>
                </c:pt>
                <c:pt idx="17">
                  <c:v>39.469784291124647</c:v>
                </c:pt>
                <c:pt idx="18">
                  <c:v>35.369458128078819</c:v>
                </c:pt>
                <c:pt idx="19">
                  <c:v>34.507148551186077</c:v>
                </c:pt>
                <c:pt idx="20">
                  <c:v>33.516681046879491</c:v>
                </c:pt>
                <c:pt idx="21">
                  <c:v>32.688386424396207</c:v>
                </c:pt>
                <c:pt idx="22">
                  <c:v>31.62728686763943</c:v>
                </c:pt>
                <c:pt idx="23">
                  <c:v>31.623831775700932</c:v>
                </c:pt>
                <c:pt idx="24">
                  <c:v>29.971479700257241</c:v>
                </c:pt>
                <c:pt idx="25">
                  <c:v>26.841359773371103</c:v>
                </c:pt>
                <c:pt idx="26">
                  <c:v>24.120136089430197</c:v>
                </c:pt>
                <c:pt idx="27">
                  <c:v>21.926391120198627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66-43E4-ADDA-55B82EA60913}"/>
            </c:ext>
          </c:extLst>
        </c:ser>
        <c:ser>
          <c:idx val="1"/>
          <c:order val="1"/>
          <c:tx>
            <c:strRef>
              <c:f>Sheet1!$C$159</c:f>
              <c:strCache>
                <c:ptCount val="1"/>
                <c:pt idx="0">
                  <c:v>درصد مراقبت فشارخون غیر پزشک پاییز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087-4132-8B5F-35550380ACFD}"/>
              </c:ext>
            </c:extLst>
          </c:dPt>
          <c:dPt>
            <c:idx val="11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087-4132-8B5F-35550380ACFD}"/>
              </c:ext>
            </c:extLst>
          </c:dPt>
          <c:dPt>
            <c:idx val="17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087-4132-8B5F-35550380ACFD}"/>
              </c:ext>
            </c:extLst>
          </c:dPt>
          <c:dPt>
            <c:idx val="19"/>
            <c:invertIfNegative val="0"/>
            <c:bubble3D val="0"/>
            <c:spPr>
              <a:solidFill>
                <a:srgbClr val="CC3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A61-4DAB-8D25-66153C9087E7}"/>
              </c:ext>
            </c:extLst>
          </c:dPt>
          <c:dLbls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C33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DA61-4DAB-8D25-66153C9087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Sheet1!$A$160:$A$187</c:f>
              <c:strCache>
                <c:ptCount val="28"/>
                <c:pt idx="0">
                  <c:v>فریدونشهر</c:v>
                </c:pt>
                <c:pt idx="1">
                  <c:v>بوئین و میاندشت</c:v>
                </c:pt>
                <c:pt idx="2">
                  <c:v>فریدن</c:v>
                </c:pt>
                <c:pt idx="3">
                  <c:v>چادگان</c:v>
                </c:pt>
                <c:pt idx="4">
                  <c:v>هرند</c:v>
                </c:pt>
                <c:pt idx="5">
                  <c:v>سمیرم</c:v>
                </c:pt>
                <c:pt idx="6">
                  <c:v>کوهپایه</c:v>
                </c:pt>
                <c:pt idx="7">
                  <c:v>تیران و کرون</c:v>
                </c:pt>
                <c:pt idx="8">
                  <c:v>گلپایگان</c:v>
                </c:pt>
                <c:pt idx="9">
                  <c:v>ورزنه</c:v>
                </c:pt>
                <c:pt idx="10">
                  <c:v>خور و بیابانک</c:v>
                </c:pt>
                <c:pt idx="11">
                  <c:v>خوانسار</c:v>
                </c:pt>
                <c:pt idx="12">
                  <c:v>اردستان</c:v>
                </c:pt>
                <c:pt idx="13">
                  <c:v>دهاقان</c:v>
                </c:pt>
                <c:pt idx="14">
                  <c:v>جرقویه</c:v>
                </c:pt>
                <c:pt idx="15">
                  <c:v>نطنز</c:v>
                </c:pt>
                <c:pt idx="16">
                  <c:v>مبارکه</c:v>
                </c:pt>
                <c:pt idx="17">
                  <c:v>فلاورجان</c:v>
                </c:pt>
                <c:pt idx="18">
                  <c:v>نائین</c:v>
                </c:pt>
                <c:pt idx="19">
                  <c:v>استان</c:v>
                </c:pt>
                <c:pt idx="20">
                  <c:v>لنجان</c:v>
                </c:pt>
                <c:pt idx="21">
                  <c:v>شاهین شهر و میمه</c:v>
                </c:pt>
                <c:pt idx="22">
                  <c:v>برخوار</c:v>
                </c:pt>
                <c:pt idx="23">
                  <c:v>شهرضا</c:v>
                </c:pt>
                <c:pt idx="24">
                  <c:v>نجف آباد</c:v>
                </c:pt>
                <c:pt idx="25">
                  <c:v>خمینی شهر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Sheet1!$C$160:$C$187</c:f>
              <c:numCache>
                <c:formatCode>0.00</c:formatCode>
                <c:ptCount val="28"/>
                <c:pt idx="0">
                  <c:v>74.890322580645162</c:v>
                </c:pt>
                <c:pt idx="1">
                  <c:v>67.601415736455223</c:v>
                </c:pt>
                <c:pt idx="2">
                  <c:v>67.89431545236188</c:v>
                </c:pt>
                <c:pt idx="3">
                  <c:v>65.958904109589042</c:v>
                </c:pt>
                <c:pt idx="4">
                  <c:v>62.408088235294116</c:v>
                </c:pt>
                <c:pt idx="5">
                  <c:v>59.603505243499498</c:v>
                </c:pt>
                <c:pt idx="6">
                  <c:v>59.396433470507546</c:v>
                </c:pt>
                <c:pt idx="7">
                  <c:v>61.852234861542001</c:v>
                </c:pt>
                <c:pt idx="8">
                  <c:v>61.735769501054115</c:v>
                </c:pt>
                <c:pt idx="9">
                  <c:v>57.0944036178632</c:v>
                </c:pt>
                <c:pt idx="10">
                  <c:v>56.703747072599533</c:v>
                </c:pt>
                <c:pt idx="11">
                  <c:v>57.757867132867133</c:v>
                </c:pt>
                <c:pt idx="12">
                  <c:v>55.61251314405888</c:v>
                </c:pt>
                <c:pt idx="13">
                  <c:v>52.408111533586819</c:v>
                </c:pt>
                <c:pt idx="14">
                  <c:v>47.471543198357899</c:v>
                </c:pt>
                <c:pt idx="15">
                  <c:v>49.312242090784039</c:v>
                </c:pt>
                <c:pt idx="16">
                  <c:v>41.398066075745362</c:v>
                </c:pt>
                <c:pt idx="17">
                  <c:v>40.8075802725416</c:v>
                </c:pt>
                <c:pt idx="18">
                  <c:v>40.030249558860596</c:v>
                </c:pt>
                <c:pt idx="19">
                  <c:v>37.450000000000003</c:v>
                </c:pt>
                <c:pt idx="20">
                  <c:v>35.443407234539087</c:v>
                </c:pt>
                <c:pt idx="21">
                  <c:v>35.826953233096575</c:v>
                </c:pt>
                <c:pt idx="22">
                  <c:v>36.372512204280888</c:v>
                </c:pt>
                <c:pt idx="23">
                  <c:v>32.683506686478452</c:v>
                </c:pt>
                <c:pt idx="24">
                  <c:v>34.395266810786211</c:v>
                </c:pt>
                <c:pt idx="25">
                  <c:v>30.754471321866649</c:v>
                </c:pt>
                <c:pt idx="26">
                  <c:v>26.892226921394197</c:v>
                </c:pt>
                <c:pt idx="27">
                  <c:v>25.907914696172035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66-43E4-ADDA-55B82EA609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3344463"/>
        <c:axId val="1773336143"/>
      </c:barChart>
      <c:catAx>
        <c:axId val="1773344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3336143"/>
        <c:crosses val="autoZero"/>
        <c:auto val="1"/>
        <c:lblAlgn val="ctr"/>
        <c:lblOffset val="100"/>
        <c:noMultiLvlLbl val="0"/>
      </c:catAx>
      <c:valAx>
        <c:axId val="1773336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3344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درصد انجام خطر سنجی تجمیعی به تفکیک شهرستان ها از ابتدا تا </a:t>
            </a:r>
            <a:r>
              <a:rPr lang="fa-IR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زمستان </a:t>
            </a: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خطرسنجی تجمیعی تا پاییز1404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9AC-43FE-AA58-A1AC0C606879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9AC-43FE-AA58-A1AC0C606879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BD-4E84-8446-F30C981960C4}"/>
              </c:ext>
            </c:extLst>
          </c:dPt>
          <c:dPt>
            <c:idx val="8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7BD-4E84-8446-F30C981960C4}"/>
              </c:ext>
            </c:extLst>
          </c:dPt>
          <c:dPt>
            <c:idx val="9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9AC-43FE-AA58-A1AC0C606879}"/>
              </c:ext>
            </c:extLst>
          </c:dPt>
          <c:dPt>
            <c:idx val="1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9AC-43FE-AA58-A1AC0C606879}"/>
              </c:ext>
            </c:extLst>
          </c:dPt>
          <c:dPt>
            <c:idx val="1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9AC-43FE-AA58-A1AC0C606879}"/>
              </c:ext>
            </c:extLst>
          </c:dPt>
          <c:dPt>
            <c:idx val="2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5A-42F2-97D4-97C6EBBE7E2E}"/>
              </c:ext>
            </c:extLst>
          </c:dPt>
          <c:dPt>
            <c:idx val="23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9AC-43FE-AA58-A1AC0C606879}"/>
              </c:ext>
            </c:extLst>
          </c:dPt>
          <c:dPt>
            <c:idx val="2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42C-4741-803A-B5015C0D3817}"/>
              </c:ext>
            </c:extLst>
          </c:dPt>
          <c:dLbls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27BD-4E84-8446-F30C981960C4}"/>
                </c:ext>
              </c:extLst>
            </c:dLbl>
            <c:dLbl>
              <c:idx val="2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42C-4741-803A-B5015C0D38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Sheet1!$A$2:$A$29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91.23</c:v>
                </c:pt>
                <c:pt idx="1">
                  <c:v>90.23</c:v>
                </c:pt>
                <c:pt idx="2">
                  <c:v>89.96</c:v>
                </c:pt>
                <c:pt idx="3">
                  <c:v>89.31</c:v>
                </c:pt>
                <c:pt idx="4">
                  <c:v>88.91</c:v>
                </c:pt>
                <c:pt idx="5">
                  <c:v>88.79</c:v>
                </c:pt>
                <c:pt idx="6">
                  <c:v>88.64</c:v>
                </c:pt>
                <c:pt idx="7">
                  <c:v>88.28</c:v>
                </c:pt>
                <c:pt idx="8">
                  <c:v>87.74</c:v>
                </c:pt>
                <c:pt idx="9">
                  <c:v>87.23</c:v>
                </c:pt>
                <c:pt idx="10">
                  <c:v>85.97</c:v>
                </c:pt>
                <c:pt idx="11">
                  <c:v>85.78</c:v>
                </c:pt>
                <c:pt idx="12">
                  <c:v>85.68</c:v>
                </c:pt>
                <c:pt idx="13">
                  <c:v>84.18</c:v>
                </c:pt>
                <c:pt idx="14">
                  <c:v>83.71</c:v>
                </c:pt>
                <c:pt idx="15">
                  <c:v>83.66</c:v>
                </c:pt>
                <c:pt idx="16">
                  <c:v>80.47</c:v>
                </c:pt>
                <c:pt idx="17">
                  <c:v>79.709999999999994</c:v>
                </c:pt>
                <c:pt idx="18">
                  <c:v>77.3</c:v>
                </c:pt>
                <c:pt idx="19">
                  <c:v>75.290000000000006</c:v>
                </c:pt>
                <c:pt idx="20">
                  <c:v>74.150000000000006</c:v>
                </c:pt>
                <c:pt idx="21">
                  <c:v>74.08</c:v>
                </c:pt>
                <c:pt idx="22">
                  <c:v>72.5</c:v>
                </c:pt>
                <c:pt idx="23">
                  <c:v>70.349999999999994</c:v>
                </c:pt>
                <c:pt idx="24">
                  <c:v>66.33</c:v>
                </c:pt>
                <c:pt idx="25">
                  <c:v>61.8</c:v>
                </c:pt>
                <c:pt idx="26">
                  <c:v>52.82</c:v>
                </c:pt>
                <c:pt idx="27">
                  <c:v>50.33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2C-4741-803A-B5015C0D3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4874208"/>
        <c:axId val="1364871712"/>
      </c:barChart>
      <c:catAx>
        <c:axId val="136487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4871712"/>
        <c:crosses val="autoZero"/>
        <c:auto val="1"/>
        <c:lblAlgn val="ctr"/>
        <c:lblOffset val="100"/>
        <c:noMultiLvlLbl val="0"/>
      </c:catAx>
      <c:valAx>
        <c:axId val="1364871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6487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>
                <a:solidFill>
                  <a:srgbClr val="FF0000"/>
                </a:solidFill>
                <a:effectLst/>
              </a:rPr>
              <a:t>مقایسه درصد خطرسنجی تجمیعی به تفکیک شهرستانها در زمستان 1404و پاییز 1404 </a:t>
            </a:r>
            <a:endParaRPr lang="en-US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(2)'!$B$283</c:f>
              <c:strCache>
                <c:ptCount val="1"/>
                <c:pt idx="0">
                  <c:v>درصد خطرسنجی تجمیعی تا زمستان1404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F2-4101-9CC9-A389099E1318}"/>
              </c:ext>
            </c:extLst>
          </c:dPt>
          <c:dLbls>
            <c:dLbl>
              <c:idx val="25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5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AF2-4101-9CC9-A389099E1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(2)'!$A$284:$A$311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(2)'!$B$284:$B$311</c:f>
              <c:numCache>
                <c:formatCode>General</c:formatCode>
                <c:ptCount val="28"/>
                <c:pt idx="0">
                  <c:v>91.23</c:v>
                </c:pt>
                <c:pt idx="1">
                  <c:v>90.23</c:v>
                </c:pt>
                <c:pt idx="2">
                  <c:v>89.96</c:v>
                </c:pt>
                <c:pt idx="3">
                  <c:v>89.31</c:v>
                </c:pt>
                <c:pt idx="4">
                  <c:v>88.91</c:v>
                </c:pt>
                <c:pt idx="5">
                  <c:v>88.79</c:v>
                </c:pt>
                <c:pt idx="6">
                  <c:v>88.64</c:v>
                </c:pt>
                <c:pt idx="7">
                  <c:v>88.28</c:v>
                </c:pt>
                <c:pt idx="8">
                  <c:v>87.74</c:v>
                </c:pt>
                <c:pt idx="9">
                  <c:v>87.23</c:v>
                </c:pt>
                <c:pt idx="10">
                  <c:v>85.97</c:v>
                </c:pt>
                <c:pt idx="11">
                  <c:v>85.78</c:v>
                </c:pt>
                <c:pt idx="12">
                  <c:v>85.68</c:v>
                </c:pt>
                <c:pt idx="13">
                  <c:v>84.18</c:v>
                </c:pt>
                <c:pt idx="14">
                  <c:v>83.71</c:v>
                </c:pt>
                <c:pt idx="15">
                  <c:v>83.66</c:v>
                </c:pt>
                <c:pt idx="16">
                  <c:v>80.47</c:v>
                </c:pt>
                <c:pt idx="17">
                  <c:v>79.709999999999994</c:v>
                </c:pt>
                <c:pt idx="18">
                  <c:v>77.3</c:v>
                </c:pt>
                <c:pt idx="19">
                  <c:v>75.290000000000006</c:v>
                </c:pt>
                <c:pt idx="20">
                  <c:v>74.150000000000006</c:v>
                </c:pt>
                <c:pt idx="21">
                  <c:v>74.08</c:v>
                </c:pt>
                <c:pt idx="22">
                  <c:v>72.5</c:v>
                </c:pt>
                <c:pt idx="23">
                  <c:v>70.349999999999994</c:v>
                </c:pt>
                <c:pt idx="24">
                  <c:v>66.33</c:v>
                </c:pt>
                <c:pt idx="25">
                  <c:v>61.8</c:v>
                </c:pt>
                <c:pt idx="26">
                  <c:v>52.82</c:v>
                </c:pt>
                <c:pt idx="27">
                  <c:v>50.33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F2-4101-9CC9-A389099E1318}"/>
            </c:ext>
          </c:extLst>
        </c:ser>
        <c:ser>
          <c:idx val="1"/>
          <c:order val="1"/>
          <c:tx>
            <c:strRef>
              <c:f>'Sheet1 (2)'!$C$283</c:f>
              <c:strCache>
                <c:ptCount val="1"/>
                <c:pt idx="0">
                  <c:v>درصد خطرسنجی تجمیعی تا پاییز1404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AF2-4101-9CC9-A389099E13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(2)'!$A$284:$A$311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فریدونشهر</c:v>
                </c:pt>
                <c:pt idx="3">
                  <c:v>گلپایگان</c:v>
                </c:pt>
                <c:pt idx="4">
                  <c:v>سمیرم</c:v>
                </c:pt>
                <c:pt idx="5">
                  <c:v>خوانسار</c:v>
                </c:pt>
                <c:pt idx="6">
                  <c:v>نطنز</c:v>
                </c:pt>
                <c:pt idx="7">
                  <c:v>بوئین و میاندشت</c:v>
                </c:pt>
                <c:pt idx="8">
                  <c:v>ورزنه</c:v>
                </c:pt>
                <c:pt idx="9">
                  <c:v>اردستان</c:v>
                </c:pt>
                <c:pt idx="10">
                  <c:v>خور و بیابانک</c:v>
                </c:pt>
                <c:pt idx="11">
                  <c:v>هرند</c:v>
                </c:pt>
                <c:pt idx="12">
                  <c:v>جرقویه</c:v>
                </c:pt>
                <c:pt idx="13">
                  <c:v>فلاورجان</c:v>
                </c:pt>
                <c:pt idx="14">
                  <c:v>کوهپایه</c:v>
                </c:pt>
                <c:pt idx="15">
                  <c:v>دهاقان</c:v>
                </c:pt>
                <c:pt idx="16">
                  <c:v>نائین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شهرضا</c:v>
                </c:pt>
                <c:pt idx="20">
                  <c:v>نجف آباد</c:v>
                </c:pt>
                <c:pt idx="21">
                  <c:v>لنجان</c:v>
                </c:pt>
                <c:pt idx="22">
                  <c:v>برخوار</c:v>
                </c:pt>
                <c:pt idx="23">
                  <c:v>خمینی شهر</c:v>
                </c:pt>
                <c:pt idx="24">
                  <c:v>شاهین شهر و میمه</c:v>
                </c:pt>
                <c:pt idx="25">
                  <c:v>استان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(2)'!$C$284:$C$311</c:f>
              <c:numCache>
                <c:formatCode>General</c:formatCode>
                <c:ptCount val="28"/>
                <c:pt idx="0">
                  <c:v>91.31</c:v>
                </c:pt>
                <c:pt idx="1">
                  <c:v>90.51</c:v>
                </c:pt>
                <c:pt idx="2">
                  <c:v>90.16</c:v>
                </c:pt>
                <c:pt idx="3">
                  <c:v>89.34</c:v>
                </c:pt>
                <c:pt idx="4">
                  <c:v>89.06</c:v>
                </c:pt>
                <c:pt idx="5">
                  <c:v>88.64</c:v>
                </c:pt>
                <c:pt idx="6">
                  <c:v>88.6</c:v>
                </c:pt>
                <c:pt idx="7">
                  <c:v>88.42</c:v>
                </c:pt>
                <c:pt idx="8">
                  <c:v>87.56</c:v>
                </c:pt>
                <c:pt idx="9">
                  <c:v>87.08</c:v>
                </c:pt>
                <c:pt idx="10">
                  <c:v>86.09</c:v>
                </c:pt>
                <c:pt idx="11">
                  <c:v>85.61</c:v>
                </c:pt>
                <c:pt idx="12">
                  <c:v>85.59</c:v>
                </c:pt>
                <c:pt idx="13">
                  <c:v>84.37</c:v>
                </c:pt>
                <c:pt idx="14">
                  <c:v>83.63</c:v>
                </c:pt>
                <c:pt idx="15">
                  <c:v>83.67</c:v>
                </c:pt>
                <c:pt idx="16">
                  <c:v>79.87</c:v>
                </c:pt>
                <c:pt idx="17">
                  <c:v>79.89</c:v>
                </c:pt>
                <c:pt idx="18">
                  <c:v>77.08</c:v>
                </c:pt>
                <c:pt idx="19">
                  <c:v>75.31</c:v>
                </c:pt>
                <c:pt idx="20">
                  <c:v>74.010000000000005</c:v>
                </c:pt>
                <c:pt idx="21">
                  <c:v>73.989999999999995</c:v>
                </c:pt>
                <c:pt idx="22">
                  <c:v>72.78</c:v>
                </c:pt>
                <c:pt idx="23">
                  <c:v>70.430000000000007</c:v>
                </c:pt>
                <c:pt idx="24">
                  <c:v>66.430000000000007</c:v>
                </c:pt>
                <c:pt idx="25">
                  <c:v>61.74</c:v>
                </c:pt>
                <c:pt idx="26">
                  <c:v>52.73</c:v>
                </c:pt>
                <c:pt idx="27">
                  <c:v>50.03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AF2-4101-9CC9-A389099E131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7095712"/>
        <c:axId val="117096544"/>
      </c:barChart>
      <c:catAx>
        <c:axId val="11709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096544"/>
        <c:crosses val="autoZero"/>
        <c:auto val="1"/>
        <c:lblAlgn val="ctr"/>
        <c:lblOffset val="100"/>
        <c:noMultiLvlLbl val="0"/>
      </c:catAx>
      <c:valAx>
        <c:axId val="11709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09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2400" b="1" dirty="0">
                <a:solidFill>
                  <a:srgbClr val="FF0000"/>
                </a:solidFill>
              </a:rPr>
              <a:t>درصد خطرسنجی یکساله </a:t>
            </a:r>
            <a:r>
              <a:rPr lang="fa-IR" sz="2800" b="1" i="0" baseline="0" dirty="0" smtClean="0">
                <a:solidFill>
                  <a:srgbClr val="FF0000"/>
                </a:solidFill>
                <a:effectLst/>
              </a:rPr>
              <a:t>1404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</a:rPr>
              <a:t>به</a:t>
            </a:r>
            <a:r>
              <a:rPr lang="fa-IR" sz="2400" b="1" baseline="0" dirty="0" smtClean="0">
                <a:solidFill>
                  <a:srgbClr val="FF0000"/>
                </a:solidFill>
              </a:rPr>
              <a:t> تفکیک شهرستانها</a:t>
            </a:r>
            <a:endParaRPr lang="fa-IR" sz="2400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(2)'!$B$218</c:f>
              <c:strCache>
                <c:ptCount val="1"/>
                <c:pt idx="0">
                  <c:v>درصد خطرسنجی یکساله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F2-4494-AFB0-10133060034F}"/>
              </c:ext>
            </c:extLst>
          </c:dPt>
          <c:dLbls>
            <c:dLbl>
              <c:idx val="2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7F2-4494-AFB0-101330600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(2)'!$A$219:$A$246</c:f>
              <c:strCache>
                <c:ptCount val="28"/>
                <c:pt idx="0">
                  <c:v>اردستان</c:v>
                </c:pt>
                <c:pt idx="1">
                  <c:v>فریدن</c:v>
                </c:pt>
                <c:pt idx="2">
                  <c:v>کوهپایه</c:v>
                </c:pt>
                <c:pt idx="3">
                  <c:v>فریدونشهر</c:v>
                </c:pt>
                <c:pt idx="4">
                  <c:v>خوانسار</c:v>
                </c:pt>
                <c:pt idx="5">
                  <c:v>بوئین و میاندشت</c:v>
                </c:pt>
                <c:pt idx="6">
                  <c:v>چادگان</c:v>
                </c:pt>
                <c:pt idx="7">
                  <c:v>گلپایگان</c:v>
                </c:pt>
                <c:pt idx="8">
                  <c:v>هرند</c:v>
                </c:pt>
                <c:pt idx="9">
                  <c:v>نطنز</c:v>
                </c:pt>
                <c:pt idx="10">
                  <c:v>جرقویه</c:v>
                </c:pt>
                <c:pt idx="11">
                  <c:v>سمیرم</c:v>
                </c:pt>
                <c:pt idx="12">
                  <c:v>دهاقان</c:v>
                </c:pt>
                <c:pt idx="13">
                  <c:v>نائین</c:v>
                </c:pt>
                <c:pt idx="14">
                  <c:v>ورزنه</c:v>
                </c:pt>
                <c:pt idx="15">
                  <c:v>خور و بیابانک</c:v>
                </c:pt>
                <c:pt idx="16">
                  <c:v>فلاورجان</c:v>
                </c:pt>
                <c:pt idx="17">
                  <c:v>تیران و کرون</c:v>
                </c:pt>
                <c:pt idx="18">
                  <c:v>مبارکه</c:v>
                </c:pt>
                <c:pt idx="19">
                  <c:v>لنجان</c:v>
                </c:pt>
                <c:pt idx="20">
                  <c:v>شهرضا</c:v>
                </c:pt>
                <c:pt idx="21">
                  <c:v>برخوار</c:v>
                </c:pt>
                <c:pt idx="22">
                  <c:v>نجف آباد</c:v>
                </c:pt>
                <c:pt idx="23">
                  <c:v>خمینی شهر</c:v>
                </c:pt>
                <c:pt idx="24">
                  <c:v>استان</c:v>
                </c:pt>
                <c:pt idx="25">
                  <c:v>شاهین شهر و میمه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(2)'!$B$219:$B$246</c:f>
              <c:numCache>
                <c:formatCode>General</c:formatCode>
                <c:ptCount val="28"/>
                <c:pt idx="0">
                  <c:v>51.27</c:v>
                </c:pt>
                <c:pt idx="1">
                  <c:v>48.61</c:v>
                </c:pt>
                <c:pt idx="2">
                  <c:v>46.9</c:v>
                </c:pt>
                <c:pt idx="3">
                  <c:v>46.09</c:v>
                </c:pt>
                <c:pt idx="4">
                  <c:v>44.92</c:v>
                </c:pt>
                <c:pt idx="5">
                  <c:v>44.41</c:v>
                </c:pt>
                <c:pt idx="6">
                  <c:v>43.83</c:v>
                </c:pt>
                <c:pt idx="7">
                  <c:v>43.44</c:v>
                </c:pt>
                <c:pt idx="8">
                  <c:v>42.84</c:v>
                </c:pt>
                <c:pt idx="9">
                  <c:v>42.6</c:v>
                </c:pt>
                <c:pt idx="10">
                  <c:v>41.13</c:v>
                </c:pt>
                <c:pt idx="11">
                  <c:v>39.93</c:v>
                </c:pt>
                <c:pt idx="12">
                  <c:v>38.549999999999997</c:v>
                </c:pt>
                <c:pt idx="13">
                  <c:v>37.53</c:v>
                </c:pt>
                <c:pt idx="14">
                  <c:v>37.520000000000003</c:v>
                </c:pt>
                <c:pt idx="15">
                  <c:v>37.01</c:v>
                </c:pt>
                <c:pt idx="16">
                  <c:v>35.83</c:v>
                </c:pt>
                <c:pt idx="17">
                  <c:v>34.96</c:v>
                </c:pt>
                <c:pt idx="18">
                  <c:v>32.979999999999997</c:v>
                </c:pt>
                <c:pt idx="19">
                  <c:v>28.02</c:v>
                </c:pt>
                <c:pt idx="20">
                  <c:v>27.51</c:v>
                </c:pt>
                <c:pt idx="21">
                  <c:v>26.03</c:v>
                </c:pt>
                <c:pt idx="22">
                  <c:v>25.27</c:v>
                </c:pt>
                <c:pt idx="23">
                  <c:v>23.07</c:v>
                </c:pt>
                <c:pt idx="24">
                  <c:v>22.83</c:v>
                </c:pt>
                <c:pt idx="25">
                  <c:v>22.34</c:v>
                </c:pt>
                <c:pt idx="26">
                  <c:v>16.670000000000002</c:v>
                </c:pt>
                <c:pt idx="27">
                  <c:v>15.71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F2-4494-AFB0-1013306003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0258576"/>
        <c:axId val="120260656"/>
      </c:barChart>
      <c:catAx>
        <c:axId val="12025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260656"/>
        <c:crosses val="autoZero"/>
        <c:auto val="1"/>
        <c:lblAlgn val="ctr"/>
        <c:lblOffset val="100"/>
        <c:noMultiLvlLbl val="0"/>
      </c:catAx>
      <c:valAx>
        <c:axId val="120260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25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i="0" baseline="0" dirty="0">
                <a:solidFill>
                  <a:srgbClr val="FF0000"/>
                </a:solidFill>
                <a:effectLst/>
              </a:rPr>
              <a:t>مقایسه شاخص خطرسنجی یکساله با هدف موردانتظار به تفکیک شهرستانها تا زمستان 1404</a:t>
            </a:r>
            <a:endParaRPr lang="en-US" b="1" dirty="0"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fa-IR" b="1" dirty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(2)'!$B$451</c:f>
              <c:strCache>
                <c:ptCount val="1"/>
                <c:pt idx="0">
                  <c:v>درصد خطرسنجی موردانتظار یکساله 1404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390-4C0B-9CCC-E20539789EDE}"/>
              </c:ext>
            </c:extLst>
          </c:dPt>
          <c:dLbls>
            <c:dLbl>
              <c:idx val="24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6390-4C0B-9CCC-E20539789E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(2)'!$A$452:$A$479</c:f>
              <c:strCache>
                <c:ptCount val="28"/>
                <c:pt idx="0">
                  <c:v>خور</c:v>
                </c:pt>
                <c:pt idx="1">
                  <c:v>گلپایگان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اردستان</c:v>
                </c:pt>
                <c:pt idx="5">
                  <c:v>بوئین</c:v>
                </c:pt>
                <c:pt idx="6">
                  <c:v>فریدن</c:v>
                </c:pt>
                <c:pt idx="7">
                  <c:v>کوهپایه</c:v>
                </c:pt>
                <c:pt idx="8">
                  <c:v>نائین</c:v>
                </c:pt>
                <c:pt idx="9">
                  <c:v>هرند</c:v>
                </c:pt>
                <c:pt idx="10">
                  <c:v>چادگان</c:v>
                </c:pt>
                <c:pt idx="11">
                  <c:v>دهاقان</c:v>
                </c:pt>
                <c:pt idx="12">
                  <c:v>نطنز</c:v>
                </c:pt>
                <c:pt idx="13">
                  <c:v>ورزنه</c:v>
                </c:pt>
                <c:pt idx="14">
                  <c:v>سمیرم</c:v>
                </c:pt>
                <c:pt idx="15">
                  <c:v>تیران </c:v>
                </c:pt>
                <c:pt idx="16">
                  <c:v>جرقویه</c:v>
                </c:pt>
                <c:pt idx="17">
                  <c:v>شهرضا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مبارکه</c:v>
                </c:pt>
                <c:pt idx="21">
                  <c:v>شاهین شهر </c:v>
                </c:pt>
                <c:pt idx="22">
                  <c:v>خمینی شهر</c:v>
                </c:pt>
                <c:pt idx="23">
                  <c:v>برخوار</c:v>
                </c:pt>
                <c:pt idx="24">
                  <c:v>استان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(2)'!$B$452:$B$479</c:f>
              <c:numCache>
                <c:formatCode>General</c:formatCode>
                <c:ptCount val="28"/>
                <c:pt idx="0">
                  <c:v>65</c:v>
                </c:pt>
                <c:pt idx="1">
                  <c:v>61</c:v>
                </c:pt>
                <c:pt idx="2">
                  <c:v>59</c:v>
                </c:pt>
                <c:pt idx="3">
                  <c:v>58</c:v>
                </c:pt>
                <c:pt idx="4">
                  <c:v>55</c:v>
                </c:pt>
                <c:pt idx="5">
                  <c:v>55</c:v>
                </c:pt>
                <c:pt idx="6">
                  <c:v>55</c:v>
                </c:pt>
                <c:pt idx="7">
                  <c:v>55</c:v>
                </c:pt>
                <c:pt idx="8">
                  <c:v>54</c:v>
                </c:pt>
                <c:pt idx="9">
                  <c:v>54</c:v>
                </c:pt>
                <c:pt idx="10">
                  <c:v>52</c:v>
                </c:pt>
                <c:pt idx="11">
                  <c:v>52</c:v>
                </c:pt>
                <c:pt idx="12">
                  <c:v>50</c:v>
                </c:pt>
                <c:pt idx="13">
                  <c:v>50</c:v>
                </c:pt>
                <c:pt idx="14">
                  <c:v>49</c:v>
                </c:pt>
                <c:pt idx="15">
                  <c:v>46</c:v>
                </c:pt>
                <c:pt idx="16">
                  <c:v>46</c:v>
                </c:pt>
                <c:pt idx="17">
                  <c:v>44</c:v>
                </c:pt>
                <c:pt idx="18">
                  <c:v>42</c:v>
                </c:pt>
                <c:pt idx="19">
                  <c:v>38</c:v>
                </c:pt>
                <c:pt idx="20">
                  <c:v>37</c:v>
                </c:pt>
                <c:pt idx="21">
                  <c:v>33</c:v>
                </c:pt>
                <c:pt idx="22">
                  <c:v>32</c:v>
                </c:pt>
                <c:pt idx="23">
                  <c:v>31</c:v>
                </c:pt>
                <c:pt idx="24">
                  <c:v>30</c:v>
                </c:pt>
                <c:pt idx="25">
                  <c:v>30</c:v>
                </c:pt>
                <c:pt idx="26">
                  <c:v>22</c:v>
                </c:pt>
                <c:pt idx="27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90-4C0B-9CCC-E20539789EDE}"/>
            </c:ext>
          </c:extLst>
        </c:ser>
        <c:ser>
          <c:idx val="1"/>
          <c:order val="1"/>
          <c:tx>
            <c:strRef>
              <c:f>'Sheet1 (2)'!$C$451</c:f>
              <c:strCache>
                <c:ptCount val="1"/>
                <c:pt idx="0">
                  <c:v>درصد خطرسنجی یکساله 1404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90-4C0B-9CCC-E20539789E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(2)'!$A$452:$A$479</c:f>
              <c:strCache>
                <c:ptCount val="28"/>
                <c:pt idx="0">
                  <c:v>خور</c:v>
                </c:pt>
                <c:pt idx="1">
                  <c:v>گلپایگان</c:v>
                </c:pt>
                <c:pt idx="2">
                  <c:v>فریدونشهر</c:v>
                </c:pt>
                <c:pt idx="3">
                  <c:v>خوانسار</c:v>
                </c:pt>
                <c:pt idx="4">
                  <c:v>اردستان</c:v>
                </c:pt>
                <c:pt idx="5">
                  <c:v>بوئین</c:v>
                </c:pt>
                <c:pt idx="6">
                  <c:v>فریدن</c:v>
                </c:pt>
                <c:pt idx="7">
                  <c:v>کوهپایه</c:v>
                </c:pt>
                <c:pt idx="8">
                  <c:v>نائین</c:v>
                </c:pt>
                <c:pt idx="9">
                  <c:v>هرند</c:v>
                </c:pt>
                <c:pt idx="10">
                  <c:v>چادگان</c:v>
                </c:pt>
                <c:pt idx="11">
                  <c:v>دهاقان</c:v>
                </c:pt>
                <c:pt idx="12">
                  <c:v>نطنز</c:v>
                </c:pt>
                <c:pt idx="13">
                  <c:v>ورزنه</c:v>
                </c:pt>
                <c:pt idx="14">
                  <c:v>سمیرم</c:v>
                </c:pt>
                <c:pt idx="15">
                  <c:v>تیران </c:v>
                </c:pt>
                <c:pt idx="16">
                  <c:v>جرقویه</c:v>
                </c:pt>
                <c:pt idx="17">
                  <c:v>شهرضا</c:v>
                </c:pt>
                <c:pt idx="18">
                  <c:v>فلاورجان</c:v>
                </c:pt>
                <c:pt idx="19">
                  <c:v>لنجان</c:v>
                </c:pt>
                <c:pt idx="20">
                  <c:v>مبارکه</c:v>
                </c:pt>
                <c:pt idx="21">
                  <c:v>شاهین شهر </c:v>
                </c:pt>
                <c:pt idx="22">
                  <c:v>خمینی شهر</c:v>
                </c:pt>
                <c:pt idx="23">
                  <c:v>برخوار</c:v>
                </c:pt>
                <c:pt idx="24">
                  <c:v>استان</c:v>
                </c:pt>
                <c:pt idx="25">
                  <c:v>نجف آباد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'Sheet1 (2)'!$C$452:$C$479</c:f>
              <c:numCache>
                <c:formatCode>General</c:formatCode>
                <c:ptCount val="28"/>
                <c:pt idx="0">
                  <c:v>37.01</c:v>
                </c:pt>
                <c:pt idx="1">
                  <c:v>43.44</c:v>
                </c:pt>
                <c:pt idx="2">
                  <c:v>46.09</c:v>
                </c:pt>
                <c:pt idx="3">
                  <c:v>44.92</c:v>
                </c:pt>
                <c:pt idx="4">
                  <c:v>51.27</c:v>
                </c:pt>
                <c:pt idx="5">
                  <c:v>44.41</c:v>
                </c:pt>
                <c:pt idx="6">
                  <c:v>48.61</c:v>
                </c:pt>
                <c:pt idx="7">
                  <c:v>46.9</c:v>
                </c:pt>
                <c:pt idx="8">
                  <c:v>37.53</c:v>
                </c:pt>
                <c:pt idx="9">
                  <c:v>42.84</c:v>
                </c:pt>
                <c:pt idx="10">
                  <c:v>43.83</c:v>
                </c:pt>
                <c:pt idx="11">
                  <c:v>38.549999999999997</c:v>
                </c:pt>
                <c:pt idx="12">
                  <c:v>42.6</c:v>
                </c:pt>
                <c:pt idx="13">
                  <c:v>37.520000000000003</c:v>
                </c:pt>
                <c:pt idx="14">
                  <c:v>39.93</c:v>
                </c:pt>
                <c:pt idx="15">
                  <c:v>34.96</c:v>
                </c:pt>
                <c:pt idx="16">
                  <c:v>41.13</c:v>
                </c:pt>
                <c:pt idx="17">
                  <c:v>27.51</c:v>
                </c:pt>
                <c:pt idx="18">
                  <c:v>35.83</c:v>
                </c:pt>
                <c:pt idx="19">
                  <c:v>28.02</c:v>
                </c:pt>
                <c:pt idx="20">
                  <c:v>32.979999999999997</c:v>
                </c:pt>
                <c:pt idx="21">
                  <c:v>22.34</c:v>
                </c:pt>
                <c:pt idx="22">
                  <c:v>23.07</c:v>
                </c:pt>
                <c:pt idx="23">
                  <c:v>26.03</c:v>
                </c:pt>
                <c:pt idx="24">
                  <c:v>22.83</c:v>
                </c:pt>
                <c:pt idx="25">
                  <c:v>25.27</c:v>
                </c:pt>
                <c:pt idx="26">
                  <c:v>16.670000000000002</c:v>
                </c:pt>
                <c:pt idx="27">
                  <c:v>15.71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90-4C0B-9CCC-E20539789ED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53275472"/>
        <c:axId val="353265072"/>
      </c:barChart>
      <c:catAx>
        <c:axId val="35327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65072"/>
        <c:crosses val="autoZero"/>
        <c:auto val="1"/>
        <c:lblAlgn val="ctr"/>
        <c:lblOffset val="100"/>
        <c:noMultiLvlLbl val="0"/>
      </c:catAx>
      <c:valAx>
        <c:axId val="35326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275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 تعداد خطرسنجی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قلبی عروقی در فصل </a:t>
            </a:r>
            <a:r>
              <a:rPr lang="fa-IR" sz="2000" b="1" baseline="0" dirty="0" smtClean="0">
                <a:solidFill>
                  <a:srgbClr val="FF0000"/>
                </a:solidFill>
                <a:cs typeface="B Titr" panose="00000700000000000000" pitchFamily="2" charset="-78"/>
              </a:rPr>
              <a:t>زمستان1404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Sheet1!$B$40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Sheet1!$A$41:$A$80</c:f>
              <c:strCache>
                <c:ptCount val="40"/>
                <c:pt idx="0">
                  <c:v>سه ماهه اول1395</c:v>
                </c:pt>
                <c:pt idx="1">
                  <c:v>سه ماهه دوم1395</c:v>
                </c:pt>
                <c:pt idx="2">
                  <c:v>سه ماهه سوم1395</c:v>
                </c:pt>
                <c:pt idx="3">
                  <c:v>سه ماهه چهارم1395</c:v>
                </c:pt>
                <c:pt idx="4">
                  <c:v>سه ماهه اول1396</c:v>
                </c:pt>
                <c:pt idx="5">
                  <c:v>سه ماهه دوم1396</c:v>
                </c:pt>
                <c:pt idx="6">
                  <c:v>سه ماهه سوم1396</c:v>
                </c:pt>
                <c:pt idx="7">
                  <c:v>سه ماهه چهارم1396</c:v>
                </c:pt>
                <c:pt idx="8">
                  <c:v>سه ماهه اول1397</c:v>
                </c:pt>
                <c:pt idx="9">
                  <c:v>سه ماهه دوم1397</c:v>
                </c:pt>
                <c:pt idx="10">
                  <c:v>سه ماهه سوم1397</c:v>
                </c:pt>
                <c:pt idx="11">
                  <c:v>سه ماهه چهارم1397</c:v>
                </c:pt>
                <c:pt idx="12">
                  <c:v>سه ماهه اول1398</c:v>
                </c:pt>
                <c:pt idx="13">
                  <c:v>سه ماهه دوم1398</c:v>
                </c:pt>
                <c:pt idx="14">
                  <c:v>سه ماهه سوم1398</c:v>
                </c:pt>
                <c:pt idx="15">
                  <c:v>سه ماهه چهارم1398</c:v>
                </c:pt>
                <c:pt idx="16">
                  <c:v>سه ماهه اول1399</c:v>
                </c:pt>
                <c:pt idx="17">
                  <c:v>سه ماهه دوم1399</c:v>
                </c:pt>
                <c:pt idx="18">
                  <c:v>سه ماهه سوم1399</c:v>
                </c:pt>
                <c:pt idx="19">
                  <c:v>سه ماهه چهارم1399</c:v>
                </c:pt>
                <c:pt idx="20">
                  <c:v>سه ماهه اول1400</c:v>
                </c:pt>
                <c:pt idx="21">
                  <c:v>سه ماهه دوم1400</c:v>
                </c:pt>
                <c:pt idx="22">
                  <c:v>سه ماهه سوم1400</c:v>
                </c:pt>
                <c:pt idx="23">
                  <c:v>سه ماهه چهارم1400</c:v>
                </c:pt>
                <c:pt idx="24">
                  <c:v>سه ماهه اول1401</c:v>
                </c:pt>
                <c:pt idx="25">
                  <c:v>سه ماهه دوم1401</c:v>
                </c:pt>
                <c:pt idx="26">
                  <c:v>سه ماهه سوم1401</c:v>
                </c:pt>
                <c:pt idx="27">
                  <c:v>سه ماهه چهارم1401</c:v>
                </c:pt>
                <c:pt idx="28">
                  <c:v>سه ماهه اول1402</c:v>
                </c:pt>
                <c:pt idx="29">
                  <c:v>سه ماهه دوم1402</c:v>
                </c:pt>
                <c:pt idx="30">
                  <c:v>سه ماهه سوم1402</c:v>
                </c:pt>
                <c:pt idx="31">
                  <c:v>سه ماهه چهارم1402</c:v>
                </c:pt>
                <c:pt idx="32">
                  <c:v>سه ماهه اول1403</c:v>
                </c:pt>
                <c:pt idx="33">
                  <c:v>سه ماهه دوم1403</c:v>
                </c:pt>
                <c:pt idx="34">
                  <c:v>سه ماهه سوم1403</c:v>
                </c:pt>
                <c:pt idx="35">
                  <c:v>سه ماهه چهارم1403</c:v>
                </c:pt>
                <c:pt idx="36">
                  <c:v>بهار1404</c:v>
                </c:pt>
                <c:pt idx="37">
                  <c:v>تابستان 1404</c:v>
                </c:pt>
                <c:pt idx="38">
                  <c:v>پاییز 1404</c:v>
                </c:pt>
                <c:pt idx="39">
                  <c:v>زمستان1404</c:v>
                </c:pt>
              </c:strCache>
            </c:strRef>
          </c:cat>
          <c:val>
            <c:numRef>
              <c:f>Sheet1!$B$41:$B$80</c:f>
              <c:numCache>
                <c:formatCode>General</c:formatCode>
                <c:ptCount val="40"/>
                <c:pt idx="0">
                  <c:v>24</c:v>
                </c:pt>
                <c:pt idx="1">
                  <c:v>3129</c:v>
                </c:pt>
                <c:pt idx="2">
                  <c:v>18435</c:v>
                </c:pt>
                <c:pt idx="3">
                  <c:v>112008</c:v>
                </c:pt>
                <c:pt idx="4">
                  <c:v>131711</c:v>
                </c:pt>
                <c:pt idx="5">
                  <c:v>193048</c:v>
                </c:pt>
                <c:pt idx="6">
                  <c:v>145443</c:v>
                </c:pt>
                <c:pt idx="7">
                  <c:v>115873</c:v>
                </c:pt>
                <c:pt idx="8">
                  <c:v>71721</c:v>
                </c:pt>
                <c:pt idx="9">
                  <c:v>126465</c:v>
                </c:pt>
                <c:pt idx="10">
                  <c:v>153176</c:v>
                </c:pt>
                <c:pt idx="11">
                  <c:v>162167</c:v>
                </c:pt>
                <c:pt idx="12">
                  <c:v>137317</c:v>
                </c:pt>
                <c:pt idx="13">
                  <c:v>141302</c:v>
                </c:pt>
                <c:pt idx="14">
                  <c:v>118828</c:v>
                </c:pt>
                <c:pt idx="15">
                  <c:v>122932</c:v>
                </c:pt>
                <c:pt idx="16">
                  <c:v>26177</c:v>
                </c:pt>
                <c:pt idx="17">
                  <c:v>92967</c:v>
                </c:pt>
                <c:pt idx="18">
                  <c:v>96047</c:v>
                </c:pt>
                <c:pt idx="19">
                  <c:v>126806</c:v>
                </c:pt>
                <c:pt idx="20">
                  <c:v>107991</c:v>
                </c:pt>
                <c:pt idx="21">
                  <c:v>124270</c:v>
                </c:pt>
                <c:pt idx="22">
                  <c:v>98669</c:v>
                </c:pt>
                <c:pt idx="23">
                  <c:v>109183</c:v>
                </c:pt>
                <c:pt idx="24">
                  <c:v>139844</c:v>
                </c:pt>
                <c:pt idx="25">
                  <c:v>175316</c:v>
                </c:pt>
                <c:pt idx="26">
                  <c:v>186989</c:v>
                </c:pt>
                <c:pt idx="27">
                  <c:v>129806</c:v>
                </c:pt>
                <c:pt idx="28">
                  <c:v>174156</c:v>
                </c:pt>
                <c:pt idx="29">
                  <c:v>201816</c:v>
                </c:pt>
                <c:pt idx="30">
                  <c:v>216425</c:v>
                </c:pt>
                <c:pt idx="31">
                  <c:v>207646</c:v>
                </c:pt>
                <c:pt idx="32">
                  <c:v>178318</c:v>
                </c:pt>
                <c:pt idx="33">
                  <c:v>194101</c:v>
                </c:pt>
                <c:pt idx="34">
                  <c:v>243103</c:v>
                </c:pt>
                <c:pt idx="35">
                  <c:v>204273</c:v>
                </c:pt>
                <c:pt idx="36">
                  <c:v>265485</c:v>
                </c:pt>
                <c:pt idx="37">
                  <c:v>221729</c:v>
                </c:pt>
                <c:pt idx="38">
                  <c:v>191806</c:v>
                </c:pt>
                <c:pt idx="39">
                  <c:v>137141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75-47A1-B279-B04619B956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8432832"/>
        <c:axId val="1968435744"/>
      </c:barChart>
      <c:catAx>
        <c:axId val="196843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8435744"/>
        <c:crosses val="autoZero"/>
        <c:auto val="1"/>
        <c:lblAlgn val="ctr"/>
        <c:lblOffset val="100"/>
        <c:noMultiLvlLbl val="0"/>
      </c:catAx>
      <c:valAx>
        <c:axId val="196843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843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>روند</a:t>
            </a:r>
            <a:r>
              <a:rPr lang="fa-IR" sz="2000" b="1" baseline="0" dirty="0">
                <a:solidFill>
                  <a:srgbClr val="FF0000"/>
                </a:solidFill>
                <a:cs typeface="B Titr" panose="00000700000000000000" pitchFamily="2" charset="-78"/>
              </a:rPr>
              <a:t> درصد خطرسنجی قلبی عروقی فصلی در </a:t>
            </a:r>
            <a:r>
              <a:rPr lang="fa-IR" sz="2000" b="1" baseline="0" dirty="0" smtClean="0">
                <a:solidFill>
                  <a:srgbClr val="FF0000"/>
                </a:solidFill>
                <a:cs typeface="B Titr" panose="00000700000000000000" pitchFamily="2" charset="-78"/>
              </a:rPr>
              <a:t>زمستان1404</a:t>
            </a:r>
            <a:endParaRPr lang="fa-IR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Sheet1!$A$2:$A$41</c:f>
              <c:strCache>
                <c:ptCount val="40"/>
                <c:pt idx="0">
                  <c:v>سه ماهه اول1395</c:v>
                </c:pt>
                <c:pt idx="1">
                  <c:v>سه ماهه دوم1395</c:v>
                </c:pt>
                <c:pt idx="2">
                  <c:v>سه ماهه سوم1395</c:v>
                </c:pt>
                <c:pt idx="3">
                  <c:v>سه ماهه چهارم1395</c:v>
                </c:pt>
                <c:pt idx="4">
                  <c:v>سه ماهه اول1396</c:v>
                </c:pt>
                <c:pt idx="5">
                  <c:v>سه ماهه دوم1396</c:v>
                </c:pt>
                <c:pt idx="6">
                  <c:v>سه ماهه سوم1396</c:v>
                </c:pt>
                <c:pt idx="7">
                  <c:v>سه ماهه چهارم1396</c:v>
                </c:pt>
                <c:pt idx="8">
                  <c:v>سه ماهه اول1397</c:v>
                </c:pt>
                <c:pt idx="9">
                  <c:v>سه ماهه دوم1397</c:v>
                </c:pt>
                <c:pt idx="10">
                  <c:v>سه ماهه سوم1397</c:v>
                </c:pt>
                <c:pt idx="11">
                  <c:v>سه ماهه چهارم1397</c:v>
                </c:pt>
                <c:pt idx="12">
                  <c:v>سه ماهه اول1398</c:v>
                </c:pt>
                <c:pt idx="13">
                  <c:v>سه ماهه دوم1398</c:v>
                </c:pt>
                <c:pt idx="14">
                  <c:v>سه ماهه سوم1398</c:v>
                </c:pt>
                <c:pt idx="15">
                  <c:v>سه ماهه چهارم1398</c:v>
                </c:pt>
                <c:pt idx="16">
                  <c:v>سه ماهه اول1399</c:v>
                </c:pt>
                <c:pt idx="17">
                  <c:v>سه ماهه دوم1399</c:v>
                </c:pt>
                <c:pt idx="18">
                  <c:v>سه ماهه سوم1399</c:v>
                </c:pt>
                <c:pt idx="19">
                  <c:v>سه ماهه چهارم1399</c:v>
                </c:pt>
                <c:pt idx="20">
                  <c:v>سه ماهه اول1400</c:v>
                </c:pt>
                <c:pt idx="21">
                  <c:v>سه ماهه دوم1400</c:v>
                </c:pt>
                <c:pt idx="22">
                  <c:v>سه ماهه سوم1400</c:v>
                </c:pt>
                <c:pt idx="23">
                  <c:v>سه ماهه چهارم1400</c:v>
                </c:pt>
                <c:pt idx="24">
                  <c:v>سه ماهه اول1401</c:v>
                </c:pt>
                <c:pt idx="25">
                  <c:v>سه ماهه دوم1401</c:v>
                </c:pt>
                <c:pt idx="26">
                  <c:v>سه ماهه سوم1401</c:v>
                </c:pt>
                <c:pt idx="27">
                  <c:v>سه ماهه چهارم1401</c:v>
                </c:pt>
                <c:pt idx="28">
                  <c:v>سه ماهه اول1402</c:v>
                </c:pt>
                <c:pt idx="29">
                  <c:v>سه ماهه دوم1402</c:v>
                </c:pt>
                <c:pt idx="30">
                  <c:v>سه ماهه سوم1402</c:v>
                </c:pt>
                <c:pt idx="31">
                  <c:v>سه ماهه چهارم1402</c:v>
                </c:pt>
                <c:pt idx="32">
                  <c:v>سه ماهه اول1403</c:v>
                </c:pt>
                <c:pt idx="33">
                  <c:v>سه ماهه دوم1403</c:v>
                </c:pt>
                <c:pt idx="34">
                  <c:v>سه ماهه سوم1403</c:v>
                </c:pt>
                <c:pt idx="35">
                  <c:v>سه ماهه چهارم1403</c:v>
                </c:pt>
                <c:pt idx="36">
                  <c:v>بهار1404</c:v>
                </c:pt>
                <c:pt idx="37">
                  <c:v>تابستان 1404</c:v>
                </c:pt>
                <c:pt idx="38">
                  <c:v>پاییز 1404</c:v>
                </c:pt>
                <c:pt idx="39">
                  <c:v>زمستان1404</c:v>
                </c:pt>
              </c:strCache>
            </c:strRef>
          </c:cat>
          <c:val>
            <c:numRef>
              <c:f>Sheet1!$B$2:$B$41</c:f>
              <c:numCache>
                <c:formatCode>General</c:formatCode>
                <c:ptCount val="40"/>
                <c:pt idx="0">
                  <c:v>0.02</c:v>
                </c:pt>
                <c:pt idx="1">
                  <c:v>0.09</c:v>
                </c:pt>
                <c:pt idx="2">
                  <c:v>0.25</c:v>
                </c:pt>
                <c:pt idx="3">
                  <c:v>1.1399999999999999</c:v>
                </c:pt>
                <c:pt idx="4">
                  <c:v>1.38</c:v>
                </c:pt>
                <c:pt idx="5">
                  <c:v>2.4700000000000002</c:v>
                </c:pt>
                <c:pt idx="6">
                  <c:v>2.1800000000000002</c:v>
                </c:pt>
                <c:pt idx="7">
                  <c:v>2.63</c:v>
                </c:pt>
                <c:pt idx="8">
                  <c:v>1.96</c:v>
                </c:pt>
                <c:pt idx="9">
                  <c:v>3.44</c:v>
                </c:pt>
                <c:pt idx="10">
                  <c:v>4.24</c:v>
                </c:pt>
                <c:pt idx="11">
                  <c:v>4.49</c:v>
                </c:pt>
                <c:pt idx="12">
                  <c:v>3.86</c:v>
                </c:pt>
                <c:pt idx="13">
                  <c:v>3.95</c:v>
                </c:pt>
                <c:pt idx="14">
                  <c:v>3.35</c:v>
                </c:pt>
                <c:pt idx="15">
                  <c:v>3.46</c:v>
                </c:pt>
                <c:pt idx="16">
                  <c:v>0.74</c:v>
                </c:pt>
                <c:pt idx="17">
                  <c:v>2.63</c:v>
                </c:pt>
                <c:pt idx="18">
                  <c:v>2.73</c:v>
                </c:pt>
                <c:pt idx="19">
                  <c:v>3.57</c:v>
                </c:pt>
                <c:pt idx="20">
                  <c:v>3.11</c:v>
                </c:pt>
                <c:pt idx="21">
                  <c:v>3.55</c:v>
                </c:pt>
                <c:pt idx="22">
                  <c:v>2.83</c:v>
                </c:pt>
                <c:pt idx="23">
                  <c:v>3.14</c:v>
                </c:pt>
                <c:pt idx="24">
                  <c:v>4.04</c:v>
                </c:pt>
                <c:pt idx="25">
                  <c:v>5.0599999999999996</c:v>
                </c:pt>
                <c:pt idx="26">
                  <c:v>5.45</c:v>
                </c:pt>
                <c:pt idx="27">
                  <c:v>3.77</c:v>
                </c:pt>
                <c:pt idx="28">
                  <c:v>5.0999999999999996</c:v>
                </c:pt>
                <c:pt idx="29">
                  <c:v>5.94</c:v>
                </c:pt>
                <c:pt idx="30">
                  <c:v>6.4</c:v>
                </c:pt>
                <c:pt idx="31">
                  <c:v>6.13</c:v>
                </c:pt>
                <c:pt idx="32">
                  <c:v>5.31</c:v>
                </c:pt>
                <c:pt idx="33">
                  <c:v>5.79</c:v>
                </c:pt>
                <c:pt idx="34">
                  <c:v>7.28</c:v>
                </c:pt>
                <c:pt idx="35">
                  <c:v>6.07</c:v>
                </c:pt>
                <c:pt idx="36">
                  <c:v>7.87</c:v>
                </c:pt>
                <c:pt idx="37">
                  <c:v>6.53</c:v>
                </c:pt>
                <c:pt idx="38">
                  <c:v>5.62</c:v>
                </c:pt>
                <c:pt idx="3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91-495C-A110-D76BEBD41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6233360"/>
        <c:axId val="1426232112"/>
      </c:barChart>
      <c:catAx>
        <c:axId val="142623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32112"/>
        <c:crosses val="autoZero"/>
        <c:auto val="1"/>
        <c:lblAlgn val="ctr"/>
        <c:lblOffset val="100"/>
        <c:noMultiLvlLbl val="0"/>
      </c:catAx>
      <c:valAx>
        <c:axId val="142623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33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F13B55"/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13B55"/>
                </a:solidFill>
                <a:cs typeface="B Titr" panose="00000700000000000000" pitchFamily="2" charset="-78"/>
              </a:rPr>
              <a:t>درصد خطرسنجی انجام شده به تفکیک</a:t>
            </a:r>
            <a:r>
              <a:rPr lang="fa-IR" sz="2000" b="1" baseline="0" dirty="0">
                <a:solidFill>
                  <a:srgbClr val="F13B55"/>
                </a:solidFill>
                <a:cs typeface="B Titr" panose="00000700000000000000" pitchFamily="2" charset="-78"/>
              </a:rPr>
              <a:t> شهرستان ها </a:t>
            </a:r>
            <a:r>
              <a:rPr lang="fa-IR" sz="2000" b="1" dirty="0">
                <a:solidFill>
                  <a:srgbClr val="F13B55"/>
                </a:solidFill>
                <a:cs typeface="B Titr" panose="00000700000000000000" pitchFamily="2" charset="-78"/>
              </a:rPr>
              <a:t>در </a:t>
            </a:r>
            <a:r>
              <a:rPr lang="fa-IR" sz="2000" b="1" dirty="0" smtClean="0">
                <a:solidFill>
                  <a:srgbClr val="F13B55"/>
                </a:solidFill>
                <a:cs typeface="B Titr" panose="00000700000000000000" pitchFamily="2" charset="-78"/>
              </a:rPr>
              <a:t>زمستان </a:t>
            </a:r>
            <a:r>
              <a:rPr lang="fa-IR" sz="2000" b="1" dirty="0">
                <a:solidFill>
                  <a:srgbClr val="F13B55"/>
                </a:solidFill>
                <a:cs typeface="B Titr" panose="00000700000000000000" pitchFamily="2" charset="-78"/>
              </a:rPr>
              <a:t>1404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F13B55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86482939632546E-2"/>
          <c:y val="7.7076316358978172E-2"/>
          <c:w val="0.92867683727034123"/>
          <c:h val="0.726899530792188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Sheet1!$B$38</c:f>
              <c:strCache>
                <c:ptCount val="1"/>
                <c:pt idx="0">
                  <c:v>درصد خطرسنجی فصل زمستان 1404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C1-4326-9757-E11DFAD4B4E5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2F-46F5-95CA-763A55B62458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62F-46F5-95CA-763A55B62458}"/>
              </c:ext>
            </c:extLst>
          </c:dPt>
          <c:dPt>
            <c:idx val="1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FC1-4326-9757-E11DFAD4B4E5}"/>
              </c:ext>
            </c:extLst>
          </c:dPt>
          <c:dPt>
            <c:idx val="1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0C7-4CC6-A532-707CA40AB5A6}"/>
              </c:ext>
            </c:extLst>
          </c:dPt>
          <c:dPt>
            <c:idx val="15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0C7-4CC6-A532-707CA40AB5A6}"/>
              </c:ext>
            </c:extLst>
          </c:dPt>
          <c:dPt>
            <c:idx val="17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362F-46F5-95CA-763A55B62458}"/>
              </c:ext>
            </c:extLst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362F-46F5-95CA-763A55B62458}"/>
              </c:ext>
            </c:extLst>
          </c:dPt>
          <c:dPt>
            <c:idx val="20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30C7-4CC6-A532-707CA40AB5A6}"/>
              </c:ext>
            </c:extLst>
          </c:dPt>
          <c:dPt>
            <c:idx val="22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FC1-4326-9757-E11DFAD4B4E5}"/>
              </c:ext>
            </c:extLst>
          </c:dPt>
          <c:dPt>
            <c:idx val="26"/>
            <c:invertIfNegative val="0"/>
            <c:bubble3D val="0"/>
            <c:spPr>
              <a:solidFill>
                <a:srgbClr val="5B9BD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362F-46F5-95CA-763A55B62458}"/>
              </c:ext>
            </c:extLst>
          </c:dPt>
          <c:dLbls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362F-46F5-95CA-763A55B62458}"/>
                </c:ext>
              </c:extLst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362F-46F5-95CA-763A55B624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Sheet1!$A$39:$A$66</c:f>
              <c:strCache>
                <c:ptCount val="28"/>
                <c:pt idx="0">
                  <c:v>فریدونشهر</c:v>
                </c:pt>
                <c:pt idx="1">
                  <c:v>اردستان</c:v>
                </c:pt>
                <c:pt idx="2">
                  <c:v>فریدن</c:v>
                </c:pt>
                <c:pt idx="3">
                  <c:v>کوهپایه</c:v>
                </c:pt>
                <c:pt idx="4">
                  <c:v>گلپایگان</c:v>
                </c:pt>
                <c:pt idx="5">
                  <c:v>چادگان</c:v>
                </c:pt>
                <c:pt idx="6">
                  <c:v>خوانسار</c:v>
                </c:pt>
                <c:pt idx="7">
                  <c:v>سمیرم</c:v>
                </c:pt>
                <c:pt idx="8">
                  <c:v>ورزنه</c:v>
                </c:pt>
                <c:pt idx="9">
                  <c:v>خور و بیابانک</c:v>
                </c:pt>
                <c:pt idx="10">
                  <c:v>نطنز</c:v>
                </c:pt>
                <c:pt idx="11">
                  <c:v>هرند</c:v>
                </c:pt>
                <c:pt idx="12">
                  <c:v>جرقویه</c:v>
                </c:pt>
                <c:pt idx="13">
                  <c:v>بوئین و میاندشت</c:v>
                </c:pt>
                <c:pt idx="14">
                  <c:v>نائین</c:v>
                </c:pt>
                <c:pt idx="15">
                  <c:v>دهاقان</c:v>
                </c:pt>
                <c:pt idx="16">
                  <c:v>فلاورجان</c:v>
                </c:pt>
                <c:pt idx="17">
                  <c:v>مبارکه</c:v>
                </c:pt>
                <c:pt idx="18">
                  <c:v>تیران و کرون</c:v>
                </c:pt>
                <c:pt idx="19">
                  <c:v>نجف آباد</c:v>
                </c:pt>
                <c:pt idx="20">
                  <c:v>لنجان</c:v>
                </c:pt>
                <c:pt idx="21">
                  <c:v>خمینی شهر</c:v>
                </c:pt>
                <c:pt idx="22">
                  <c:v>شهرضا</c:v>
                </c:pt>
                <c:pt idx="23">
                  <c:v>برخوار</c:v>
                </c:pt>
                <c:pt idx="24">
                  <c:v>استان</c:v>
                </c:pt>
                <c:pt idx="25">
                  <c:v>شاهین شهر و میمه</c:v>
                </c:pt>
                <c:pt idx="26">
                  <c:v>اصفهان 1</c:v>
                </c:pt>
                <c:pt idx="27">
                  <c:v>اصفهان 2</c:v>
                </c:pt>
              </c:strCache>
            </c:strRef>
          </c:cat>
          <c:val>
            <c:numRef>
              <c:f>Sheet1!$B$39:$B$66</c:f>
              <c:numCache>
                <c:formatCode>General</c:formatCode>
                <c:ptCount val="28"/>
                <c:pt idx="0">
                  <c:v>9.8800000000000008</c:v>
                </c:pt>
                <c:pt idx="1">
                  <c:v>9.48</c:v>
                </c:pt>
                <c:pt idx="2">
                  <c:v>9.07</c:v>
                </c:pt>
                <c:pt idx="3">
                  <c:v>8.94</c:v>
                </c:pt>
                <c:pt idx="4">
                  <c:v>8.92</c:v>
                </c:pt>
                <c:pt idx="5">
                  <c:v>8.19</c:v>
                </c:pt>
                <c:pt idx="6">
                  <c:v>7.95</c:v>
                </c:pt>
                <c:pt idx="7">
                  <c:v>7.82</c:v>
                </c:pt>
                <c:pt idx="8">
                  <c:v>7.69</c:v>
                </c:pt>
                <c:pt idx="9">
                  <c:v>7.65</c:v>
                </c:pt>
                <c:pt idx="10">
                  <c:v>7.58</c:v>
                </c:pt>
                <c:pt idx="11">
                  <c:v>7.39</c:v>
                </c:pt>
                <c:pt idx="12">
                  <c:v>7.22</c:v>
                </c:pt>
                <c:pt idx="13">
                  <c:v>7.15</c:v>
                </c:pt>
                <c:pt idx="14">
                  <c:v>6.68</c:v>
                </c:pt>
                <c:pt idx="15">
                  <c:v>6.42</c:v>
                </c:pt>
                <c:pt idx="16">
                  <c:v>6.38</c:v>
                </c:pt>
                <c:pt idx="17">
                  <c:v>6.26</c:v>
                </c:pt>
                <c:pt idx="18">
                  <c:v>5.49</c:v>
                </c:pt>
                <c:pt idx="19">
                  <c:v>4.71</c:v>
                </c:pt>
                <c:pt idx="20">
                  <c:v>4.66</c:v>
                </c:pt>
                <c:pt idx="21">
                  <c:v>4.22</c:v>
                </c:pt>
                <c:pt idx="22">
                  <c:v>4.21</c:v>
                </c:pt>
                <c:pt idx="23">
                  <c:v>4.01</c:v>
                </c:pt>
                <c:pt idx="24">
                  <c:v>4</c:v>
                </c:pt>
                <c:pt idx="25">
                  <c:v>3.86</c:v>
                </c:pt>
                <c:pt idx="26">
                  <c:v>2.67</c:v>
                </c:pt>
                <c:pt idx="27">
                  <c:v>2.67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7B-49D1-8301-55189D0E6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6227120"/>
        <c:axId val="1426239184"/>
      </c:barChart>
      <c:catAx>
        <c:axId val="1426227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39184"/>
        <c:crosses val="autoZero"/>
        <c:auto val="1"/>
        <c:lblAlgn val="ctr"/>
        <c:lblOffset val="100"/>
        <c:noMultiLvlLbl val="0"/>
      </c:catAx>
      <c:valAx>
        <c:axId val="142623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227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E41D41B-EA8E-4191-91B7-10315EBA39FF}" type="datetimeFigureOut">
              <a:rPr lang="fa-IR" smtClean="0"/>
              <a:t>29/10/1447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B156F14-E2DC-4068-88AF-AEDE847A365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44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690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79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634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535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37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0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746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228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23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170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579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279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83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363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64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71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35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234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0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029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206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718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455779-DA09-43CA-A734-F66CB83E775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0C2B37-89FD-4ADC-AC66-1EE7CEDCEF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B00A52-5E0E-4E0B-8F1A-33C2ECF2DA68}" type="datetimeFigureOut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29/10/1447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FF52C-EC3A-4F04-A1E7-4D8A42154C21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67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5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9967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7A03055-D713-4CFF-9879-BCC695419E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9193265"/>
              </p:ext>
            </p:extLst>
          </p:nvPr>
        </p:nvGraphicFramePr>
        <p:xfrm>
          <a:off x="0" y="109182"/>
          <a:ext cx="12191999" cy="6748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118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AFAB6FE-CE1B-4D9C-BCD5-8A9C776C3E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4389478"/>
              </p:ext>
            </p:extLst>
          </p:nvPr>
        </p:nvGraphicFramePr>
        <p:xfrm>
          <a:off x="0" y="0"/>
          <a:ext cx="12192000" cy="6755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937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2315121"/>
              </p:ext>
            </p:extLst>
          </p:nvPr>
        </p:nvGraphicFramePr>
        <p:xfrm>
          <a:off x="378823" y="235132"/>
          <a:ext cx="11547566" cy="6439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788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6982" y="193964"/>
          <a:ext cx="11256818" cy="6539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4228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1853512"/>
            <a:ext cx="842730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شاخص های </a:t>
            </a:r>
            <a:r>
              <a:rPr lang="fa-IR" sz="44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/>
                <a:cs typeface="B Titr" panose="00000700000000000000" pitchFamily="2" charset="-78"/>
              </a:rPr>
              <a:t>زمستان </a:t>
            </a: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1404 </a:t>
            </a:r>
            <a: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/>
            </a:r>
            <a:br>
              <a:rPr kumimoji="0" lang="fa-IR" sz="44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</a:br>
            <a:endParaRPr kumimoji="0" lang="fa-IR" sz="4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 Light" panose="020F0302020204030204"/>
              <a:ea typeface="+mn-ea"/>
              <a:cs typeface="B Titr" panose="00000700000000000000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B Titr" panose="00000700000000000000" pitchFamily="2" charset="-78"/>
              </a:rPr>
              <a:t>فشارخون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88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3256994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301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7499005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605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4269238"/>
              </p:ext>
            </p:extLst>
          </p:nvPr>
        </p:nvGraphicFramePr>
        <p:xfrm>
          <a:off x="130629" y="117566"/>
          <a:ext cx="11926387" cy="6609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38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447545"/>
              </p:ext>
            </p:extLst>
          </p:nvPr>
        </p:nvGraphicFramePr>
        <p:xfrm>
          <a:off x="209006" y="182880"/>
          <a:ext cx="11861074" cy="6544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024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0662804"/>
              </p:ext>
            </p:extLst>
          </p:nvPr>
        </p:nvGraphicFramePr>
        <p:xfrm>
          <a:off x="339635" y="235132"/>
          <a:ext cx="11430000" cy="624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72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2371"/>
            <a:ext cx="10515600" cy="2901707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7030A0"/>
                </a:solidFill>
              </a:rPr>
              <a:t>شاخص های خطرسنجی و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b="1" dirty="0">
                <a:solidFill>
                  <a:srgbClr val="7030A0"/>
                </a:solidFill>
              </a:rPr>
              <a:t>برنامه پیشگیری و کنترل فشارخون بالا</a:t>
            </a:r>
            <a:br>
              <a:rPr lang="fa-IR" b="1" dirty="0">
                <a:solidFill>
                  <a:srgbClr val="7030A0"/>
                </a:solidFill>
              </a:rPr>
            </a:br>
            <a:r>
              <a:rPr lang="fa-IR" sz="4000" b="1" dirty="0" smtClean="0">
                <a:solidFill>
                  <a:srgbClr val="7030A0"/>
                </a:solidFill>
              </a:rPr>
              <a:t>زمستان1404</a:t>
            </a:r>
            <a:r>
              <a:rPr lang="en-US" sz="5400" dirty="0"/>
              <a:t/>
            </a:r>
            <a:br>
              <a:rPr lang="en-US" sz="54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19447"/>
            <a:ext cx="10515600" cy="1657515"/>
          </a:xfrm>
        </p:spPr>
        <p:txBody>
          <a:bodyPr/>
          <a:lstStyle/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معاونت بهداشت</a:t>
            </a:r>
          </a:p>
          <a:p>
            <a:pPr algn="ctr" rtl="1"/>
            <a:r>
              <a:rPr lang="fa-IR" dirty="0">
                <a:solidFill>
                  <a:schemeClr val="accent6">
                    <a:lumMod val="50000"/>
                  </a:schemeClr>
                </a:solidFill>
              </a:rPr>
              <a:t>مبارزه با بیماری های غیرواگیر</a:t>
            </a:r>
          </a:p>
        </p:txBody>
      </p:sp>
    </p:spTree>
    <p:extLst>
      <p:ext uri="{BB962C8B-B14F-4D97-AF65-F5344CB8AC3E}">
        <p14:creationId xmlns:p14="http://schemas.microsoft.com/office/powerpoint/2010/main" val="317132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41158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449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3242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0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5944423"/>
              </p:ext>
            </p:extLst>
          </p:nvPr>
        </p:nvGraphicFramePr>
        <p:xfrm>
          <a:off x="104503" y="300446"/>
          <a:ext cx="11730445" cy="6439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818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4228239"/>
              </p:ext>
            </p:extLst>
          </p:nvPr>
        </p:nvGraphicFramePr>
        <p:xfrm>
          <a:off x="182880" y="391886"/>
          <a:ext cx="11887199" cy="630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492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7439529"/>
              </p:ext>
            </p:extLst>
          </p:nvPr>
        </p:nvGraphicFramePr>
        <p:xfrm>
          <a:off x="0" y="-1"/>
          <a:ext cx="12192000" cy="6942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424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5DA2F4C-A344-4543-964D-5BD26F12AB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837253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510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02D5FBE-D876-4C9C-B55D-DCD64B545C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24799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23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523877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50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56315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81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C67F07E-C92F-4E40-B2AD-6CF55EF781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05733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99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8749194"/>
              </p:ext>
            </p:extLst>
          </p:nvPr>
        </p:nvGraphicFramePr>
        <p:xfrm>
          <a:off x="0" y="0"/>
          <a:ext cx="12192000" cy="7050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245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FBDE903-577C-469F-A370-E3F85DDA58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995014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491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8635913"/>
              </p:ext>
            </p:extLst>
          </p:nvPr>
        </p:nvGraphicFramePr>
        <p:xfrm>
          <a:off x="0" y="1"/>
          <a:ext cx="12192000" cy="7158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11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460FA0E-753E-4E3C-8F03-C0E2158C1D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3752479"/>
              </p:ext>
            </p:extLst>
          </p:nvPr>
        </p:nvGraphicFramePr>
        <p:xfrm>
          <a:off x="259307" y="0"/>
          <a:ext cx="1177801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322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683891"/>
              </p:ext>
            </p:extLst>
          </p:nvPr>
        </p:nvGraphicFramePr>
        <p:xfrm>
          <a:off x="104503" y="117566"/>
          <a:ext cx="11887200" cy="6740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27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4229260"/>
              </p:ext>
            </p:extLst>
          </p:nvPr>
        </p:nvGraphicFramePr>
        <p:xfrm>
          <a:off x="261257" y="274320"/>
          <a:ext cx="11390811" cy="6374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284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977259"/>
              </p:ext>
            </p:extLst>
          </p:nvPr>
        </p:nvGraphicFramePr>
        <p:xfrm>
          <a:off x="300446" y="182880"/>
          <a:ext cx="11521440" cy="6505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25948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1A74AF0-9932-4D2E-BB13-6F73441CE0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871246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644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13008</TotalTime>
  <Words>394</Words>
  <Application>Microsoft Office PowerPoint</Application>
  <PresentationFormat>Widescreen</PresentationFormat>
  <Paragraphs>37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B Titr</vt:lpstr>
      <vt:lpstr>Calibri</vt:lpstr>
      <vt:lpstr>Calibri Light</vt:lpstr>
      <vt:lpstr>Times New Roman</vt:lpstr>
      <vt:lpstr>24_Office Theme</vt:lpstr>
      <vt:lpstr>1_Office Theme</vt:lpstr>
      <vt:lpstr>PowerPoint Presentation</vt:lpstr>
      <vt:lpstr>شاخص های خطرسنجی و برنامه پیشگیری و کنترل فشارخون بالا زمستان1404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Dr.Rasti</dc:creator>
  <cp:lastModifiedBy>A.R.I</cp:lastModifiedBy>
  <cp:revision>1244</cp:revision>
  <dcterms:created xsi:type="dcterms:W3CDTF">2022-12-25T09:49:18Z</dcterms:created>
  <dcterms:modified xsi:type="dcterms:W3CDTF">2026-04-16T08:18:14Z</dcterms:modified>
</cp:coreProperties>
</file>