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3.xml" ContentType="application/vnd.openxmlformats-officedocument.themeOverrid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4.xml" ContentType="application/vnd.openxmlformats-officedocument.themeOverr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5.xml" ContentType="application/vnd.openxmlformats-officedocument.themeOverr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6.xml" ContentType="application/vnd.openxmlformats-officedocument.themeOverride+xml"/>
  <Override PartName="/ppt/charts/chart16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7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7.xml" ContentType="application/vnd.openxmlformats-officedocument.themeOverride+xml"/>
  <Override PartName="/ppt/charts/chart18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9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0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1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2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3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4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8.xml" ContentType="application/vnd.openxmlformats-officedocument.themeOverride+xml"/>
  <Override PartName="/ppt/charts/chart25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6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7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8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9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30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31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4044" r:id="rId1"/>
  </p:sldMasterIdLst>
  <p:notesMasterIdLst>
    <p:notesMasterId r:id="rId36"/>
  </p:notesMasterIdLst>
  <p:sldIdLst>
    <p:sldId id="621" r:id="rId2"/>
    <p:sldId id="580" r:id="rId3"/>
    <p:sldId id="581" r:id="rId4"/>
    <p:sldId id="582" r:id="rId5"/>
    <p:sldId id="701" r:id="rId6"/>
    <p:sldId id="727" r:id="rId7"/>
    <p:sldId id="742" r:id="rId8"/>
    <p:sldId id="705" r:id="rId9"/>
    <p:sldId id="704" r:id="rId10"/>
    <p:sldId id="731" r:id="rId11"/>
    <p:sldId id="729" r:id="rId12"/>
    <p:sldId id="741" r:id="rId13"/>
    <p:sldId id="735" r:id="rId14"/>
    <p:sldId id="737" r:id="rId15"/>
    <p:sldId id="585" r:id="rId16"/>
    <p:sldId id="586" r:id="rId17"/>
    <p:sldId id="587" r:id="rId18"/>
    <p:sldId id="708" r:id="rId19"/>
    <p:sldId id="732" r:id="rId20"/>
    <p:sldId id="738" r:id="rId21"/>
    <p:sldId id="734" r:id="rId22"/>
    <p:sldId id="589" r:id="rId23"/>
    <p:sldId id="590" r:id="rId24"/>
    <p:sldId id="710" r:id="rId25"/>
    <p:sldId id="728" r:id="rId26"/>
    <p:sldId id="739" r:id="rId27"/>
    <p:sldId id="593" r:id="rId28"/>
    <p:sldId id="712" r:id="rId29"/>
    <p:sldId id="725" r:id="rId30"/>
    <p:sldId id="596" r:id="rId31"/>
    <p:sldId id="597" r:id="rId32"/>
    <p:sldId id="714" r:id="rId33"/>
    <p:sldId id="726" r:id="rId34"/>
    <p:sldId id="740" r:id="rId35"/>
  </p:sldIdLst>
  <p:sldSz cx="12192000" cy="6858000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71AA042-F083-47AB-A7C4-E3D184AE2CDD}">
          <p14:sldIdLst>
            <p14:sldId id="621"/>
            <p14:sldId id="580"/>
            <p14:sldId id="581"/>
            <p14:sldId id="582"/>
            <p14:sldId id="701"/>
            <p14:sldId id="727"/>
            <p14:sldId id="742"/>
            <p14:sldId id="705"/>
            <p14:sldId id="704"/>
            <p14:sldId id="731"/>
            <p14:sldId id="729"/>
            <p14:sldId id="741"/>
            <p14:sldId id="735"/>
            <p14:sldId id="737"/>
            <p14:sldId id="585"/>
            <p14:sldId id="586"/>
            <p14:sldId id="587"/>
            <p14:sldId id="708"/>
            <p14:sldId id="732"/>
            <p14:sldId id="738"/>
            <p14:sldId id="734"/>
            <p14:sldId id="589"/>
            <p14:sldId id="590"/>
            <p14:sldId id="710"/>
            <p14:sldId id="728"/>
            <p14:sldId id="739"/>
            <p14:sldId id="593"/>
            <p14:sldId id="712"/>
            <p14:sldId id="725"/>
            <p14:sldId id="596"/>
            <p14:sldId id="597"/>
            <p14:sldId id="714"/>
            <p14:sldId id="726"/>
            <p14:sldId id="74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EBF7"/>
    <a:srgbClr val="ED7D31"/>
    <a:srgbClr val="7698D4"/>
    <a:srgbClr val="3E0000"/>
    <a:srgbClr val="5B9BD5"/>
    <a:srgbClr val="F67E8F"/>
    <a:srgbClr val="F8BEEC"/>
    <a:srgbClr val="4B752F"/>
    <a:srgbClr val="F2B8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A.R.I\Desktop\&#1588;&#1575;&#1582;&#1589;\1404%20&#1588;&#1575;&#1582;&#1589;\&#1586;&#1605;&#1587;&#1578;&#1575;&#1606;%201404\&#1588;&#1575;&#1582;&#1589;%20&#1586;&#1605;&#1587;&#1578;&#1575;&#1606;%201404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Pantea-co\Downloads\&#1576;&#1607;&#1575;&#1585;%201405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R.I\Desktop\&#1588;&#1575;&#1582;&#1589;\1404%20&#1588;&#1575;&#1582;&#1589;\&#1586;&#1605;&#1587;&#1578;&#1575;&#1606;%201404\&#1588;&#1575;&#1582;&#1589;%20&#1586;&#1605;&#1587;&#1578;&#1575;&#1606;%201404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A.R.I\Desktop\&#1588;&#1575;&#1582;&#1589;\1404%20&#1588;&#1575;&#1582;&#1589;\&#1586;&#1605;&#1587;&#1578;&#1575;&#1606;%201404\&#1588;&#1575;&#1582;&#1589;%20&#1586;&#1605;&#1587;&#1578;&#1575;&#1606;%201404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C:\Users\A.R.I\Desktop\&#1588;&#1575;&#1582;&#1589;\1404%20&#1588;&#1575;&#1582;&#1589;\&#1586;&#1605;&#1587;&#1578;&#1575;&#1606;%201404\&#1588;&#1575;&#1582;&#1589;%20&#1586;&#1605;&#1587;&#1578;&#1575;&#1606;%201404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C:\Users\A.R.I\Desktop\&#1588;&#1575;&#1582;&#1589;\1404%20&#1588;&#1575;&#1582;&#1589;\&#1586;&#1605;&#1587;&#1578;&#1575;&#1606;%201404\&#1588;&#1575;&#1582;&#1589;%20&#1586;&#1605;&#1587;&#1578;&#1575;&#1606;%201404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ntea-co\Downloads\&#1578;&#1575;&#1576;&#1587;&#1578;&#1575;&#1606;%201405%20(1)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C:\Users\Pantea-co\Downloads\&#1578;&#1575;&#1576;&#1587;&#1578;&#1575;&#1606;%201405%20(1)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ntea-co\Downloads\&#1576;&#1607;&#1575;&#1585;%201405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C:\Users\Pantea-co\Downloads\&#1576;&#1607;&#1575;&#1585;%201405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ntea-co\Downloads\&#1576;&#1607;&#1575;&#1585;%201405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ntea-co\Downloads\&#1576;&#1607;&#1575;&#1585;%201405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ntea-co\Downloads\&#1576;&#1607;&#1575;&#1585;%201405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ntea-co\Downloads\&#1576;&#1607;&#1575;&#1585;%201405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package" Target="../embeddings/Microsoft_Excel_Worksheet9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ntea-co\Downloads\&#1576;&#1607;&#1575;&#1585;%201405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ntea-co\Downloads\&#1576;&#1607;&#1575;&#1585;%201405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ntea-co\Downloads\&#1576;&#1607;&#1575;&#1585;%201405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روند تعداد خطرسنجی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 </a:t>
            </a:r>
            <a:r>
              <a:rPr lang="fa-IR" sz="2000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قلبی عروقی انجام شده در استان اصفهان تا پایان تابستان1405</a:t>
            </a:r>
          </a:p>
        </c:rich>
      </c:tx>
      <c:layout>
        <c:manualLayout>
          <c:xMode val="edge"/>
          <c:yMode val="edge"/>
          <c:x val="0.10152116141732281"/>
          <c:y val="2.6548732814354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5065616797900247E-3"/>
          <c:y val="1.7000198283640918E-3"/>
          <c:w val="0.98750000000000004"/>
          <c:h val="0.839812631887697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'تعداد خطرسنجی'!$AF$7</c:f>
              <c:strCache>
                <c:ptCount val="1"/>
                <c:pt idx="0">
                  <c:v>تعداد خطرسنجی در استان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2"/>
              <c:layout>
                <c:manualLayout>
                  <c:x val="-9.375000000000152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CD5-49C7-AD35-98DD003513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5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'تعداد خطرسنجی'!$AM$6:$BT$6</c:f>
              <c:strCache>
                <c:ptCount val="34"/>
                <c:pt idx="0">
                  <c:v>سه ماهه اول97</c:v>
                </c:pt>
                <c:pt idx="1">
                  <c:v>سه ماهه دوم97</c:v>
                </c:pt>
                <c:pt idx="2">
                  <c:v>سه ماهه سوم97</c:v>
                </c:pt>
                <c:pt idx="3">
                  <c:v>سه ماهه چهارم97</c:v>
                </c:pt>
                <c:pt idx="4">
                  <c:v>سه ماهه اول98</c:v>
                </c:pt>
                <c:pt idx="5">
                  <c:v>سه ماهه دوم98</c:v>
                </c:pt>
                <c:pt idx="6">
                  <c:v>سه ماهه سوم98</c:v>
                </c:pt>
                <c:pt idx="7">
                  <c:v>سه ماهه چهارم98</c:v>
                </c:pt>
                <c:pt idx="8">
                  <c:v>سه ماهه اول99</c:v>
                </c:pt>
                <c:pt idx="9">
                  <c:v>سه ماهه دوم99</c:v>
                </c:pt>
                <c:pt idx="10">
                  <c:v>سه ماهه سوم  99</c:v>
                </c:pt>
                <c:pt idx="11">
                  <c:v>سه ماهه چهارم 99</c:v>
                </c:pt>
                <c:pt idx="12">
                  <c:v>سه ماهه اول 1400</c:v>
                </c:pt>
                <c:pt idx="13">
                  <c:v>سه ماهه دوم 1400</c:v>
                </c:pt>
                <c:pt idx="14">
                  <c:v>سه ماهه سوم 1400</c:v>
                </c:pt>
                <c:pt idx="15">
                  <c:v>سه ماهه چهارم 1400</c:v>
                </c:pt>
                <c:pt idx="16">
                  <c:v>سه ماهه اول 1401</c:v>
                </c:pt>
                <c:pt idx="17">
                  <c:v>سه ماهه دوم 1401</c:v>
                </c:pt>
                <c:pt idx="18">
                  <c:v>سه ماهه سوم 1401</c:v>
                </c:pt>
                <c:pt idx="19">
                  <c:v>سه ماهه چهارم 1401</c:v>
                </c:pt>
                <c:pt idx="20">
                  <c:v>سه ماهه اول 1402</c:v>
                </c:pt>
                <c:pt idx="21">
                  <c:v>سه ماهه دوم 1402</c:v>
                </c:pt>
                <c:pt idx="22">
                  <c:v>سه ماهه سوم 1402</c:v>
                </c:pt>
                <c:pt idx="23">
                  <c:v>سه ماهه چهارم1402</c:v>
                </c:pt>
                <c:pt idx="24">
                  <c:v>سه ماهه اول1403</c:v>
                </c:pt>
                <c:pt idx="25">
                  <c:v>سه ماهه دوم1403</c:v>
                </c:pt>
                <c:pt idx="26">
                  <c:v>سه ماهه سوم1403</c:v>
                </c:pt>
                <c:pt idx="27">
                  <c:v>زمستان 1403</c:v>
                </c:pt>
                <c:pt idx="28">
                  <c:v>بهار1404</c:v>
                </c:pt>
                <c:pt idx="29">
                  <c:v>تابستان1404</c:v>
                </c:pt>
                <c:pt idx="30">
                  <c:v>پاییز 1404</c:v>
                </c:pt>
                <c:pt idx="31">
                  <c:v>زمستان 1404</c:v>
                </c:pt>
                <c:pt idx="32">
                  <c:v>بهار1405</c:v>
                </c:pt>
                <c:pt idx="33">
                  <c:v>تابستان 1405</c:v>
                </c:pt>
              </c:strCache>
            </c:strRef>
          </c:cat>
          <c:val>
            <c:numRef>
              <c:f>'تعداد خطرسنجی'!$AM$7:$BT$7</c:f>
              <c:numCache>
                <c:formatCode>General</c:formatCode>
                <c:ptCount val="34"/>
                <c:pt idx="0">
                  <c:v>401716</c:v>
                </c:pt>
                <c:pt idx="1">
                  <c:v>507175</c:v>
                </c:pt>
                <c:pt idx="2">
                  <c:v>633521</c:v>
                </c:pt>
                <c:pt idx="3">
                  <c:v>763163</c:v>
                </c:pt>
                <c:pt idx="4">
                  <c:v>862096</c:v>
                </c:pt>
                <c:pt idx="5">
                  <c:v>962055</c:v>
                </c:pt>
                <c:pt idx="6">
                  <c:v>1036999</c:v>
                </c:pt>
                <c:pt idx="7">
                  <c:v>1113346</c:v>
                </c:pt>
                <c:pt idx="8">
                  <c:v>1124383</c:v>
                </c:pt>
                <c:pt idx="9">
                  <c:v>1166025</c:v>
                </c:pt>
                <c:pt idx="10">
                  <c:v>1206132</c:v>
                </c:pt>
                <c:pt idx="11">
                  <c:v>1260093</c:v>
                </c:pt>
                <c:pt idx="12">
                  <c:v>1308243</c:v>
                </c:pt>
                <c:pt idx="13">
                  <c:v>1361458</c:v>
                </c:pt>
                <c:pt idx="14">
                  <c:v>1380646</c:v>
                </c:pt>
                <c:pt idx="15">
                  <c:v>1427657</c:v>
                </c:pt>
                <c:pt idx="16">
                  <c:v>1471155</c:v>
                </c:pt>
                <c:pt idx="17">
                  <c:v>1527713</c:v>
                </c:pt>
                <c:pt idx="18">
                  <c:v>1585907</c:v>
                </c:pt>
                <c:pt idx="19">
                  <c:v>1632450</c:v>
                </c:pt>
                <c:pt idx="20">
                  <c:v>1683301</c:v>
                </c:pt>
                <c:pt idx="21">
                  <c:v>1736780</c:v>
                </c:pt>
                <c:pt idx="22">
                  <c:v>1791202</c:v>
                </c:pt>
                <c:pt idx="23">
                  <c:v>1857164</c:v>
                </c:pt>
                <c:pt idx="24">
                  <c:v>1891531</c:v>
                </c:pt>
                <c:pt idx="25">
                  <c:v>1930835</c:v>
                </c:pt>
                <c:pt idx="26">
                  <c:v>1982876</c:v>
                </c:pt>
                <c:pt idx="27">
                  <c:v>2024517</c:v>
                </c:pt>
                <c:pt idx="28">
                  <c:v>2058001</c:v>
                </c:pt>
                <c:pt idx="29">
                  <c:v>2083262</c:v>
                </c:pt>
                <c:pt idx="30">
                  <c:v>2105546</c:v>
                </c:pt>
                <c:pt idx="31">
                  <c:v>2121291</c:v>
                </c:pt>
                <c:pt idx="32">
                  <c:v>2137961</c:v>
                </c:pt>
                <c:pt idx="33">
                  <c:v>2097743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8F-44EC-8E4F-E2E9B3BE4A5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42343464"/>
        <c:axId val="242342680"/>
      </c:barChart>
      <c:catAx>
        <c:axId val="24234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42680"/>
        <c:crosses val="autoZero"/>
        <c:auto val="1"/>
        <c:lblAlgn val="ctr"/>
        <c:lblOffset val="100"/>
        <c:noMultiLvlLbl val="0"/>
      </c:catAx>
      <c:valAx>
        <c:axId val="2423426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42343464"/>
        <c:crosses val="autoZero"/>
        <c:crossBetween val="between"/>
      </c:valAx>
      <c:spPr>
        <a:solidFill>
          <a:srgbClr val="79EBF7"/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rgbClr val="79EBF7"/>
    </a:solidFill>
    <a:ln>
      <a:noFill/>
    </a:ln>
    <a:effectLst/>
  </c:spPr>
  <c:txPr>
    <a:bodyPr/>
    <a:lstStyle/>
    <a:p>
      <a:pPr>
        <a:defRPr sz="11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fa-IR" sz="2200" b="1" i="0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روند درصد </a:t>
            </a:r>
            <a:r>
              <a:rPr lang="fa-IR" sz="2200" b="1" i="0" baseline="0" dirty="0" err="1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خطرسنجی</a:t>
            </a:r>
            <a:r>
              <a:rPr lang="fa-IR" sz="2200" b="1" i="0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 </a:t>
            </a:r>
            <a:r>
              <a:rPr lang="fa-IR" sz="2200" b="1" i="0" baseline="0" dirty="0" err="1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تجمیعی</a:t>
            </a:r>
            <a:r>
              <a:rPr lang="fa-IR" sz="2200" b="1" i="0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 قلبی عروقی انجام شده در استان</a:t>
            </a:r>
            <a:r>
              <a:rPr lang="en-US" sz="2200" b="1" i="0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 </a:t>
            </a:r>
            <a:r>
              <a:rPr lang="fa-IR" sz="2200" b="1" i="0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اصفهان تا پایان تابستان1405</a:t>
            </a:r>
          </a:p>
        </c:rich>
      </c:tx>
      <c:layout>
        <c:manualLayout>
          <c:xMode val="edge"/>
          <c:yMode val="edge"/>
          <c:x val="0.15153387467191601"/>
          <c:y val="3.317250540943371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2.777280183727034E-2"/>
          <c:y val="0.13308503728900817"/>
          <c:w val="0.94722719816272971"/>
          <c:h val="0.713691128273027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'درصد خطرسنجی'!$AB$5</c:f>
              <c:strCache>
                <c:ptCount val="1"/>
                <c:pt idx="0">
                  <c:v>درصد خطرسنجی در استان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trendlineType val="linear"/>
            <c:dispRSqr val="0"/>
            <c:dispEq val="0"/>
          </c:trendline>
          <c:cat>
            <c:strRef>
              <c:f>'درصد خطرسنجی'!$AI$4:$BP$4</c:f>
              <c:strCache>
                <c:ptCount val="34"/>
                <c:pt idx="0">
                  <c:v>سه ماهه اول97</c:v>
                </c:pt>
                <c:pt idx="1">
                  <c:v>سه ماهه دوم97</c:v>
                </c:pt>
                <c:pt idx="2">
                  <c:v>سه ماهه سوم97</c:v>
                </c:pt>
                <c:pt idx="3">
                  <c:v>سه ماهه چهارم97</c:v>
                </c:pt>
                <c:pt idx="4">
                  <c:v>سه ماهه اول98</c:v>
                </c:pt>
                <c:pt idx="5">
                  <c:v>سه ماهه دوم98</c:v>
                </c:pt>
                <c:pt idx="6">
                  <c:v>سه ماهه سوم98</c:v>
                </c:pt>
                <c:pt idx="7">
                  <c:v>سه ماهه چهارم98</c:v>
                </c:pt>
                <c:pt idx="8">
                  <c:v>سه ماهه اول99</c:v>
                </c:pt>
                <c:pt idx="9">
                  <c:v>سه ماهه دوم99</c:v>
                </c:pt>
                <c:pt idx="10">
                  <c:v>سه ماهه سوم99</c:v>
                </c:pt>
                <c:pt idx="11">
                  <c:v>سه ماهه چهارم 99</c:v>
                </c:pt>
                <c:pt idx="12">
                  <c:v>سه ماهه اول 1400</c:v>
                </c:pt>
                <c:pt idx="13">
                  <c:v>سه ماهه دوم 1400</c:v>
                </c:pt>
                <c:pt idx="14">
                  <c:v>سه ماهه سوم 1400</c:v>
                </c:pt>
                <c:pt idx="15">
                  <c:v>سه ماهه چهارم 1400</c:v>
                </c:pt>
                <c:pt idx="16">
                  <c:v>سه ماهه اول 1401</c:v>
                </c:pt>
                <c:pt idx="17">
                  <c:v>سه ماهه دوم 1401</c:v>
                </c:pt>
                <c:pt idx="18">
                  <c:v>سه ماهه سوم1401</c:v>
                </c:pt>
                <c:pt idx="19">
                  <c:v>سه ماهه چهارم1401</c:v>
                </c:pt>
                <c:pt idx="20">
                  <c:v>سه ماهه اول1402</c:v>
                </c:pt>
                <c:pt idx="21">
                  <c:v>سه ماهه دوم1402</c:v>
                </c:pt>
                <c:pt idx="22">
                  <c:v>سه ماهه سوم1402</c:v>
                </c:pt>
                <c:pt idx="23">
                  <c:v>سه ماهه چهارم1402</c:v>
                </c:pt>
                <c:pt idx="24">
                  <c:v>سه ماهه اول1403</c:v>
                </c:pt>
                <c:pt idx="25">
                  <c:v>سه ماهه دوم1403</c:v>
                </c:pt>
                <c:pt idx="26">
                  <c:v>سه ماهه سوم1403</c:v>
                </c:pt>
                <c:pt idx="27">
                  <c:v>زمستان 1403</c:v>
                </c:pt>
                <c:pt idx="28">
                  <c:v>بهار1404</c:v>
                </c:pt>
                <c:pt idx="29">
                  <c:v>تابستان 1404</c:v>
                </c:pt>
                <c:pt idx="30">
                  <c:v>پاییز 1404</c:v>
                </c:pt>
                <c:pt idx="31">
                  <c:v>زمستان 1404</c:v>
                </c:pt>
                <c:pt idx="32">
                  <c:v>بهار1405</c:v>
                </c:pt>
                <c:pt idx="33">
                  <c:v>تابستان1405</c:v>
                </c:pt>
              </c:strCache>
            </c:strRef>
          </c:cat>
          <c:val>
            <c:numRef>
              <c:f>'درصد خطرسنجی'!$AI$5:$BP$5</c:f>
              <c:numCache>
                <c:formatCode>General</c:formatCode>
                <c:ptCount val="34"/>
                <c:pt idx="0">
                  <c:v>14.56</c:v>
                </c:pt>
                <c:pt idx="1">
                  <c:v>18.37</c:v>
                </c:pt>
                <c:pt idx="2">
                  <c:v>22.93</c:v>
                </c:pt>
                <c:pt idx="3">
                  <c:v>27.62</c:v>
                </c:pt>
                <c:pt idx="4">
                  <c:v>31.21</c:v>
                </c:pt>
                <c:pt idx="5">
                  <c:v>34.83</c:v>
                </c:pt>
                <c:pt idx="6">
                  <c:v>37.549999999999997</c:v>
                </c:pt>
                <c:pt idx="7">
                  <c:v>40.270000000000003</c:v>
                </c:pt>
                <c:pt idx="8">
                  <c:v>40.67</c:v>
                </c:pt>
                <c:pt idx="9">
                  <c:v>42.16</c:v>
                </c:pt>
                <c:pt idx="10">
                  <c:v>43.79</c:v>
                </c:pt>
                <c:pt idx="11">
                  <c:v>46</c:v>
                </c:pt>
                <c:pt idx="12">
                  <c:v>46.44</c:v>
                </c:pt>
                <c:pt idx="13">
                  <c:v>45.44</c:v>
                </c:pt>
                <c:pt idx="14">
                  <c:v>45.14</c:v>
                </c:pt>
                <c:pt idx="15">
                  <c:v>45.72</c:v>
                </c:pt>
                <c:pt idx="16">
                  <c:v>46.81</c:v>
                </c:pt>
                <c:pt idx="17">
                  <c:v>48.27</c:v>
                </c:pt>
                <c:pt idx="18">
                  <c:v>49.82</c:v>
                </c:pt>
                <c:pt idx="19">
                  <c:v>50.85</c:v>
                </c:pt>
                <c:pt idx="20">
                  <c:v>52.13</c:v>
                </c:pt>
                <c:pt idx="21">
                  <c:v>53.42</c:v>
                </c:pt>
                <c:pt idx="22">
                  <c:v>54.85</c:v>
                </c:pt>
                <c:pt idx="23">
                  <c:v>56.41</c:v>
                </c:pt>
                <c:pt idx="24">
                  <c:v>57.2</c:v>
                </c:pt>
                <c:pt idx="25">
                  <c:v>58.03</c:v>
                </c:pt>
                <c:pt idx="26">
                  <c:v>59.35</c:v>
                </c:pt>
                <c:pt idx="27">
                  <c:v>60.17</c:v>
                </c:pt>
                <c:pt idx="28">
                  <c:v>60.94</c:v>
                </c:pt>
                <c:pt idx="29">
                  <c:v>61.38</c:v>
                </c:pt>
                <c:pt idx="30">
                  <c:v>61.74</c:v>
                </c:pt>
                <c:pt idx="31">
                  <c:v>61.8</c:v>
                </c:pt>
                <c:pt idx="32">
                  <c:v>61.99</c:v>
                </c:pt>
                <c:pt idx="33">
                  <c:v>61.25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F2-4307-9767-2C7C67E782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342288"/>
        <c:axId val="242341504"/>
      </c:barChart>
      <c:catAx>
        <c:axId val="242342288"/>
        <c:scaling>
          <c:orientation val="minMax"/>
        </c:scaling>
        <c:delete val="0"/>
        <c:axPos val="b"/>
        <c:numFmt formatCode="#,##0.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B Yas" panose="00000400000000000000" pitchFamily="2" charset="-78"/>
              </a:defRPr>
            </a:pPr>
            <a:endParaRPr lang="en-US"/>
          </a:p>
        </c:txPr>
        <c:crossAx val="242341504"/>
        <c:crosses val="autoZero"/>
        <c:auto val="1"/>
        <c:lblAlgn val="ctr"/>
        <c:lblOffset val="100"/>
        <c:noMultiLvlLbl val="0"/>
      </c:catAx>
      <c:valAx>
        <c:axId val="2423415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42342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9EBF7"/>
    </a:solidFill>
    <a:ln>
      <a:noFill/>
    </a:ln>
    <a:effectLst/>
  </c:spPr>
  <c:txPr>
    <a:bodyPr rot="-5400000" vert="horz"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درصد انجام خطر سنجی تجمیعی به تفکیک شهرستان ها از ابتدا تا تابستان 1405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درصد خطرسنجی تجمیعی تا بهار1405</c:v>
                </c:pt>
              </c:strCache>
            </c:strRef>
          </c:tx>
          <c:spPr>
            <a:solidFill>
              <a:srgbClr val="5B9BD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5A-4496-8926-2652721D7E9B}"/>
              </c:ext>
            </c:extLst>
          </c:dPt>
          <c:dPt>
            <c:idx val="2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818-4FAA-8711-9313486F5818}"/>
              </c:ext>
            </c:extLst>
          </c:dPt>
          <c:dPt>
            <c:idx val="4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818-4FAA-8711-9313486F5818}"/>
              </c:ext>
            </c:extLst>
          </c:dPt>
          <c:dPt>
            <c:idx val="7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818-4FAA-8711-9313486F5818}"/>
              </c:ext>
            </c:extLst>
          </c:dPt>
          <c:dPt>
            <c:idx val="9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9AC-43FE-AA58-A1AC0C606879}"/>
              </c:ext>
            </c:extLst>
          </c:dPt>
          <c:dPt>
            <c:idx val="11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818-4FAA-8711-9313486F5818}"/>
              </c:ext>
            </c:extLst>
          </c:dPt>
          <c:dPt>
            <c:idx val="13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818-4FAA-8711-9313486F5818}"/>
              </c:ext>
            </c:extLst>
          </c:dPt>
          <c:dPt>
            <c:idx val="16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718-41FA-B0B3-1C7724304486}"/>
              </c:ext>
            </c:extLst>
          </c:dPt>
          <c:dPt>
            <c:idx val="17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95A-4496-8926-2652721D7E9B}"/>
              </c:ext>
            </c:extLst>
          </c:dPt>
          <c:dPt>
            <c:idx val="19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E818-4FAA-8711-9313486F5818}"/>
              </c:ext>
            </c:extLst>
          </c:dPt>
          <c:dPt>
            <c:idx val="23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09AC-43FE-AA58-A1AC0C606879}"/>
              </c:ext>
            </c:extLst>
          </c:dPt>
          <c:dPt>
            <c:idx val="2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42C-4741-803A-B5015C0D3817}"/>
              </c:ext>
            </c:extLst>
          </c:dPt>
          <c:dLbls>
            <c:dLbl>
              <c:idx val="25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42C-4741-803A-B5015C0D38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Sheet1!$A$2:$A$29</c:f>
              <c:strCache>
                <c:ptCount val="28"/>
                <c:pt idx="0">
                  <c:v>فریدن</c:v>
                </c:pt>
                <c:pt idx="1">
                  <c:v>چادگان</c:v>
                </c:pt>
                <c:pt idx="2">
                  <c:v>فریدونشهر</c:v>
                </c:pt>
                <c:pt idx="3">
                  <c:v>گلپایگان</c:v>
                </c:pt>
                <c:pt idx="4">
                  <c:v>نطنز</c:v>
                </c:pt>
                <c:pt idx="5">
                  <c:v>سمیرم</c:v>
                </c:pt>
                <c:pt idx="6">
                  <c:v>بوئین</c:v>
                </c:pt>
                <c:pt idx="7">
                  <c:v>ورزنه</c:v>
                </c:pt>
                <c:pt idx="8">
                  <c:v>خوانسار</c:v>
                </c:pt>
                <c:pt idx="9">
                  <c:v>اردستان</c:v>
                </c:pt>
                <c:pt idx="10">
                  <c:v>خور</c:v>
                </c:pt>
                <c:pt idx="11">
                  <c:v>هرند</c:v>
                </c:pt>
                <c:pt idx="12">
                  <c:v>جرقویه</c:v>
                </c:pt>
                <c:pt idx="13">
                  <c:v>فلاورجان</c:v>
                </c:pt>
                <c:pt idx="14">
                  <c:v>دهاقان</c:v>
                </c:pt>
                <c:pt idx="15">
                  <c:v>کوهپایه</c:v>
                </c:pt>
                <c:pt idx="16">
                  <c:v>تیران </c:v>
                </c:pt>
                <c:pt idx="17">
                  <c:v>نائین</c:v>
                </c:pt>
                <c:pt idx="18">
                  <c:v>مبارکه</c:v>
                </c:pt>
                <c:pt idx="19">
                  <c:v>شهرضا</c:v>
                </c:pt>
                <c:pt idx="20">
                  <c:v>نجف آباد</c:v>
                </c:pt>
                <c:pt idx="21">
                  <c:v>لنجان</c:v>
                </c:pt>
                <c:pt idx="22">
                  <c:v>برخوار</c:v>
                </c:pt>
                <c:pt idx="23">
                  <c:v>خمینی شهر</c:v>
                </c:pt>
                <c:pt idx="24">
                  <c:v>شاهین شهر </c:v>
                </c:pt>
                <c:pt idx="25">
                  <c:v>استان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90.68</c:v>
                </c:pt>
                <c:pt idx="1">
                  <c:v>89.63</c:v>
                </c:pt>
                <c:pt idx="2">
                  <c:v>89.52</c:v>
                </c:pt>
                <c:pt idx="3">
                  <c:v>89.04</c:v>
                </c:pt>
                <c:pt idx="4">
                  <c:v>88.27</c:v>
                </c:pt>
                <c:pt idx="5">
                  <c:v>87.91</c:v>
                </c:pt>
                <c:pt idx="6">
                  <c:v>87.15</c:v>
                </c:pt>
                <c:pt idx="7">
                  <c:v>87.14</c:v>
                </c:pt>
                <c:pt idx="8">
                  <c:v>86.87</c:v>
                </c:pt>
                <c:pt idx="9">
                  <c:v>86.74</c:v>
                </c:pt>
                <c:pt idx="10">
                  <c:v>84.78</c:v>
                </c:pt>
                <c:pt idx="11">
                  <c:v>84.74</c:v>
                </c:pt>
                <c:pt idx="12">
                  <c:v>84.71</c:v>
                </c:pt>
                <c:pt idx="13">
                  <c:v>83.44</c:v>
                </c:pt>
                <c:pt idx="14">
                  <c:v>82.91</c:v>
                </c:pt>
                <c:pt idx="15">
                  <c:v>82.78</c:v>
                </c:pt>
                <c:pt idx="16">
                  <c:v>79.08</c:v>
                </c:pt>
                <c:pt idx="17">
                  <c:v>78.95</c:v>
                </c:pt>
                <c:pt idx="18">
                  <c:v>76.98</c:v>
                </c:pt>
                <c:pt idx="19">
                  <c:v>74.38</c:v>
                </c:pt>
                <c:pt idx="20">
                  <c:v>73.39</c:v>
                </c:pt>
                <c:pt idx="21">
                  <c:v>73.06</c:v>
                </c:pt>
                <c:pt idx="22">
                  <c:v>71.59</c:v>
                </c:pt>
                <c:pt idx="23">
                  <c:v>68.84</c:v>
                </c:pt>
                <c:pt idx="24">
                  <c:v>65.180000000000007</c:v>
                </c:pt>
                <c:pt idx="25">
                  <c:v>61.25</c:v>
                </c:pt>
                <c:pt idx="26">
                  <c:v>52.32</c:v>
                </c:pt>
                <c:pt idx="27">
                  <c:v>49.94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2C-4741-803A-B5015C0D38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64874208"/>
        <c:axId val="1364871712"/>
      </c:barChart>
      <c:catAx>
        <c:axId val="1364874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4871712"/>
        <c:crosses val="autoZero"/>
        <c:auto val="1"/>
        <c:lblAlgn val="ctr"/>
        <c:lblOffset val="100"/>
        <c:noMultiLvlLbl val="0"/>
      </c:catAx>
      <c:valAx>
        <c:axId val="136487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4874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1800" b="1" i="0" baseline="0" dirty="0">
                <a:solidFill>
                  <a:srgbClr val="002060"/>
                </a:solidFill>
                <a:effectLst/>
                <a:cs typeface="B Titr" panose="00000700000000000000" pitchFamily="2" charset="-78"/>
              </a:rPr>
              <a:t>مقایسه درصد خطرسنجی تجمیعی به تفکیک شهرستانها در تابستان1405 بهار 1405</a:t>
            </a:r>
            <a:endParaRPr lang="en-US" dirty="0">
              <a:solidFill>
                <a:srgbClr val="002060"/>
              </a:solidFill>
              <a:effectLst/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'Sheet1 (2)'!$B$66</c:f>
              <c:strCache>
                <c:ptCount val="1"/>
                <c:pt idx="0">
                  <c:v>درصد خطرسنجی تجمیعی تا تابستان1405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5"/>
            <c:invertIfNegative val="0"/>
            <c:bubble3D val="0"/>
            <c:spPr>
              <a:solidFill>
                <a:srgbClr val="4472C4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63C-4EB0-BA69-B783586AD7B3}"/>
              </c:ext>
            </c:extLst>
          </c:dPt>
          <c:dLbls>
            <c:dLbl>
              <c:idx val="25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163C-4EB0-BA69-B783586AD7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(2)'!$A$67:$A$94</c:f>
              <c:strCache>
                <c:ptCount val="28"/>
                <c:pt idx="0">
                  <c:v>فریدن</c:v>
                </c:pt>
                <c:pt idx="1">
                  <c:v>چادگان</c:v>
                </c:pt>
                <c:pt idx="2">
                  <c:v>فریدونشهر</c:v>
                </c:pt>
                <c:pt idx="3">
                  <c:v>گلپایگان</c:v>
                </c:pt>
                <c:pt idx="4">
                  <c:v>نطنز</c:v>
                </c:pt>
                <c:pt idx="5">
                  <c:v>سمیرم</c:v>
                </c:pt>
                <c:pt idx="6">
                  <c:v>بوئین</c:v>
                </c:pt>
                <c:pt idx="7">
                  <c:v>ورزنه</c:v>
                </c:pt>
                <c:pt idx="8">
                  <c:v>خوانسار</c:v>
                </c:pt>
                <c:pt idx="9">
                  <c:v>اردستان</c:v>
                </c:pt>
                <c:pt idx="10">
                  <c:v>خور</c:v>
                </c:pt>
                <c:pt idx="11">
                  <c:v>هرند</c:v>
                </c:pt>
                <c:pt idx="12">
                  <c:v>جرقویه</c:v>
                </c:pt>
                <c:pt idx="13">
                  <c:v>فلاورجان</c:v>
                </c:pt>
                <c:pt idx="14">
                  <c:v>دهاقان</c:v>
                </c:pt>
                <c:pt idx="15">
                  <c:v>کوهپایه</c:v>
                </c:pt>
                <c:pt idx="16">
                  <c:v>تیران </c:v>
                </c:pt>
                <c:pt idx="17">
                  <c:v>نائین</c:v>
                </c:pt>
                <c:pt idx="18">
                  <c:v>مبارکه</c:v>
                </c:pt>
                <c:pt idx="19">
                  <c:v>شهرضا</c:v>
                </c:pt>
                <c:pt idx="20">
                  <c:v>نجف آباد</c:v>
                </c:pt>
                <c:pt idx="21">
                  <c:v>لنجان</c:v>
                </c:pt>
                <c:pt idx="22">
                  <c:v>برخوار</c:v>
                </c:pt>
                <c:pt idx="23">
                  <c:v>خمینی شهر</c:v>
                </c:pt>
                <c:pt idx="24">
                  <c:v>شاهین شهر </c:v>
                </c:pt>
                <c:pt idx="25">
                  <c:v>استان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'Sheet1 (2)'!$B$67:$B$94</c:f>
              <c:numCache>
                <c:formatCode>General</c:formatCode>
                <c:ptCount val="28"/>
                <c:pt idx="0">
                  <c:v>90.68</c:v>
                </c:pt>
                <c:pt idx="1">
                  <c:v>89.63</c:v>
                </c:pt>
                <c:pt idx="2">
                  <c:v>89.52</c:v>
                </c:pt>
                <c:pt idx="3">
                  <c:v>89.04</c:v>
                </c:pt>
                <c:pt idx="4">
                  <c:v>88.27</c:v>
                </c:pt>
                <c:pt idx="5">
                  <c:v>87.91</c:v>
                </c:pt>
                <c:pt idx="6">
                  <c:v>87.15</c:v>
                </c:pt>
                <c:pt idx="7">
                  <c:v>87.14</c:v>
                </c:pt>
                <c:pt idx="8">
                  <c:v>86.87</c:v>
                </c:pt>
                <c:pt idx="9">
                  <c:v>86.74</c:v>
                </c:pt>
                <c:pt idx="10">
                  <c:v>84.78</c:v>
                </c:pt>
                <c:pt idx="11">
                  <c:v>84.74</c:v>
                </c:pt>
                <c:pt idx="12">
                  <c:v>84.71</c:v>
                </c:pt>
                <c:pt idx="13">
                  <c:v>83.44</c:v>
                </c:pt>
                <c:pt idx="14">
                  <c:v>82.91</c:v>
                </c:pt>
                <c:pt idx="15">
                  <c:v>82.78</c:v>
                </c:pt>
                <c:pt idx="16">
                  <c:v>79.08</c:v>
                </c:pt>
                <c:pt idx="17">
                  <c:v>78.95</c:v>
                </c:pt>
                <c:pt idx="18">
                  <c:v>76.98</c:v>
                </c:pt>
                <c:pt idx="19">
                  <c:v>74.38</c:v>
                </c:pt>
                <c:pt idx="20">
                  <c:v>73.39</c:v>
                </c:pt>
                <c:pt idx="21">
                  <c:v>73.06</c:v>
                </c:pt>
                <c:pt idx="22">
                  <c:v>71.59</c:v>
                </c:pt>
                <c:pt idx="23">
                  <c:v>68.84</c:v>
                </c:pt>
                <c:pt idx="24">
                  <c:v>65.180000000000007</c:v>
                </c:pt>
                <c:pt idx="25">
                  <c:v>61.25</c:v>
                </c:pt>
                <c:pt idx="26">
                  <c:v>52.32</c:v>
                </c:pt>
                <c:pt idx="27">
                  <c:v>49.94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3C-4EB0-BA69-B783586AD7B3}"/>
            </c:ext>
          </c:extLst>
        </c:ser>
        <c:ser>
          <c:idx val="1"/>
          <c:order val="1"/>
          <c:tx>
            <c:strRef>
              <c:f>'Sheet1 (2)'!$C$66</c:f>
              <c:strCache>
                <c:ptCount val="1"/>
                <c:pt idx="0">
                  <c:v>درصد خطرسنجی تجمیعی تا بهار1405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2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63C-4EB0-BA69-B783586AD7B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(2)'!$A$67:$A$94</c:f>
              <c:strCache>
                <c:ptCount val="28"/>
                <c:pt idx="0">
                  <c:v>فریدن</c:v>
                </c:pt>
                <c:pt idx="1">
                  <c:v>چادگان</c:v>
                </c:pt>
                <c:pt idx="2">
                  <c:v>فریدونشهر</c:v>
                </c:pt>
                <c:pt idx="3">
                  <c:v>گلپایگان</c:v>
                </c:pt>
                <c:pt idx="4">
                  <c:v>نطنز</c:v>
                </c:pt>
                <c:pt idx="5">
                  <c:v>سمیرم</c:v>
                </c:pt>
                <c:pt idx="6">
                  <c:v>بوئین</c:v>
                </c:pt>
                <c:pt idx="7">
                  <c:v>ورزنه</c:v>
                </c:pt>
                <c:pt idx="8">
                  <c:v>خوانسار</c:v>
                </c:pt>
                <c:pt idx="9">
                  <c:v>اردستان</c:v>
                </c:pt>
                <c:pt idx="10">
                  <c:v>خور</c:v>
                </c:pt>
                <c:pt idx="11">
                  <c:v>هرند</c:v>
                </c:pt>
                <c:pt idx="12">
                  <c:v>جرقویه</c:v>
                </c:pt>
                <c:pt idx="13">
                  <c:v>فلاورجان</c:v>
                </c:pt>
                <c:pt idx="14">
                  <c:v>دهاقان</c:v>
                </c:pt>
                <c:pt idx="15">
                  <c:v>کوهپایه</c:v>
                </c:pt>
                <c:pt idx="16">
                  <c:v>تیران </c:v>
                </c:pt>
                <c:pt idx="17">
                  <c:v>نائین</c:v>
                </c:pt>
                <c:pt idx="18">
                  <c:v>مبارکه</c:v>
                </c:pt>
                <c:pt idx="19">
                  <c:v>شهرضا</c:v>
                </c:pt>
                <c:pt idx="20">
                  <c:v>نجف آباد</c:v>
                </c:pt>
                <c:pt idx="21">
                  <c:v>لنجان</c:v>
                </c:pt>
                <c:pt idx="22">
                  <c:v>برخوار</c:v>
                </c:pt>
                <c:pt idx="23">
                  <c:v>خمینی شهر</c:v>
                </c:pt>
                <c:pt idx="24">
                  <c:v>شاهین شهر </c:v>
                </c:pt>
                <c:pt idx="25">
                  <c:v>استان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'Sheet1 (2)'!$C$67:$C$94</c:f>
              <c:numCache>
                <c:formatCode>General</c:formatCode>
                <c:ptCount val="28"/>
                <c:pt idx="0">
                  <c:v>91.1</c:v>
                </c:pt>
                <c:pt idx="1">
                  <c:v>90.21</c:v>
                </c:pt>
                <c:pt idx="2">
                  <c:v>89.82</c:v>
                </c:pt>
                <c:pt idx="3">
                  <c:v>89.38</c:v>
                </c:pt>
                <c:pt idx="4">
                  <c:v>88.5</c:v>
                </c:pt>
                <c:pt idx="5">
                  <c:v>88.66</c:v>
                </c:pt>
                <c:pt idx="6">
                  <c:v>87.94</c:v>
                </c:pt>
                <c:pt idx="7">
                  <c:v>88.02</c:v>
                </c:pt>
                <c:pt idx="8">
                  <c:v>88.51</c:v>
                </c:pt>
                <c:pt idx="9">
                  <c:v>87.26</c:v>
                </c:pt>
                <c:pt idx="10">
                  <c:v>85.68</c:v>
                </c:pt>
                <c:pt idx="11">
                  <c:v>85.63</c:v>
                </c:pt>
                <c:pt idx="12">
                  <c:v>85.7</c:v>
                </c:pt>
                <c:pt idx="13">
                  <c:v>84.25</c:v>
                </c:pt>
                <c:pt idx="14">
                  <c:v>83.6</c:v>
                </c:pt>
                <c:pt idx="15">
                  <c:v>83.76</c:v>
                </c:pt>
                <c:pt idx="16">
                  <c:v>79.87</c:v>
                </c:pt>
                <c:pt idx="17">
                  <c:v>80.349999999999994</c:v>
                </c:pt>
                <c:pt idx="18">
                  <c:v>77.739999999999995</c:v>
                </c:pt>
                <c:pt idx="19">
                  <c:v>75.319999999999993</c:v>
                </c:pt>
                <c:pt idx="20">
                  <c:v>74.39</c:v>
                </c:pt>
                <c:pt idx="21">
                  <c:v>74.08</c:v>
                </c:pt>
                <c:pt idx="22">
                  <c:v>72.67</c:v>
                </c:pt>
                <c:pt idx="23">
                  <c:v>70.319999999999993</c:v>
                </c:pt>
                <c:pt idx="24">
                  <c:v>66.53</c:v>
                </c:pt>
                <c:pt idx="25">
                  <c:v>61.99</c:v>
                </c:pt>
                <c:pt idx="26">
                  <c:v>53.13</c:v>
                </c:pt>
                <c:pt idx="27">
                  <c:v>50.66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3C-4EB0-BA69-B783586AD7B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43624512"/>
        <c:axId val="1943630752"/>
      </c:barChart>
      <c:catAx>
        <c:axId val="194362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3630752"/>
        <c:crosses val="autoZero"/>
        <c:auto val="1"/>
        <c:lblAlgn val="ctr"/>
        <c:lblOffset val="100"/>
        <c:noMultiLvlLbl val="0"/>
      </c:catAx>
      <c:valAx>
        <c:axId val="194363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362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1800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مقایسه درصد </a:t>
            </a:r>
            <a:r>
              <a:rPr lang="fa-IR" sz="1800" dirty="0" err="1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خطرسنجی</a:t>
            </a:r>
            <a:r>
              <a:rPr lang="fa-IR" sz="1800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 </a:t>
            </a:r>
            <a:r>
              <a:rPr lang="fa-IR" sz="1800" dirty="0" err="1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تجمیعی</a:t>
            </a:r>
            <a:r>
              <a:rPr lang="fa-IR" sz="1800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 ب</a:t>
            </a:r>
            <a:r>
              <a:rPr lang="fa-IR" sz="1800" baseline="0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ا هدف </a:t>
            </a:r>
            <a:r>
              <a:rPr lang="fa-IR" sz="1800" baseline="0" dirty="0" err="1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موردانتظار</a:t>
            </a:r>
            <a:r>
              <a:rPr lang="fa-IR" sz="1800" baseline="0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 به تفکیک شهرستانها </a:t>
            </a:r>
            <a:r>
              <a:rPr lang="fa-IR" sz="1800" baseline="0" dirty="0" err="1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درتابستان</a:t>
            </a:r>
            <a:r>
              <a:rPr lang="fa-IR" sz="1800" baseline="0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 1405</a:t>
            </a:r>
            <a:endParaRPr lang="en-US" sz="1800" dirty="0">
              <a:solidFill>
                <a:schemeClr val="accent5">
                  <a:lumMod val="75000"/>
                </a:schemeClr>
              </a:solidFill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Sheet1!$B$292</c:f>
              <c:strCache>
                <c:ptCount val="1"/>
                <c:pt idx="0">
                  <c:v>درصد خطرسنجی تجمیعی تا 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5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6D4-4179-AC20-04D56D9AF46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Sheet1!$A$293:$A$320</c:f>
              <c:strCache>
                <c:ptCount val="28"/>
                <c:pt idx="0">
                  <c:v>فریدن</c:v>
                </c:pt>
                <c:pt idx="1">
                  <c:v>چادگان</c:v>
                </c:pt>
                <c:pt idx="2">
                  <c:v>فریدونشهر</c:v>
                </c:pt>
                <c:pt idx="3">
                  <c:v>گلپایگان</c:v>
                </c:pt>
                <c:pt idx="4">
                  <c:v>نطنز</c:v>
                </c:pt>
                <c:pt idx="5">
                  <c:v>سمیرم</c:v>
                </c:pt>
                <c:pt idx="6">
                  <c:v>بوئین</c:v>
                </c:pt>
                <c:pt idx="7">
                  <c:v>ورزنه</c:v>
                </c:pt>
                <c:pt idx="8">
                  <c:v>خوانسار</c:v>
                </c:pt>
                <c:pt idx="9">
                  <c:v>اردستان</c:v>
                </c:pt>
                <c:pt idx="10">
                  <c:v>خور</c:v>
                </c:pt>
                <c:pt idx="11">
                  <c:v>هرند</c:v>
                </c:pt>
                <c:pt idx="12">
                  <c:v>جرقویه</c:v>
                </c:pt>
                <c:pt idx="13">
                  <c:v>فلاورجان</c:v>
                </c:pt>
                <c:pt idx="14">
                  <c:v>دهاقان</c:v>
                </c:pt>
                <c:pt idx="15">
                  <c:v>کوهپایه</c:v>
                </c:pt>
                <c:pt idx="16">
                  <c:v>تیران </c:v>
                </c:pt>
                <c:pt idx="17">
                  <c:v>نائین</c:v>
                </c:pt>
                <c:pt idx="18">
                  <c:v>مبارکه</c:v>
                </c:pt>
                <c:pt idx="19">
                  <c:v>شهرضا</c:v>
                </c:pt>
                <c:pt idx="20">
                  <c:v>نجف آباد</c:v>
                </c:pt>
                <c:pt idx="21">
                  <c:v>لنجان</c:v>
                </c:pt>
                <c:pt idx="22">
                  <c:v>برخوار</c:v>
                </c:pt>
                <c:pt idx="23">
                  <c:v>خمینی شهر</c:v>
                </c:pt>
                <c:pt idx="24">
                  <c:v>شاهین شهر </c:v>
                </c:pt>
                <c:pt idx="25">
                  <c:v>استان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Sheet1!$B$293:$B$320</c:f>
              <c:numCache>
                <c:formatCode>General</c:formatCode>
                <c:ptCount val="28"/>
                <c:pt idx="0">
                  <c:v>90.68</c:v>
                </c:pt>
                <c:pt idx="1">
                  <c:v>89.63</c:v>
                </c:pt>
                <c:pt idx="2">
                  <c:v>89.52</c:v>
                </c:pt>
                <c:pt idx="3">
                  <c:v>89.04</c:v>
                </c:pt>
                <c:pt idx="4">
                  <c:v>88.27</c:v>
                </c:pt>
                <c:pt idx="5">
                  <c:v>87.91</c:v>
                </c:pt>
                <c:pt idx="6">
                  <c:v>87.15</c:v>
                </c:pt>
                <c:pt idx="7">
                  <c:v>87.14</c:v>
                </c:pt>
                <c:pt idx="8">
                  <c:v>86.87</c:v>
                </c:pt>
                <c:pt idx="9">
                  <c:v>86.74</c:v>
                </c:pt>
                <c:pt idx="10">
                  <c:v>84.78</c:v>
                </c:pt>
                <c:pt idx="11">
                  <c:v>84.74</c:v>
                </c:pt>
                <c:pt idx="12">
                  <c:v>84.71</c:v>
                </c:pt>
                <c:pt idx="13">
                  <c:v>83.44</c:v>
                </c:pt>
                <c:pt idx="14">
                  <c:v>82.91</c:v>
                </c:pt>
                <c:pt idx="15">
                  <c:v>82.78</c:v>
                </c:pt>
                <c:pt idx="16">
                  <c:v>79.08</c:v>
                </c:pt>
                <c:pt idx="17">
                  <c:v>78.95</c:v>
                </c:pt>
                <c:pt idx="18">
                  <c:v>76.98</c:v>
                </c:pt>
                <c:pt idx="19">
                  <c:v>74.38</c:v>
                </c:pt>
                <c:pt idx="20">
                  <c:v>73.39</c:v>
                </c:pt>
                <c:pt idx="21">
                  <c:v>73.06</c:v>
                </c:pt>
                <c:pt idx="22">
                  <c:v>71.59</c:v>
                </c:pt>
                <c:pt idx="23">
                  <c:v>68.84</c:v>
                </c:pt>
                <c:pt idx="24">
                  <c:v>65.180000000000007</c:v>
                </c:pt>
                <c:pt idx="25">
                  <c:v>61.25</c:v>
                </c:pt>
                <c:pt idx="26">
                  <c:v>52.32</c:v>
                </c:pt>
                <c:pt idx="27">
                  <c:v>49.94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6E-44F0-9520-7E5450C73E5C}"/>
            </c:ext>
          </c:extLst>
        </c:ser>
        <c:ser>
          <c:idx val="1"/>
          <c:order val="1"/>
          <c:tx>
            <c:strRef>
              <c:f>Sheet1!$C$292</c:f>
              <c:strCache>
                <c:ptCount val="1"/>
                <c:pt idx="0">
                  <c:v>هدف موردانتظار درصد خطرسنجی تجمیعی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2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6D4-4179-AC20-04D56D9AF46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Sheet1!$A$293:$A$320</c:f>
              <c:strCache>
                <c:ptCount val="28"/>
                <c:pt idx="0">
                  <c:v>فریدن</c:v>
                </c:pt>
                <c:pt idx="1">
                  <c:v>چادگان</c:v>
                </c:pt>
                <c:pt idx="2">
                  <c:v>فریدونشهر</c:v>
                </c:pt>
                <c:pt idx="3">
                  <c:v>گلپایگان</c:v>
                </c:pt>
                <c:pt idx="4">
                  <c:v>نطنز</c:v>
                </c:pt>
                <c:pt idx="5">
                  <c:v>سمیرم</c:v>
                </c:pt>
                <c:pt idx="6">
                  <c:v>بوئین</c:v>
                </c:pt>
                <c:pt idx="7">
                  <c:v>ورزنه</c:v>
                </c:pt>
                <c:pt idx="8">
                  <c:v>خوانسار</c:v>
                </c:pt>
                <c:pt idx="9">
                  <c:v>اردستان</c:v>
                </c:pt>
                <c:pt idx="10">
                  <c:v>خور</c:v>
                </c:pt>
                <c:pt idx="11">
                  <c:v>هرند</c:v>
                </c:pt>
                <c:pt idx="12">
                  <c:v>جرقویه</c:v>
                </c:pt>
                <c:pt idx="13">
                  <c:v>فلاورجان</c:v>
                </c:pt>
                <c:pt idx="14">
                  <c:v>دهاقان</c:v>
                </c:pt>
                <c:pt idx="15">
                  <c:v>کوهپایه</c:v>
                </c:pt>
                <c:pt idx="16">
                  <c:v>تیران </c:v>
                </c:pt>
                <c:pt idx="17">
                  <c:v>نائین</c:v>
                </c:pt>
                <c:pt idx="18">
                  <c:v>مبارکه</c:v>
                </c:pt>
                <c:pt idx="19">
                  <c:v>شهرضا</c:v>
                </c:pt>
                <c:pt idx="20">
                  <c:v>نجف آباد</c:v>
                </c:pt>
                <c:pt idx="21">
                  <c:v>لنجان</c:v>
                </c:pt>
                <c:pt idx="22">
                  <c:v>برخوار</c:v>
                </c:pt>
                <c:pt idx="23">
                  <c:v>خمینی شهر</c:v>
                </c:pt>
                <c:pt idx="24">
                  <c:v>شاهین شهر </c:v>
                </c:pt>
                <c:pt idx="25">
                  <c:v>استان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Sheet1!$C$293:$C$320</c:f>
              <c:numCache>
                <c:formatCode>0.00</c:formatCode>
                <c:ptCount val="28"/>
                <c:pt idx="0">
                  <c:v>94.423050000000003</c:v>
                </c:pt>
                <c:pt idx="1">
                  <c:v>93.388050000000007</c:v>
                </c:pt>
                <c:pt idx="2">
                  <c:v>93.10860000000001</c:v>
                </c:pt>
                <c:pt idx="3">
                  <c:v>92.435850000000016</c:v>
                </c:pt>
                <c:pt idx="4">
                  <c:v>91.742400000000018</c:v>
                </c:pt>
                <c:pt idx="5">
                  <c:v>92.021850000000001</c:v>
                </c:pt>
                <c:pt idx="6">
                  <c:v>91.369799999999998</c:v>
                </c:pt>
                <c:pt idx="7">
                  <c:v>90.81089999999999</c:v>
                </c:pt>
                <c:pt idx="8">
                  <c:v>91.897650000000013</c:v>
                </c:pt>
                <c:pt idx="9">
                  <c:v>90.283050000000017</c:v>
                </c:pt>
                <c:pt idx="10">
                  <c:v>88.978949999999998</c:v>
                </c:pt>
                <c:pt idx="11">
                  <c:v>88.782299999999992</c:v>
                </c:pt>
                <c:pt idx="12">
                  <c:v>88.678800000000024</c:v>
                </c:pt>
                <c:pt idx="13">
                  <c:v>87.126300000000015</c:v>
                </c:pt>
                <c:pt idx="14">
                  <c:v>86.588099999999997</c:v>
                </c:pt>
                <c:pt idx="15">
                  <c:v>86.63985000000001</c:v>
                </c:pt>
                <c:pt idx="16">
                  <c:v>82.499849999999995</c:v>
                </c:pt>
                <c:pt idx="17">
                  <c:v>83.286450000000002</c:v>
                </c:pt>
                <c:pt idx="18">
                  <c:v>80.005499999999998</c:v>
                </c:pt>
                <c:pt idx="19">
                  <c:v>77.925150000000016</c:v>
                </c:pt>
                <c:pt idx="20">
                  <c:v>76.745249999999999</c:v>
                </c:pt>
                <c:pt idx="21">
                  <c:v>76.672800000000009</c:v>
                </c:pt>
                <c:pt idx="22">
                  <c:v>75.037499999999994</c:v>
                </c:pt>
                <c:pt idx="23">
                  <c:v>72.812250000000006</c:v>
                </c:pt>
                <c:pt idx="24">
                  <c:v>68.65155</c:v>
                </c:pt>
                <c:pt idx="25">
                  <c:v>63.963000000000008</c:v>
                </c:pt>
                <c:pt idx="26">
                  <c:v>54.668699999999994</c:v>
                </c:pt>
                <c:pt idx="27">
                  <c:v>52.091549999999998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6E-44F0-9520-7E5450C73E5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0077120"/>
        <c:axId val="267665760"/>
      </c:barChart>
      <c:catAx>
        <c:axId val="18007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665760"/>
        <c:crosses val="autoZero"/>
        <c:auto val="1"/>
        <c:lblAlgn val="ctr"/>
        <c:lblOffset val="100"/>
        <c:noMultiLvlLbl val="0"/>
      </c:catAx>
      <c:valAx>
        <c:axId val="26766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07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روند تعداد خطرسنجی</a:t>
            </a:r>
            <a:r>
              <a:rPr lang="fa-IR" sz="2000" b="1" baseline="0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 قلبی عروقی در فصل تابستان 1405</a:t>
            </a:r>
            <a:endParaRPr lang="fa-IR" sz="2000" b="1" dirty="0">
              <a:solidFill>
                <a:schemeClr val="accent5">
                  <a:lumMod val="75000"/>
                </a:schemeClr>
              </a:solidFill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Sheet1!$B$40</c:f>
              <c:strCache>
                <c:ptCount val="1"/>
                <c:pt idx="0">
                  <c:v>تعداد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Sheet1!$A$41:$A$82</c:f>
              <c:strCache>
                <c:ptCount val="42"/>
                <c:pt idx="0">
                  <c:v>سه ماهه اول1395</c:v>
                </c:pt>
                <c:pt idx="1">
                  <c:v>سه ماهه دوم1395</c:v>
                </c:pt>
                <c:pt idx="2">
                  <c:v>سه ماهه سوم1395</c:v>
                </c:pt>
                <c:pt idx="3">
                  <c:v>سه ماهه چهارم1395</c:v>
                </c:pt>
                <c:pt idx="4">
                  <c:v>سه ماهه اول1396</c:v>
                </c:pt>
                <c:pt idx="5">
                  <c:v>سه ماهه دوم1396</c:v>
                </c:pt>
                <c:pt idx="6">
                  <c:v>سه ماهه سوم1396</c:v>
                </c:pt>
                <c:pt idx="7">
                  <c:v>سه ماهه چهارم1396</c:v>
                </c:pt>
                <c:pt idx="8">
                  <c:v>سه ماهه اول1397</c:v>
                </c:pt>
                <c:pt idx="9">
                  <c:v>سه ماهه دوم1397</c:v>
                </c:pt>
                <c:pt idx="10">
                  <c:v>سه ماهه سوم1397</c:v>
                </c:pt>
                <c:pt idx="11">
                  <c:v>سه ماهه چهارم1397</c:v>
                </c:pt>
                <c:pt idx="12">
                  <c:v>سه ماهه اول1398</c:v>
                </c:pt>
                <c:pt idx="13">
                  <c:v>سه ماهه دوم1398</c:v>
                </c:pt>
                <c:pt idx="14">
                  <c:v>سه ماهه سوم1398</c:v>
                </c:pt>
                <c:pt idx="15">
                  <c:v>سه ماهه چهارم1398</c:v>
                </c:pt>
                <c:pt idx="16">
                  <c:v>سه ماهه اول1399</c:v>
                </c:pt>
                <c:pt idx="17">
                  <c:v>سه ماهه دوم1399</c:v>
                </c:pt>
                <c:pt idx="18">
                  <c:v>سه ماهه سوم1399</c:v>
                </c:pt>
                <c:pt idx="19">
                  <c:v>سه ماهه چهارم1399</c:v>
                </c:pt>
                <c:pt idx="20">
                  <c:v>سه ماهه اول1400</c:v>
                </c:pt>
                <c:pt idx="21">
                  <c:v>سه ماهه دوم1400</c:v>
                </c:pt>
                <c:pt idx="22">
                  <c:v>سه ماهه سوم1400</c:v>
                </c:pt>
                <c:pt idx="23">
                  <c:v>سه ماهه چهارم1400</c:v>
                </c:pt>
                <c:pt idx="24">
                  <c:v>سه ماهه اول1401</c:v>
                </c:pt>
                <c:pt idx="25">
                  <c:v>سه ماهه دوم1401</c:v>
                </c:pt>
                <c:pt idx="26">
                  <c:v>سه ماهه سوم1401</c:v>
                </c:pt>
                <c:pt idx="27">
                  <c:v>سه ماهه چهارم1401</c:v>
                </c:pt>
                <c:pt idx="28">
                  <c:v>سه ماهه اول1402</c:v>
                </c:pt>
                <c:pt idx="29">
                  <c:v>سه ماهه دوم1402</c:v>
                </c:pt>
                <c:pt idx="30">
                  <c:v>سه ماهه سوم1402</c:v>
                </c:pt>
                <c:pt idx="31">
                  <c:v>سه ماهه چهارم1402</c:v>
                </c:pt>
                <c:pt idx="32">
                  <c:v>سه ماهه اول1403</c:v>
                </c:pt>
                <c:pt idx="33">
                  <c:v>سه ماهه دوم1403</c:v>
                </c:pt>
                <c:pt idx="34">
                  <c:v>سه ماهه سوم1403</c:v>
                </c:pt>
                <c:pt idx="35">
                  <c:v>سه ماهه چهارم1403</c:v>
                </c:pt>
                <c:pt idx="36">
                  <c:v>بهار1404</c:v>
                </c:pt>
                <c:pt idx="37">
                  <c:v>تابستان 1404</c:v>
                </c:pt>
                <c:pt idx="38">
                  <c:v>پاییز 1404</c:v>
                </c:pt>
                <c:pt idx="39">
                  <c:v>زمستان1404</c:v>
                </c:pt>
                <c:pt idx="40">
                  <c:v>بهار1405</c:v>
                </c:pt>
                <c:pt idx="41">
                  <c:v>تابستان1405</c:v>
                </c:pt>
              </c:strCache>
            </c:strRef>
          </c:cat>
          <c:val>
            <c:numRef>
              <c:f>Sheet1!$B$41:$B$82</c:f>
              <c:numCache>
                <c:formatCode>General</c:formatCode>
                <c:ptCount val="42"/>
                <c:pt idx="0">
                  <c:v>24</c:v>
                </c:pt>
                <c:pt idx="1">
                  <c:v>3129</c:v>
                </c:pt>
                <c:pt idx="2">
                  <c:v>18435</c:v>
                </c:pt>
                <c:pt idx="3">
                  <c:v>112008</c:v>
                </c:pt>
                <c:pt idx="4">
                  <c:v>131711</c:v>
                </c:pt>
                <c:pt idx="5">
                  <c:v>193048</c:v>
                </c:pt>
                <c:pt idx="6">
                  <c:v>145443</c:v>
                </c:pt>
                <c:pt idx="7">
                  <c:v>115873</c:v>
                </c:pt>
                <c:pt idx="8">
                  <c:v>71721</c:v>
                </c:pt>
                <c:pt idx="9">
                  <c:v>126465</c:v>
                </c:pt>
                <c:pt idx="10">
                  <c:v>153176</c:v>
                </c:pt>
                <c:pt idx="11">
                  <c:v>162167</c:v>
                </c:pt>
                <c:pt idx="12">
                  <c:v>137317</c:v>
                </c:pt>
                <c:pt idx="13">
                  <c:v>141302</c:v>
                </c:pt>
                <c:pt idx="14">
                  <c:v>118828</c:v>
                </c:pt>
                <c:pt idx="15">
                  <c:v>122932</c:v>
                </c:pt>
                <c:pt idx="16">
                  <c:v>26177</c:v>
                </c:pt>
                <c:pt idx="17">
                  <c:v>92967</c:v>
                </c:pt>
                <c:pt idx="18">
                  <c:v>96047</c:v>
                </c:pt>
                <c:pt idx="19">
                  <c:v>126806</c:v>
                </c:pt>
                <c:pt idx="20">
                  <c:v>107991</c:v>
                </c:pt>
                <c:pt idx="21">
                  <c:v>124270</c:v>
                </c:pt>
                <c:pt idx="22">
                  <c:v>98669</c:v>
                </c:pt>
                <c:pt idx="23">
                  <c:v>109183</c:v>
                </c:pt>
                <c:pt idx="24">
                  <c:v>139844</c:v>
                </c:pt>
                <c:pt idx="25">
                  <c:v>175316</c:v>
                </c:pt>
                <c:pt idx="26">
                  <c:v>186989</c:v>
                </c:pt>
                <c:pt idx="27">
                  <c:v>129806</c:v>
                </c:pt>
                <c:pt idx="28">
                  <c:v>174156</c:v>
                </c:pt>
                <c:pt idx="29">
                  <c:v>201816</c:v>
                </c:pt>
                <c:pt idx="30">
                  <c:v>216425</c:v>
                </c:pt>
                <c:pt idx="31">
                  <c:v>207646</c:v>
                </c:pt>
                <c:pt idx="32">
                  <c:v>178318</c:v>
                </c:pt>
                <c:pt idx="33">
                  <c:v>194101</c:v>
                </c:pt>
                <c:pt idx="34">
                  <c:v>243103</c:v>
                </c:pt>
                <c:pt idx="35">
                  <c:v>204273</c:v>
                </c:pt>
                <c:pt idx="36">
                  <c:v>265485</c:v>
                </c:pt>
                <c:pt idx="37">
                  <c:v>221729</c:v>
                </c:pt>
                <c:pt idx="38">
                  <c:v>191806</c:v>
                </c:pt>
                <c:pt idx="39">
                  <c:v>137141</c:v>
                </c:pt>
                <c:pt idx="40">
                  <c:v>224689</c:v>
                </c:pt>
                <c:pt idx="41">
                  <c:v>194614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75-47A1-B279-B04619B956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8432832"/>
        <c:axId val="1968435744"/>
      </c:barChart>
      <c:catAx>
        <c:axId val="1968432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8435744"/>
        <c:crosses val="autoZero"/>
        <c:auto val="1"/>
        <c:lblAlgn val="ctr"/>
        <c:lblOffset val="100"/>
        <c:noMultiLvlLbl val="0"/>
      </c:catAx>
      <c:valAx>
        <c:axId val="196843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8432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روند</a:t>
            </a:r>
            <a:r>
              <a:rPr lang="fa-IR" sz="2000" b="1" baseline="0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 درصد خطرسنجی قلبی عروقی فصلی درتابستان 1405</a:t>
            </a:r>
            <a:endParaRPr lang="fa-IR" sz="2000" b="1" dirty="0">
              <a:solidFill>
                <a:schemeClr val="accent5">
                  <a:lumMod val="75000"/>
                </a:schemeClr>
              </a:solidFill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درصد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Sheet1!$A$2:$A$43</c:f>
              <c:strCache>
                <c:ptCount val="42"/>
                <c:pt idx="0">
                  <c:v>سه ماهه اول1395</c:v>
                </c:pt>
                <c:pt idx="1">
                  <c:v>سه ماهه دوم1395</c:v>
                </c:pt>
                <c:pt idx="2">
                  <c:v>سه ماهه سوم1395</c:v>
                </c:pt>
                <c:pt idx="3">
                  <c:v>سه ماهه چهارم1395</c:v>
                </c:pt>
                <c:pt idx="4">
                  <c:v>سه ماهه اول1396</c:v>
                </c:pt>
                <c:pt idx="5">
                  <c:v>سه ماهه دوم1396</c:v>
                </c:pt>
                <c:pt idx="6">
                  <c:v>سه ماهه سوم1396</c:v>
                </c:pt>
                <c:pt idx="7">
                  <c:v>سه ماهه چهارم1396</c:v>
                </c:pt>
                <c:pt idx="8">
                  <c:v>سه ماهه اول1397</c:v>
                </c:pt>
                <c:pt idx="9">
                  <c:v>سه ماهه دوم1397</c:v>
                </c:pt>
                <c:pt idx="10">
                  <c:v>سه ماهه سوم1397</c:v>
                </c:pt>
                <c:pt idx="11">
                  <c:v>سه ماهه چهارم1397</c:v>
                </c:pt>
                <c:pt idx="12">
                  <c:v>سه ماهه اول1398</c:v>
                </c:pt>
                <c:pt idx="13">
                  <c:v>سه ماهه دوم1398</c:v>
                </c:pt>
                <c:pt idx="14">
                  <c:v>سه ماهه سوم1398</c:v>
                </c:pt>
                <c:pt idx="15">
                  <c:v>سه ماهه چهارم1398</c:v>
                </c:pt>
                <c:pt idx="16">
                  <c:v>سه ماهه اول1399</c:v>
                </c:pt>
                <c:pt idx="17">
                  <c:v>سه ماهه دوم1399</c:v>
                </c:pt>
                <c:pt idx="18">
                  <c:v>سه ماهه سوم1399</c:v>
                </c:pt>
                <c:pt idx="19">
                  <c:v>سه ماهه چهارم1399</c:v>
                </c:pt>
                <c:pt idx="20">
                  <c:v>سه ماهه اول1400</c:v>
                </c:pt>
                <c:pt idx="21">
                  <c:v>سه ماهه دوم1400</c:v>
                </c:pt>
                <c:pt idx="22">
                  <c:v>سه ماهه سوم1400</c:v>
                </c:pt>
                <c:pt idx="23">
                  <c:v>سه ماهه چهارم1400</c:v>
                </c:pt>
                <c:pt idx="24">
                  <c:v>سه ماهه اول1401</c:v>
                </c:pt>
                <c:pt idx="25">
                  <c:v>سه ماهه دوم1401</c:v>
                </c:pt>
                <c:pt idx="26">
                  <c:v>سه ماهه سوم1401</c:v>
                </c:pt>
                <c:pt idx="27">
                  <c:v>سه ماهه چهارم1401</c:v>
                </c:pt>
                <c:pt idx="28">
                  <c:v>سه ماهه اول1402</c:v>
                </c:pt>
                <c:pt idx="29">
                  <c:v>سه ماهه دوم1402</c:v>
                </c:pt>
                <c:pt idx="30">
                  <c:v>سه ماهه سوم1402</c:v>
                </c:pt>
                <c:pt idx="31">
                  <c:v>سه ماهه چهارم1402</c:v>
                </c:pt>
                <c:pt idx="32">
                  <c:v>سه ماهه اول1403</c:v>
                </c:pt>
                <c:pt idx="33">
                  <c:v>سه ماهه دوم1403</c:v>
                </c:pt>
                <c:pt idx="34">
                  <c:v>سه ماهه سوم1403</c:v>
                </c:pt>
                <c:pt idx="35">
                  <c:v>سه ماهه چهارم1403</c:v>
                </c:pt>
                <c:pt idx="36">
                  <c:v>بهار1404</c:v>
                </c:pt>
                <c:pt idx="37">
                  <c:v>تابستان 1404</c:v>
                </c:pt>
                <c:pt idx="38">
                  <c:v>پاییز 1404</c:v>
                </c:pt>
                <c:pt idx="39">
                  <c:v>زمستان1404</c:v>
                </c:pt>
                <c:pt idx="40">
                  <c:v>بهار1405</c:v>
                </c:pt>
                <c:pt idx="41">
                  <c:v>تابستان1405</c:v>
                </c:pt>
              </c:strCache>
            </c:strRef>
          </c:cat>
          <c:val>
            <c:numRef>
              <c:f>Sheet1!$B$2:$B$43</c:f>
              <c:numCache>
                <c:formatCode>General</c:formatCode>
                <c:ptCount val="42"/>
                <c:pt idx="0">
                  <c:v>0.02</c:v>
                </c:pt>
                <c:pt idx="1">
                  <c:v>0.09</c:v>
                </c:pt>
                <c:pt idx="2">
                  <c:v>0.25</c:v>
                </c:pt>
                <c:pt idx="3">
                  <c:v>1.1399999999999999</c:v>
                </c:pt>
                <c:pt idx="4">
                  <c:v>1.38</c:v>
                </c:pt>
                <c:pt idx="5">
                  <c:v>2.4700000000000002</c:v>
                </c:pt>
                <c:pt idx="6">
                  <c:v>2.1800000000000002</c:v>
                </c:pt>
                <c:pt idx="7">
                  <c:v>2.63</c:v>
                </c:pt>
                <c:pt idx="8">
                  <c:v>1.96</c:v>
                </c:pt>
                <c:pt idx="9">
                  <c:v>3.44</c:v>
                </c:pt>
                <c:pt idx="10">
                  <c:v>4.24</c:v>
                </c:pt>
                <c:pt idx="11">
                  <c:v>4.49</c:v>
                </c:pt>
                <c:pt idx="12">
                  <c:v>3.86</c:v>
                </c:pt>
                <c:pt idx="13">
                  <c:v>3.95</c:v>
                </c:pt>
                <c:pt idx="14">
                  <c:v>3.35</c:v>
                </c:pt>
                <c:pt idx="15">
                  <c:v>3.46</c:v>
                </c:pt>
                <c:pt idx="16">
                  <c:v>0.74</c:v>
                </c:pt>
                <c:pt idx="17">
                  <c:v>2.63</c:v>
                </c:pt>
                <c:pt idx="18">
                  <c:v>2.73</c:v>
                </c:pt>
                <c:pt idx="19">
                  <c:v>3.57</c:v>
                </c:pt>
                <c:pt idx="20">
                  <c:v>3.11</c:v>
                </c:pt>
                <c:pt idx="21">
                  <c:v>3.55</c:v>
                </c:pt>
                <c:pt idx="22">
                  <c:v>2.83</c:v>
                </c:pt>
                <c:pt idx="23">
                  <c:v>3.14</c:v>
                </c:pt>
                <c:pt idx="24">
                  <c:v>4.04</c:v>
                </c:pt>
                <c:pt idx="25">
                  <c:v>5.0599999999999996</c:v>
                </c:pt>
                <c:pt idx="26">
                  <c:v>5.45</c:v>
                </c:pt>
                <c:pt idx="27">
                  <c:v>3.77</c:v>
                </c:pt>
                <c:pt idx="28">
                  <c:v>5.0999999999999996</c:v>
                </c:pt>
                <c:pt idx="29">
                  <c:v>5.94</c:v>
                </c:pt>
                <c:pt idx="30">
                  <c:v>6.4</c:v>
                </c:pt>
                <c:pt idx="31">
                  <c:v>6.13</c:v>
                </c:pt>
                <c:pt idx="32">
                  <c:v>5.31</c:v>
                </c:pt>
                <c:pt idx="33">
                  <c:v>5.79</c:v>
                </c:pt>
                <c:pt idx="34">
                  <c:v>7.28</c:v>
                </c:pt>
                <c:pt idx="35">
                  <c:v>6.07</c:v>
                </c:pt>
                <c:pt idx="36">
                  <c:v>7.87</c:v>
                </c:pt>
                <c:pt idx="37">
                  <c:v>6.53</c:v>
                </c:pt>
                <c:pt idx="38">
                  <c:v>5.62</c:v>
                </c:pt>
                <c:pt idx="39">
                  <c:v>4</c:v>
                </c:pt>
                <c:pt idx="40">
                  <c:v>6.55</c:v>
                </c:pt>
                <c:pt idx="41">
                  <c:v>5.68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91-495C-A110-D76BEBD41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26233360"/>
        <c:axId val="1426232112"/>
      </c:barChart>
      <c:catAx>
        <c:axId val="142623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6232112"/>
        <c:crosses val="autoZero"/>
        <c:auto val="1"/>
        <c:lblAlgn val="ctr"/>
        <c:lblOffset val="100"/>
        <c:noMultiLvlLbl val="0"/>
      </c:catAx>
      <c:valAx>
        <c:axId val="142623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6233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2000" dirty="0">
                <a:solidFill>
                  <a:srgbClr val="002060"/>
                </a:solidFill>
                <a:cs typeface="B Titr" panose="00000700000000000000" pitchFamily="2" charset="-78"/>
              </a:rPr>
              <a:t>درصد خطرسنجی فصل تابستان 1405</a:t>
            </a:r>
            <a:r>
              <a:rPr lang="fa-IR" sz="2000" baseline="0" dirty="0">
                <a:solidFill>
                  <a:srgbClr val="002060"/>
                </a:solidFill>
                <a:cs typeface="B Titr" panose="00000700000000000000" pitchFamily="2" charset="-78"/>
              </a:rPr>
              <a:t> به تفکیک شهرستان ها</a:t>
            </a:r>
            <a:endParaRPr lang="fa-IR" sz="2000" dirty="0">
              <a:solidFill>
                <a:srgbClr val="002060"/>
              </a:solidFill>
              <a:cs typeface="B Titr" panose="00000700000000000000" pitchFamily="2" charset="-78"/>
            </a:endParaRPr>
          </a:p>
        </c:rich>
      </c:tx>
      <c:layout>
        <c:manualLayout>
          <c:xMode val="edge"/>
          <c:yMode val="edge"/>
          <c:x val="0.2650753829021383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'Sheet1 (2)'!$B$1</c:f>
              <c:strCache>
                <c:ptCount val="1"/>
                <c:pt idx="0">
                  <c:v>درصد خطرسنجی فصل بهار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D94-4E1B-B193-C62DADD48474}"/>
              </c:ext>
            </c:extLst>
          </c:dPt>
          <c:dPt>
            <c:idx val="2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D86-450F-8B2E-2F3F0A02B0E4}"/>
              </c:ext>
            </c:extLst>
          </c:dPt>
          <c:dLbls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 rtl="0"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D94-4E1B-B193-C62DADD48474}"/>
                </c:ext>
              </c:extLst>
            </c:dLbl>
            <c:dLbl>
              <c:idx val="24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 rtl="0"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8D86-450F-8B2E-2F3F0A02B0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 rtl="0"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(2)'!$A$2:$A$29</c:f>
              <c:strCache>
                <c:ptCount val="28"/>
                <c:pt idx="0">
                  <c:v>نطنز</c:v>
                </c:pt>
                <c:pt idx="1">
                  <c:v>اردستان</c:v>
                </c:pt>
                <c:pt idx="2">
                  <c:v>هرند</c:v>
                </c:pt>
                <c:pt idx="3">
                  <c:v>فریدونشهر</c:v>
                </c:pt>
                <c:pt idx="4">
                  <c:v>کوهپایه</c:v>
                </c:pt>
                <c:pt idx="5">
                  <c:v>چادگان</c:v>
                </c:pt>
                <c:pt idx="6">
                  <c:v>دهاقان</c:v>
                </c:pt>
                <c:pt idx="7">
                  <c:v>نائین</c:v>
                </c:pt>
                <c:pt idx="8">
                  <c:v>گلپایگان</c:v>
                </c:pt>
                <c:pt idx="9">
                  <c:v>ورزنه</c:v>
                </c:pt>
                <c:pt idx="10">
                  <c:v>جرقویه</c:v>
                </c:pt>
                <c:pt idx="11">
                  <c:v>فریدن</c:v>
                </c:pt>
                <c:pt idx="12">
                  <c:v>سمیرم</c:v>
                </c:pt>
                <c:pt idx="13">
                  <c:v>تیران </c:v>
                </c:pt>
                <c:pt idx="14">
                  <c:v>بوئین</c:v>
                </c:pt>
                <c:pt idx="15">
                  <c:v>فلاورجان</c:v>
                </c:pt>
                <c:pt idx="16">
                  <c:v>مبارکه</c:v>
                </c:pt>
                <c:pt idx="17">
                  <c:v>خوانسار</c:v>
                </c:pt>
                <c:pt idx="18">
                  <c:v>خور</c:v>
                </c:pt>
                <c:pt idx="19">
                  <c:v>برخوار</c:v>
                </c:pt>
                <c:pt idx="20">
                  <c:v>شهرضا</c:v>
                </c:pt>
                <c:pt idx="21">
                  <c:v>شاهین شهر </c:v>
                </c:pt>
                <c:pt idx="22">
                  <c:v>لنجان</c:v>
                </c:pt>
                <c:pt idx="23">
                  <c:v>نجف آباد</c:v>
                </c:pt>
                <c:pt idx="24">
                  <c:v>استان</c:v>
                </c:pt>
                <c:pt idx="25">
                  <c:v>خمینی شهر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'Sheet1 (2)'!$B$2:$B$29</c:f>
              <c:numCache>
                <c:formatCode>General</c:formatCode>
                <c:ptCount val="28"/>
                <c:pt idx="0">
                  <c:v>14.31</c:v>
                </c:pt>
                <c:pt idx="1">
                  <c:v>12.13</c:v>
                </c:pt>
                <c:pt idx="2">
                  <c:v>11.83</c:v>
                </c:pt>
                <c:pt idx="3">
                  <c:v>11.75</c:v>
                </c:pt>
                <c:pt idx="4">
                  <c:v>11.41</c:v>
                </c:pt>
                <c:pt idx="5">
                  <c:v>11.2</c:v>
                </c:pt>
                <c:pt idx="6">
                  <c:v>10.57</c:v>
                </c:pt>
                <c:pt idx="7">
                  <c:v>10.45</c:v>
                </c:pt>
                <c:pt idx="8">
                  <c:v>10.35</c:v>
                </c:pt>
                <c:pt idx="9">
                  <c:v>10.18</c:v>
                </c:pt>
                <c:pt idx="10">
                  <c:v>9.93</c:v>
                </c:pt>
                <c:pt idx="11">
                  <c:v>9.76</c:v>
                </c:pt>
                <c:pt idx="12">
                  <c:v>9.66</c:v>
                </c:pt>
                <c:pt idx="13">
                  <c:v>9.6</c:v>
                </c:pt>
                <c:pt idx="14">
                  <c:v>8.7899999999999991</c:v>
                </c:pt>
                <c:pt idx="15">
                  <c:v>8.59</c:v>
                </c:pt>
                <c:pt idx="16">
                  <c:v>8.48</c:v>
                </c:pt>
                <c:pt idx="17">
                  <c:v>8.36</c:v>
                </c:pt>
                <c:pt idx="18">
                  <c:v>8.1300000000000008</c:v>
                </c:pt>
                <c:pt idx="19">
                  <c:v>7.16</c:v>
                </c:pt>
                <c:pt idx="20">
                  <c:v>6.99</c:v>
                </c:pt>
                <c:pt idx="21">
                  <c:v>6.64</c:v>
                </c:pt>
                <c:pt idx="22">
                  <c:v>6.5</c:v>
                </c:pt>
                <c:pt idx="23">
                  <c:v>5.97</c:v>
                </c:pt>
                <c:pt idx="24">
                  <c:v>5.68</c:v>
                </c:pt>
                <c:pt idx="25">
                  <c:v>4.84</c:v>
                </c:pt>
                <c:pt idx="26">
                  <c:v>4.67</c:v>
                </c:pt>
                <c:pt idx="27">
                  <c:v>3.62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D5-4757-843F-790E215B11B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77748655"/>
        <c:axId val="977746991"/>
      </c:barChart>
      <c:catAx>
        <c:axId val="977748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7746991"/>
        <c:crosses val="autoZero"/>
        <c:auto val="1"/>
        <c:lblAlgn val="ctr"/>
        <c:lblOffset val="100"/>
        <c:noMultiLvlLbl val="0"/>
      </c:catAx>
      <c:valAx>
        <c:axId val="9777469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77486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1800" b="0" i="0" baseline="0" dirty="0">
                <a:solidFill>
                  <a:srgbClr val="002060"/>
                </a:solidFill>
                <a:effectLst/>
                <a:cs typeface="B Titr" panose="00000700000000000000" pitchFamily="2" charset="-78"/>
              </a:rPr>
              <a:t>مقایسه درصد </a:t>
            </a:r>
            <a:r>
              <a:rPr lang="fa-IR" sz="1800" b="0" i="0" baseline="0" dirty="0" err="1">
                <a:solidFill>
                  <a:srgbClr val="002060"/>
                </a:solidFill>
                <a:effectLst/>
                <a:cs typeface="B Titr" panose="00000700000000000000" pitchFamily="2" charset="-78"/>
              </a:rPr>
              <a:t>خطرسنجی</a:t>
            </a:r>
            <a:r>
              <a:rPr lang="fa-IR" sz="1800" b="0" i="0" baseline="0" dirty="0">
                <a:solidFill>
                  <a:srgbClr val="002060"/>
                </a:solidFill>
                <a:effectLst/>
                <a:cs typeface="B Titr" panose="00000700000000000000" pitchFamily="2" charset="-78"/>
              </a:rPr>
              <a:t> قلبی عروقی به تفکیک شهرستان ها </a:t>
            </a:r>
            <a:r>
              <a:rPr lang="fa-IR" sz="1800" b="0" i="0" baseline="0" dirty="0" err="1">
                <a:solidFill>
                  <a:srgbClr val="002060"/>
                </a:solidFill>
                <a:effectLst/>
                <a:cs typeface="B Titr" panose="00000700000000000000" pitchFamily="2" charset="-78"/>
              </a:rPr>
              <a:t>درفصل</a:t>
            </a:r>
            <a:r>
              <a:rPr lang="fa-IR" sz="1800" b="0" i="0" baseline="0" dirty="0">
                <a:solidFill>
                  <a:srgbClr val="002060"/>
                </a:solidFill>
                <a:effectLst/>
                <a:cs typeface="B Titr" panose="00000700000000000000" pitchFamily="2" charset="-78"/>
              </a:rPr>
              <a:t> تابستان1405 و بهار 1405</a:t>
            </a:r>
            <a:endParaRPr lang="fa-IR" dirty="0">
              <a:solidFill>
                <a:srgbClr val="002060"/>
              </a:solidFill>
              <a:effectLst/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'Sheet1 (2)'!$B$99</c:f>
              <c:strCache>
                <c:ptCount val="1"/>
                <c:pt idx="0">
                  <c:v>درصد خطرسنجی فصل 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4"/>
            <c:invertIfNegative val="0"/>
            <c:bubble3D val="0"/>
            <c:spPr>
              <a:solidFill>
                <a:srgbClr val="4472C4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347-4D94-9310-7B06C9715E84}"/>
              </c:ext>
            </c:extLst>
          </c:dPt>
          <c:dLbls>
            <c:dLbl>
              <c:idx val="24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5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F347-4D94-9310-7B06C9715E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(2)'!$A$100:$A$127</c:f>
              <c:strCache>
                <c:ptCount val="28"/>
                <c:pt idx="0">
                  <c:v>نطنز</c:v>
                </c:pt>
                <c:pt idx="1">
                  <c:v>اردستان</c:v>
                </c:pt>
                <c:pt idx="2">
                  <c:v>هرند</c:v>
                </c:pt>
                <c:pt idx="3">
                  <c:v>فریدونشهر</c:v>
                </c:pt>
                <c:pt idx="4">
                  <c:v>کوهپایه</c:v>
                </c:pt>
                <c:pt idx="5">
                  <c:v>چادگان</c:v>
                </c:pt>
                <c:pt idx="6">
                  <c:v>دهاقان</c:v>
                </c:pt>
                <c:pt idx="7">
                  <c:v>نائین</c:v>
                </c:pt>
                <c:pt idx="8">
                  <c:v>گلپایگان</c:v>
                </c:pt>
                <c:pt idx="9">
                  <c:v>ورزنه</c:v>
                </c:pt>
                <c:pt idx="10">
                  <c:v>جرقویه</c:v>
                </c:pt>
                <c:pt idx="11">
                  <c:v>فریدن</c:v>
                </c:pt>
                <c:pt idx="12">
                  <c:v>سمیرم</c:v>
                </c:pt>
                <c:pt idx="13">
                  <c:v>تیران </c:v>
                </c:pt>
                <c:pt idx="14">
                  <c:v>بوئین</c:v>
                </c:pt>
                <c:pt idx="15">
                  <c:v>فلاورجان</c:v>
                </c:pt>
                <c:pt idx="16">
                  <c:v>مبارکه</c:v>
                </c:pt>
                <c:pt idx="17">
                  <c:v>خوانسار</c:v>
                </c:pt>
                <c:pt idx="18">
                  <c:v>خور</c:v>
                </c:pt>
                <c:pt idx="19">
                  <c:v>برخوار</c:v>
                </c:pt>
                <c:pt idx="20">
                  <c:v>شهرضا</c:v>
                </c:pt>
                <c:pt idx="21">
                  <c:v>شاهین شهر </c:v>
                </c:pt>
                <c:pt idx="22">
                  <c:v>لنجان</c:v>
                </c:pt>
                <c:pt idx="23">
                  <c:v>نجف آباد</c:v>
                </c:pt>
                <c:pt idx="24">
                  <c:v>استان</c:v>
                </c:pt>
                <c:pt idx="25">
                  <c:v>خمینی شهر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'Sheet1 (2)'!$B$100:$B$127</c:f>
              <c:numCache>
                <c:formatCode>General</c:formatCode>
                <c:ptCount val="28"/>
                <c:pt idx="0">
                  <c:v>14.31</c:v>
                </c:pt>
                <c:pt idx="1">
                  <c:v>12.13</c:v>
                </c:pt>
                <c:pt idx="2">
                  <c:v>11.83</c:v>
                </c:pt>
                <c:pt idx="3">
                  <c:v>11.75</c:v>
                </c:pt>
                <c:pt idx="4">
                  <c:v>11.41</c:v>
                </c:pt>
                <c:pt idx="5">
                  <c:v>11.2</c:v>
                </c:pt>
                <c:pt idx="6">
                  <c:v>10.57</c:v>
                </c:pt>
                <c:pt idx="7">
                  <c:v>10.45</c:v>
                </c:pt>
                <c:pt idx="8">
                  <c:v>10.35</c:v>
                </c:pt>
                <c:pt idx="9">
                  <c:v>10.18</c:v>
                </c:pt>
                <c:pt idx="10">
                  <c:v>9.93</c:v>
                </c:pt>
                <c:pt idx="11">
                  <c:v>9.76</c:v>
                </c:pt>
                <c:pt idx="12">
                  <c:v>9.66</c:v>
                </c:pt>
                <c:pt idx="13">
                  <c:v>9.6</c:v>
                </c:pt>
                <c:pt idx="14">
                  <c:v>8.7899999999999991</c:v>
                </c:pt>
                <c:pt idx="15">
                  <c:v>8.59</c:v>
                </c:pt>
                <c:pt idx="16">
                  <c:v>8.48</c:v>
                </c:pt>
                <c:pt idx="17">
                  <c:v>8.36</c:v>
                </c:pt>
                <c:pt idx="18">
                  <c:v>8.1300000000000008</c:v>
                </c:pt>
                <c:pt idx="19">
                  <c:v>7.16</c:v>
                </c:pt>
                <c:pt idx="20">
                  <c:v>6.99</c:v>
                </c:pt>
                <c:pt idx="21">
                  <c:v>6.64</c:v>
                </c:pt>
                <c:pt idx="22">
                  <c:v>6.5</c:v>
                </c:pt>
                <c:pt idx="23">
                  <c:v>5.97</c:v>
                </c:pt>
                <c:pt idx="24">
                  <c:v>5.68</c:v>
                </c:pt>
                <c:pt idx="25">
                  <c:v>4.84</c:v>
                </c:pt>
                <c:pt idx="26">
                  <c:v>4.67</c:v>
                </c:pt>
                <c:pt idx="27">
                  <c:v>3.62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47-4D94-9310-7B06C9715E84}"/>
            </c:ext>
          </c:extLst>
        </c:ser>
        <c:ser>
          <c:idx val="1"/>
          <c:order val="1"/>
          <c:tx>
            <c:strRef>
              <c:f>'Sheet1 (2)'!$C$99</c:f>
              <c:strCache>
                <c:ptCount val="1"/>
                <c:pt idx="0">
                  <c:v>درصد خطرسنجی فصل بهار 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2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347-4D94-9310-7B06C9715E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'Sheet1 (2)'!$A$100:$A$127</c:f>
              <c:strCache>
                <c:ptCount val="28"/>
                <c:pt idx="0">
                  <c:v>نطنز</c:v>
                </c:pt>
                <c:pt idx="1">
                  <c:v>اردستان</c:v>
                </c:pt>
                <c:pt idx="2">
                  <c:v>هرند</c:v>
                </c:pt>
                <c:pt idx="3">
                  <c:v>فریدونشهر</c:v>
                </c:pt>
                <c:pt idx="4">
                  <c:v>کوهپایه</c:v>
                </c:pt>
                <c:pt idx="5">
                  <c:v>چادگان</c:v>
                </c:pt>
                <c:pt idx="6">
                  <c:v>دهاقان</c:v>
                </c:pt>
                <c:pt idx="7">
                  <c:v>نائین</c:v>
                </c:pt>
                <c:pt idx="8">
                  <c:v>گلپایگان</c:v>
                </c:pt>
                <c:pt idx="9">
                  <c:v>ورزنه</c:v>
                </c:pt>
                <c:pt idx="10">
                  <c:v>جرقویه</c:v>
                </c:pt>
                <c:pt idx="11">
                  <c:v>فریدن</c:v>
                </c:pt>
                <c:pt idx="12">
                  <c:v>سمیرم</c:v>
                </c:pt>
                <c:pt idx="13">
                  <c:v>تیران </c:v>
                </c:pt>
                <c:pt idx="14">
                  <c:v>بوئین</c:v>
                </c:pt>
                <c:pt idx="15">
                  <c:v>فلاورجان</c:v>
                </c:pt>
                <c:pt idx="16">
                  <c:v>مبارکه</c:v>
                </c:pt>
                <c:pt idx="17">
                  <c:v>خوانسار</c:v>
                </c:pt>
                <c:pt idx="18">
                  <c:v>خور</c:v>
                </c:pt>
                <c:pt idx="19">
                  <c:v>برخوار</c:v>
                </c:pt>
                <c:pt idx="20">
                  <c:v>شهرضا</c:v>
                </c:pt>
                <c:pt idx="21">
                  <c:v>شاهین شهر </c:v>
                </c:pt>
                <c:pt idx="22">
                  <c:v>لنجان</c:v>
                </c:pt>
                <c:pt idx="23">
                  <c:v>نجف آباد</c:v>
                </c:pt>
                <c:pt idx="24">
                  <c:v>استان</c:v>
                </c:pt>
                <c:pt idx="25">
                  <c:v>خمینی شهر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'Sheet1 (2)'!$C$100:$C$127</c:f>
              <c:numCache>
                <c:formatCode>General</c:formatCode>
                <c:ptCount val="28"/>
                <c:pt idx="0">
                  <c:v>16.62</c:v>
                </c:pt>
                <c:pt idx="1">
                  <c:v>17.79</c:v>
                </c:pt>
                <c:pt idx="2">
                  <c:v>14.25</c:v>
                </c:pt>
                <c:pt idx="3">
                  <c:v>16.22</c:v>
                </c:pt>
                <c:pt idx="4">
                  <c:v>13.17</c:v>
                </c:pt>
                <c:pt idx="5">
                  <c:v>15</c:v>
                </c:pt>
                <c:pt idx="6">
                  <c:v>11.4</c:v>
                </c:pt>
                <c:pt idx="7">
                  <c:v>12.04</c:v>
                </c:pt>
                <c:pt idx="8">
                  <c:v>14.83</c:v>
                </c:pt>
                <c:pt idx="9">
                  <c:v>13.31</c:v>
                </c:pt>
                <c:pt idx="10">
                  <c:v>12.75</c:v>
                </c:pt>
                <c:pt idx="11">
                  <c:v>13.64</c:v>
                </c:pt>
                <c:pt idx="12">
                  <c:v>11.38</c:v>
                </c:pt>
                <c:pt idx="13">
                  <c:v>13.01</c:v>
                </c:pt>
                <c:pt idx="14">
                  <c:v>12.29</c:v>
                </c:pt>
                <c:pt idx="15">
                  <c:v>9.5399999999999991</c:v>
                </c:pt>
                <c:pt idx="16">
                  <c:v>11.11</c:v>
                </c:pt>
                <c:pt idx="17">
                  <c:v>14.17</c:v>
                </c:pt>
                <c:pt idx="18">
                  <c:v>12.87</c:v>
                </c:pt>
                <c:pt idx="19">
                  <c:v>7.95</c:v>
                </c:pt>
                <c:pt idx="20">
                  <c:v>8.42</c:v>
                </c:pt>
                <c:pt idx="21">
                  <c:v>7.38</c:v>
                </c:pt>
                <c:pt idx="22">
                  <c:v>8.56</c:v>
                </c:pt>
                <c:pt idx="23">
                  <c:v>6.49</c:v>
                </c:pt>
                <c:pt idx="24">
                  <c:v>6.55</c:v>
                </c:pt>
                <c:pt idx="25">
                  <c:v>5.16</c:v>
                </c:pt>
                <c:pt idx="26">
                  <c:v>5.05</c:v>
                </c:pt>
                <c:pt idx="27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47-4D94-9310-7B06C9715E8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2143488"/>
        <c:axId val="182148480"/>
      </c:barChart>
      <c:catAx>
        <c:axId val="18214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148480"/>
        <c:crosses val="autoZero"/>
        <c:auto val="1"/>
        <c:lblAlgn val="ctr"/>
        <c:lblOffset val="100"/>
        <c:noMultiLvlLbl val="0"/>
      </c:catAx>
      <c:valAx>
        <c:axId val="18214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14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1600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درصد خطرسنجی شش ماه</a:t>
            </a:r>
            <a:r>
              <a:rPr lang="fa-IR" sz="1600" baseline="0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 اول 1405 به تفکیک شهرستانها</a:t>
            </a:r>
            <a:endParaRPr lang="fa-IR" sz="1600" dirty="0">
              <a:solidFill>
                <a:schemeClr val="accent5">
                  <a:lumMod val="75000"/>
                </a:schemeClr>
              </a:solidFill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6580927384076991E-2"/>
          <c:y val="0.19027777777777777"/>
          <c:w val="0.90286351706036749"/>
          <c:h val="0.611767643627879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'مقایسه با اهداف'!$T$1</c:f>
              <c:strCache>
                <c:ptCount val="1"/>
                <c:pt idx="0">
                  <c:v>درصد خطرسنجی شش ماهه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B2F-4D16-8490-7EA4B78280A3}"/>
              </c:ext>
            </c:extLst>
          </c:dPt>
          <c:dLbls>
            <c:dLbl>
              <c:idx val="24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B2F-4D16-8490-7EA4B78280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'مقایسه با اهداف'!$S$2:$S$29</c:f>
              <c:strCache>
                <c:ptCount val="28"/>
                <c:pt idx="0">
                  <c:v>نطنز</c:v>
                </c:pt>
                <c:pt idx="1">
                  <c:v>اردستان</c:v>
                </c:pt>
                <c:pt idx="2">
                  <c:v>فریدونشهر</c:v>
                </c:pt>
                <c:pt idx="3">
                  <c:v>چادگان</c:v>
                </c:pt>
                <c:pt idx="4">
                  <c:v>گلپایگان</c:v>
                </c:pt>
                <c:pt idx="5">
                  <c:v>هرند</c:v>
                </c:pt>
                <c:pt idx="6">
                  <c:v>کوهپایه</c:v>
                </c:pt>
                <c:pt idx="7">
                  <c:v>فریدن</c:v>
                </c:pt>
                <c:pt idx="8">
                  <c:v>ورزنه</c:v>
                </c:pt>
                <c:pt idx="9">
                  <c:v>جرقویه</c:v>
                </c:pt>
                <c:pt idx="10">
                  <c:v>نائین</c:v>
                </c:pt>
                <c:pt idx="11">
                  <c:v>خوانسار</c:v>
                </c:pt>
                <c:pt idx="12">
                  <c:v>دهاقان</c:v>
                </c:pt>
                <c:pt idx="13">
                  <c:v>تیران </c:v>
                </c:pt>
                <c:pt idx="14">
                  <c:v>سمیرم</c:v>
                </c:pt>
                <c:pt idx="15">
                  <c:v>بوئین</c:v>
                </c:pt>
                <c:pt idx="16">
                  <c:v>خور</c:v>
                </c:pt>
                <c:pt idx="17">
                  <c:v>مبارکه</c:v>
                </c:pt>
                <c:pt idx="18">
                  <c:v>فلاورجان</c:v>
                </c:pt>
                <c:pt idx="19">
                  <c:v>شهرضا</c:v>
                </c:pt>
                <c:pt idx="20">
                  <c:v>برخوار</c:v>
                </c:pt>
                <c:pt idx="21">
                  <c:v>لنجان</c:v>
                </c:pt>
                <c:pt idx="22">
                  <c:v>شاهین شهر </c:v>
                </c:pt>
                <c:pt idx="23">
                  <c:v>نجف آباد</c:v>
                </c:pt>
                <c:pt idx="24">
                  <c:v>استان</c:v>
                </c:pt>
                <c:pt idx="25">
                  <c:v>خمینی شهر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'مقایسه با اهداف'!$T$2:$T$29</c:f>
              <c:numCache>
                <c:formatCode>General</c:formatCode>
                <c:ptCount val="28"/>
                <c:pt idx="0">
                  <c:v>30.27</c:v>
                </c:pt>
                <c:pt idx="1">
                  <c:v>28.57</c:v>
                </c:pt>
                <c:pt idx="2">
                  <c:v>27.09</c:v>
                </c:pt>
                <c:pt idx="3">
                  <c:v>25.41</c:v>
                </c:pt>
                <c:pt idx="4">
                  <c:v>24.29</c:v>
                </c:pt>
                <c:pt idx="5">
                  <c:v>23.91</c:v>
                </c:pt>
                <c:pt idx="6">
                  <c:v>22.96</c:v>
                </c:pt>
                <c:pt idx="7">
                  <c:v>22.74</c:v>
                </c:pt>
                <c:pt idx="8">
                  <c:v>21.94</c:v>
                </c:pt>
                <c:pt idx="9">
                  <c:v>21.51</c:v>
                </c:pt>
                <c:pt idx="10">
                  <c:v>21.49</c:v>
                </c:pt>
                <c:pt idx="11">
                  <c:v>21.16</c:v>
                </c:pt>
                <c:pt idx="12">
                  <c:v>20.79</c:v>
                </c:pt>
                <c:pt idx="13">
                  <c:v>20.420000000000002</c:v>
                </c:pt>
                <c:pt idx="14">
                  <c:v>19.97</c:v>
                </c:pt>
                <c:pt idx="15">
                  <c:v>19.329999999999998</c:v>
                </c:pt>
                <c:pt idx="16">
                  <c:v>18.82</c:v>
                </c:pt>
                <c:pt idx="17">
                  <c:v>18.59</c:v>
                </c:pt>
                <c:pt idx="18">
                  <c:v>17.12</c:v>
                </c:pt>
                <c:pt idx="19">
                  <c:v>14.39</c:v>
                </c:pt>
                <c:pt idx="20">
                  <c:v>14.02</c:v>
                </c:pt>
                <c:pt idx="21">
                  <c:v>13.87</c:v>
                </c:pt>
                <c:pt idx="22">
                  <c:v>13.01</c:v>
                </c:pt>
                <c:pt idx="23">
                  <c:v>11.47</c:v>
                </c:pt>
                <c:pt idx="24">
                  <c:v>11.44</c:v>
                </c:pt>
                <c:pt idx="25">
                  <c:v>9.32</c:v>
                </c:pt>
                <c:pt idx="26">
                  <c:v>8.86</c:v>
                </c:pt>
                <c:pt idx="27">
                  <c:v>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2F-4D16-8490-7EA4B78280A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70131088"/>
        <c:axId val="1940619424"/>
      </c:barChart>
      <c:catAx>
        <c:axId val="207013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0619424"/>
        <c:crosses val="autoZero"/>
        <c:auto val="1"/>
        <c:lblAlgn val="ctr"/>
        <c:lblOffset val="100"/>
        <c:noMultiLvlLbl val="0"/>
      </c:catAx>
      <c:valAx>
        <c:axId val="194061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0131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a-IR" sz="1800" b="0" i="0" baseline="0" dirty="0">
                <a:solidFill>
                  <a:schemeClr val="accent5">
                    <a:lumMod val="50000"/>
                  </a:schemeClr>
                </a:solidFill>
                <a:effectLst/>
                <a:cs typeface="B Titr" panose="00000700000000000000" pitchFamily="2" charset="-78"/>
              </a:rPr>
              <a:t>مقایسه  درصد خطرسنجی شش ماه اول 1405 با هدف موردانتظار </a:t>
            </a:r>
            <a:endParaRPr lang="en-US" sz="2000" dirty="0">
              <a:solidFill>
                <a:schemeClr val="accent5">
                  <a:lumMod val="50000"/>
                </a:schemeClr>
              </a:solidFill>
              <a:effectLst/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'مقایسه با اهداف'!$B$1</c:f>
              <c:strCache>
                <c:ptCount val="1"/>
                <c:pt idx="0">
                  <c:v>درصد خطرسنجی شش ماه اول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772-4E3A-BCC4-6B6EA2264AB6}"/>
              </c:ext>
            </c:extLst>
          </c:dPt>
          <c:dPt>
            <c:idx val="24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772-4E3A-BCC4-6B6EA2264A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'مقایسه با اهداف'!$A$2:$A$29</c:f>
              <c:strCache>
                <c:ptCount val="28"/>
                <c:pt idx="0">
                  <c:v>نطنز</c:v>
                </c:pt>
                <c:pt idx="1">
                  <c:v>اردستان</c:v>
                </c:pt>
                <c:pt idx="2">
                  <c:v>فریدونشهر</c:v>
                </c:pt>
                <c:pt idx="3">
                  <c:v>چادگان</c:v>
                </c:pt>
                <c:pt idx="4">
                  <c:v>گلپایگان</c:v>
                </c:pt>
                <c:pt idx="5">
                  <c:v>هرند</c:v>
                </c:pt>
                <c:pt idx="6">
                  <c:v>کوهپایه</c:v>
                </c:pt>
                <c:pt idx="7">
                  <c:v>فریدن</c:v>
                </c:pt>
                <c:pt idx="8">
                  <c:v>ورزنه</c:v>
                </c:pt>
                <c:pt idx="9">
                  <c:v>جرقویه</c:v>
                </c:pt>
                <c:pt idx="10">
                  <c:v>نائین</c:v>
                </c:pt>
                <c:pt idx="11">
                  <c:v>خوانسار</c:v>
                </c:pt>
                <c:pt idx="12">
                  <c:v>دهاقان</c:v>
                </c:pt>
                <c:pt idx="13">
                  <c:v>تیران </c:v>
                </c:pt>
                <c:pt idx="14">
                  <c:v>سمیرم</c:v>
                </c:pt>
                <c:pt idx="15">
                  <c:v>بوئین</c:v>
                </c:pt>
                <c:pt idx="16">
                  <c:v>خور</c:v>
                </c:pt>
                <c:pt idx="17">
                  <c:v>مبارکه</c:v>
                </c:pt>
                <c:pt idx="18">
                  <c:v>فلاورجان</c:v>
                </c:pt>
                <c:pt idx="19">
                  <c:v>شهرضا</c:v>
                </c:pt>
                <c:pt idx="20">
                  <c:v>برخوار</c:v>
                </c:pt>
                <c:pt idx="21">
                  <c:v>لنجان</c:v>
                </c:pt>
                <c:pt idx="22">
                  <c:v>شاهین شهر </c:v>
                </c:pt>
                <c:pt idx="23">
                  <c:v>نجف آباد</c:v>
                </c:pt>
                <c:pt idx="24">
                  <c:v>استان</c:v>
                </c:pt>
                <c:pt idx="25">
                  <c:v>خمینی شهر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'مقایسه با اهداف'!$B$2:$B$29</c:f>
              <c:numCache>
                <c:formatCode>General</c:formatCode>
                <c:ptCount val="28"/>
                <c:pt idx="0">
                  <c:v>30.27</c:v>
                </c:pt>
                <c:pt idx="1">
                  <c:v>28.57</c:v>
                </c:pt>
                <c:pt idx="2">
                  <c:v>27.09</c:v>
                </c:pt>
                <c:pt idx="3">
                  <c:v>25.41</c:v>
                </c:pt>
                <c:pt idx="4">
                  <c:v>24.29</c:v>
                </c:pt>
                <c:pt idx="5">
                  <c:v>23.91</c:v>
                </c:pt>
                <c:pt idx="6">
                  <c:v>22.96</c:v>
                </c:pt>
                <c:pt idx="7">
                  <c:v>22.74</c:v>
                </c:pt>
                <c:pt idx="8">
                  <c:v>21.94</c:v>
                </c:pt>
                <c:pt idx="9">
                  <c:v>21.51</c:v>
                </c:pt>
                <c:pt idx="10">
                  <c:v>21.49</c:v>
                </c:pt>
                <c:pt idx="11">
                  <c:v>21.16</c:v>
                </c:pt>
                <c:pt idx="12">
                  <c:v>20.79</c:v>
                </c:pt>
                <c:pt idx="13">
                  <c:v>20.420000000000002</c:v>
                </c:pt>
                <c:pt idx="14">
                  <c:v>19.97</c:v>
                </c:pt>
                <c:pt idx="15">
                  <c:v>19.329999999999998</c:v>
                </c:pt>
                <c:pt idx="16">
                  <c:v>18.82</c:v>
                </c:pt>
                <c:pt idx="17">
                  <c:v>18.59</c:v>
                </c:pt>
                <c:pt idx="18">
                  <c:v>17.12</c:v>
                </c:pt>
                <c:pt idx="19">
                  <c:v>14.39</c:v>
                </c:pt>
                <c:pt idx="20">
                  <c:v>14.02</c:v>
                </c:pt>
                <c:pt idx="21">
                  <c:v>13.87</c:v>
                </c:pt>
                <c:pt idx="22">
                  <c:v>13.01</c:v>
                </c:pt>
                <c:pt idx="23">
                  <c:v>11.47</c:v>
                </c:pt>
                <c:pt idx="24">
                  <c:v>11.44</c:v>
                </c:pt>
                <c:pt idx="25">
                  <c:v>9.32</c:v>
                </c:pt>
                <c:pt idx="26">
                  <c:v>8.86</c:v>
                </c:pt>
                <c:pt idx="27">
                  <c:v>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D8-40A2-A8E5-718418E0CCCA}"/>
            </c:ext>
          </c:extLst>
        </c:ser>
        <c:ser>
          <c:idx val="1"/>
          <c:order val="1"/>
          <c:tx>
            <c:strRef>
              <c:f>'مقایسه با اهداف'!$C$1</c:f>
              <c:strCache>
                <c:ptCount val="1"/>
                <c:pt idx="0">
                  <c:v>هدف موردانتظار خطرسنجی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49A-4854-BA5B-92D7487199AE}"/>
              </c:ext>
            </c:extLst>
          </c:dPt>
          <c:dPt>
            <c:idx val="2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772-4E3A-BCC4-6B6EA2264A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'مقایسه با اهداف'!$A$2:$A$29</c:f>
              <c:strCache>
                <c:ptCount val="28"/>
                <c:pt idx="0">
                  <c:v>نطنز</c:v>
                </c:pt>
                <c:pt idx="1">
                  <c:v>اردستان</c:v>
                </c:pt>
                <c:pt idx="2">
                  <c:v>فریدونشهر</c:v>
                </c:pt>
                <c:pt idx="3">
                  <c:v>چادگان</c:v>
                </c:pt>
                <c:pt idx="4">
                  <c:v>گلپایگان</c:v>
                </c:pt>
                <c:pt idx="5">
                  <c:v>هرند</c:v>
                </c:pt>
                <c:pt idx="6">
                  <c:v>کوهپایه</c:v>
                </c:pt>
                <c:pt idx="7">
                  <c:v>فریدن</c:v>
                </c:pt>
                <c:pt idx="8">
                  <c:v>ورزنه</c:v>
                </c:pt>
                <c:pt idx="9">
                  <c:v>جرقویه</c:v>
                </c:pt>
                <c:pt idx="10">
                  <c:v>نائین</c:v>
                </c:pt>
                <c:pt idx="11">
                  <c:v>خوانسار</c:v>
                </c:pt>
                <c:pt idx="12">
                  <c:v>دهاقان</c:v>
                </c:pt>
                <c:pt idx="13">
                  <c:v>تیران </c:v>
                </c:pt>
                <c:pt idx="14">
                  <c:v>سمیرم</c:v>
                </c:pt>
                <c:pt idx="15">
                  <c:v>بوئین</c:v>
                </c:pt>
                <c:pt idx="16">
                  <c:v>خور</c:v>
                </c:pt>
                <c:pt idx="17">
                  <c:v>مبارکه</c:v>
                </c:pt>
                <c:pt idx="18">
                  <c:v>فلاورجان</c:v>
                </c:pt>
                <c:pt idx="19">
                  <c:v>شهرضا</c:v>
                </c:pt>
                <c:pt idx="20">
                  <c:v>برخوار</c:v>
                </c:pt>
                <c:pt idx="21">
                  <c:v>لنجان</c:v>
                </c:pt>
                <c:pt idx="22">
                  <c:v>شاهین شهر </c:v>
                </c:pt>
                <c:pt idx="23">
                  <c:v>نجف آباد</c:v>
                </c:pt>
                <c:pt idx="24">
                  <c:v>استان</c:v>
                </c:pt>
                <c:pt idx="25">
                  <c:v>خمینی شهر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'مقایسه با اهداف'!$C$2:$C$29</c:f>
              <c:numCache>
                <c:formatCode>0.00</c:formatCode>
                <c:ptCount val="28"/>
                <c:pt idx="0">
                  <c:v>33.24</c:v>
                </c:pt>
                <c:pt idx="1">
                  <c:v>35.58</c:v>
                </c:pt>
                <c:pt idx="2">
                  <c:v>32.44</c:v>
                </c:pt>
                <c:pt idx="3">
                  <c:v>30</c:v>
                </c:pt>
                <c:pt idx="4">
                  <c:v>29.66</c:v>
                </c:pt>
                <c:pt idx="5">
                  <c:v>28.5</c:v>
                </c:pt>
                <c:pt idx="6">
                  <c:v>30.954000000000001</c:v>
                </c:pt>
                <c:pt idx="7">
                  <c:v>32.082599999999999</c:v>
                </c:pt>
                <c:pt idx="8">
                  <c:v>26.62</c:v>
                </c:pt>
                <c:pt idx="9">
                  <c:v>27.145800000000001</c:v>
                </c:pt>
                <c:pt idx="10">
                  <c:v>24.769800000000004</c:v>
                </c:pt>
                <c:pt idx="11">
                  <c:v>29.647200000000002</c:v>
                </c:pt>
                <c:pt idx="12">
                  <c:v>25.442999999999998</c:v>
                </c:pt>
                <c:pt idx="13">
                  <c:v>26.02</c:v>
                </c:pt>
                <c:pt idx="14">
                  <c:v>26.3538</c:v>
                </c:pt>
                <c:pt idx="15">
                  <c:v>29.310600000000001</c:v>
                </c:pt>
                <c:pt idx="16">
                  <c:v>25.74</c:v>
                </c:pt>
                <c:pt idx="17">
                  <c:v>22.22</c:v>
                </c:pt>
                <c:pt idx="18">
                  <c:v>23.6478</c:v>
                </c:pt>
                <c:pt idx="19">
                  <c:v>18.156600000000001</c:v>
                </c:pt>
                <c:pt idx="20">
                  <c:v>17.1798</c:v>
                </c:pt>
                <c:pt idx="21">
                  <c:v>18.493200000000002</c:v>
                </c:pt>
                <c:pt idx="22">
                  <c:v>14.744400000000001</c:v>
                </c:pt>
                <c:pt idx="23">
                  <c:v>16.6782</c:v>
                </c:pt>
                <c:pt idx="24">
                  <c:v>15</c:v>
                </c:pt>
                <c:pt idx="25">
                  <c:v>15.2262</c:v>
                </c:pt>
                <c:pt idx="26">
                  <c:v>11.002200000000002</c:v>
                </c:pt>
                <c:pt idx="27">
                  <c:v>10.368600000000001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D8-40A2-A8E5-718418E0CCC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69291231"/>
        <c:axId val="1769295391"/>
      </c:barChart>
      <c:catAx>
        <c:axId val="17692912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9295391"/>
        <c:crosses val="autoZero"/>
        <c:auto val="1"/>
        <c:lblAlgn val="ctr"/>
        <c:lblOffset val="100"/>
        <c:noMultiLvlLbl val="0"/>
      </c:catAx>
      <c:valAx>
        <c:axId val="1769295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92912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1400" b="0" i="0" u="none" strike="noStrike" kern="1200" spc="0" baseline="0" dirty="0">
                <a:solidFill>
                  <a:srgbClr val="7030A0"/>
                </a:solidFill>
                <a:effectLst/>
                <a:cs typeface="B Titr" panose="00000700000000000000" pitchFamily="2" charset="-78"/>
              </a:rPr>
              <a:t>درصد خطرسنجی تجمیعی و شیوع دیابت و فشارخون به تفکیک شهرستانها تا تابستان 1405</a:t>
            </a:r>
            <a:endParaRPr lang="en-US" sz="1400" b="0" i="0" u="none" strike="noStrike" kern="1200" spc="0" baseline="0" dirty="0">
              <a:solidFill>
                <a:srgbClr val="7030A0"/>
              </a:solidFill>
              <a:effectLst/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درصد خطرسنجی تجمیعی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1" i="0" u="none" strike="noStrike" kern="1200" baseline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Sheet1!$A$2:$A$29</c:f>
              <c:strCache>
                <c:ptCount val="28"/>
                <c:pt idx="0">
                  <c:v>فریدن</c:v>
                </c:pt>
                <c:pt idx="1">
                  <c:v>چادگان</c:v>
                </c:pt>
                <c:pt idx="2">
                  <c:v>فریدونشهر</c:v>
                </c:pt>
                <c:pt idx="3">
                  <c:v>گلپایگان</c:v>
                </c:pt>
                <c:pt idx="4">
                  <c:v>نطنز</c:v>
                </c:pt>
                <c:pt idx="5">
                  <c:v>سمیرم</c:v>
                </c:pt>
                <c:pt idx="6">
                  <c:v>بوئین</c:v>
                </c:pt>
                <c:pt idx="7">
                  <c:v>ورزنه</c:v>
                </c:pt>
                <c:pt idx="8">
                  <c:v>خوانسار</c:v>
                </c:pt>
                <c:pt idx="9">
                  <c:v>اردستان</c:v>
                </c:pt>
                <c:pt idx="10">
                  <c:v>خور</c:v>
                </c:pt>
                <c:pt idx="11">
                  <c:v>هرند</c:v>
                </c:pt>
                <c:pt idx="12">
                  <c:v>جرقویه</c:v>
                </c:pt>
                <c:pt idx="13">
                  <c:v>فلاورجان</c:v>
                </c:pt>
                <c:pt idx="14">
                  <c:v>دهاقان</c:v>
                </c:pt>
                <c:pt idx="15">
                  <c:v>کوهپایه</c:v>
                </c:pt>
                <c:pt idx="16">
                  <c:v>تیران </c:v>
                </c:pt>
                <c:pt idx="17">
                  <c:v>نائین</c:v>
                </c:pt>
                <c:pt idx="18">
                  <c:v>مبارکه</c:v>
                </c:pt>
                <c:pt idx="19">
                  <c:v>شهرضا</c:v>
                </c:pt>
                <c:pt idx="20">
                  <c:v>نجف آباد</c:v>
                </c:pt>
                <c:pt idx="21">
                  <c:v>لنجان</c:v>
                </c:pt>
                <c:pt idx="22">
                  <c:v>برخوار</c:v>
                </c:pt>
                <c:pt idx="23">
                  <c:v>خمینی شهر</c:v>
                </c:pt>
                <c:pt idx="24">
                  <c:v>شاهین شهر </c:v>
                </c:pt>
                <c:pt idx="25">
                  <c:v>استان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90.68</c:v>
                </c:pt>
                <c:pt idx="1">
                  <c:v>89.63</c:v>
                </c:pt>
                <c:pt idx="2">
                  <c:v>89.52</c:v>
                </c:pt>
                <c:pt idx="3">
                  <c:v>89.04</c:v>
                </c:pt>
                <c:pt idx="4">
                  <c:v>88.27</c:v>
                </c:pt>
                <c:pt idx="5">
                  <c:v>87.91</c:v>
                </c:pt>
                <c:pt idx="6">
                  <c:v>87.15</c:v>
                </c:pt>
                <c:pt idx="7">
                  <c:v>87.14</c:v>
                </c:pt>
                <c:pt idx="8">
                  <c:v>86.87</c:v>
                </c:pt>
                <c:pt idx="9">
                  <c:v>86.74</c:v>
                </c:pt>
                <c:pt idx="10">
                  <c:v>84.78</c:v>
                </c:pt>
                <c:pt idx="11">
                  <c:v>84.74</c:v>
                </c:pt>
                <c:pt idx="12">
                  <c:v>84.71</c:v>
                </c:pt>
                <c:pt idx="13">
                  <c:v>83.44</c:v>
                </c:pt>
                <c:pt idx="14">
                  <c:v>82.91</c:v>
                </c:pt>
                <c:pt idx="15">
                  <c:v>82.78</c:v>
                </c:pt>
                <c:pt idx="16">
                  <c:v>79.08</c:v>
                </c:pt>
                <c:pt idx="17">
                  <c:v>78.95</c:v>
                </c:pt>
                <c:pt idx="18">
                  <c:v>76.98</c:v>
                </c:pt>
                <c:pt idx="19">
                  <c:v>74.38</c:v>
                </c:pt>
                <c:pt idx="20">
                  <c:v>73.39</c:v>
                </c:pt>
                <c:pt idx="21">
                  <c:v>73.06</c:v>
                </c:pt>
                <c:pt idx="22">
                  <c:v>71.59</c:v>
                </c:pt>
                <c:pt idx="23">
                  <c:v>68.84</c:v>
                </c:pt>
                <c:pt idx="24">
                  <c:v>65.180000000000007</c:v>
                </c:pt>
                <c:pt idx="25">
                  <c:v>61.25</c:v>
                </c:pt>
                <c:pt idx="26">
                  <c:v>52.32</c:v>
                </c:pt>
                <c:pt idx="27">
                  <c:v>49.94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A1-4027-97A9-F87A8C2E433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25903968"/>
        <c:axId val="62510432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شیوع فشارخون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1" i="0" u="none" strike="noStrike" kern="1200" baseline="0">
                    <a:ln>
                      <a:noFill/>
                    </a:ln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Sheet1!$A$2:$A$29</c:f>
              <c:strCache>
                <c:ptCount val="28"/>
                <c:pt idx="0">
                  <c:v>فریدن</c:v>
                </c:pt>
                <c:pt idx="1">
                  <c:v>چادگان</c:v>
                </c:pt>
                <c:pt idx="2">
                  <c:v>فریدونشهر</c:v>
                </c:pt>
                <c:pt idx="3">
                  <c:v>گلپایگان</c:v>
                </c:pt>
                <c:pt idx="4">
                  <c:v>نطنز</c:v>
                </c:pt>
                <c:pt idx="5">
                  <c:v>سمیرم</c:v>
                </c:pt>
                <c:pt idx="6">
                  <c:v>بوئین</c:v>
                </c:pt>
                <c:pt idx="7">
                  <c:v>ورزنه</c:v>
                </c:pt>
                <c:pt idx="8">
                  <c:v>خوانسار</c:v>
                </c:pt>
                <c:pt idx="9">
                  <c:v>اردستان</c:v>
                </c:pt>
                <c:pt idx="10">
                  <c:v>خور</c:v>
                </c:pt>
                <c:pt idx="11">
                  <c:v>هرند</c:v>
                </c:pt>
                <c:pt idx="12">
                  <c:v>جرقویه</c:v>
                </c:pt>
                <c:pt idx="13">
                  <c:v>فلاورجان</c:v>
                </c:pt>
                <c:pt idx="14">
                  <c:v>دهاقان</c:v>
                </c:pt>
                <c:pt idx="15">
                  <c:v>کوهپایه</c:v>
                </c:pt>
                <c:pt idx="16">
                  <c:v>تیران </c:v>
                </c:pt>
                <c:pt idx="17">
                  <c:v>نائین</c:v>
                </c:pt>
                <c:pt idx="18">
                  <c:v>مبارکه</c:v>
                </c:pt>
                <c:pt idx="19">
                  <c:v>شهرضا</c:v>
                </c:pt>
                <c:pt idx="20">
                  <c:v>نجف آباد</c:v>
                </c:pt>
                <c:pt idx="21">
                  <c:v>لنجان</c:v>
                </c:pt>
                <c:pt idx="22">
                  <c:v>برخوار</c:v>
                </c:pt>
                <c:pt idx="23">
                  <c:v>خمینی شهر</c:v>
                </c:pt>
                <c:pt idx="24">
                  <c:v>شاهین شهر </c:v>
                </c:pt>
                <c:pt idx="25">
                  <c:v>استان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21.69</c:v>
                </c:pt>
                <c:pt idx="1">
                  <c:v>23.58</c:v>
                </c:pt>
                <c:pt idx="2">
                  <c:v>20.27</c:v>
                </c:pt>
                <c:pt idx="3">
                  <c:v>19.88</c:v>
                </c:pt>
                <c:pt idx="4">
                  <c:v>22.9</c:v>
                </c:pt>
                <c:pt idx="5">
                  <c:v>19.27</c:v>
                </c:pt>
                <c:pt idx="6">
                  <c:v>27.36</c:v>
                </c:pt>
                <c:pt idx="7">
                  <c:v>25.27</c:v>
                </c:pt>
                <c:pt idx="8">
                  <c:v>26.92</c:v>
                </c:pt>
                <c:pt idx="9">
                  <c:v>31.74</c:v>
                </c:pt>
                <c:pt idx="10">
                  <c:v>34.94</c:v>
                </c:pt>
                <c:pt idx="11">
                  <c:v>25.28</c:v>
                </c:pt>
                <c:pt idx="12">
                  <c:v>26.06</c:v>
                </c:pt>
                <c:pt idx="13">
                  <c:v>21.03</c:v>
                </c:pt>
                <c:pt idx="14">
                  <c:v>25.54</c:v>
                </c:pt>
                <c:pt idx="15">
                  <c:v>24.42</c:v>
                </c:pt>
                <c:pt idx="16">
                  <c:v>23.05</c:v>
                </c:pt>
                <c:pt idx="17">
                  <c:v>20.76</c:v>
                </c:pt>
                <c:pt idx="18">
                  <c:v>19.86</c:v>
                </c:pt>
                <c:pt idx="19">
                  <c:v>21.53</c:v>
                </c:pt>
                <c:pt idx="20">
                  <c:v>22.08</c:v>
                </c:pt>
                <c:pt idx="21">
                  <c:v>19.98</c:v>
                </c:pt>
                <c:pt idx="22">
                  <c:v>20.83</c:v>
                </c:pt>
                <c:pt idx="23">
                  <c:v>19.02</c:v>
                </c:pt>
                <c:pt idx="24">
                  <c:v>19.440000000000001</c:v>
                </c:pt>
                <c:pt idx="25">
                  <c:v>20.62</c:v>
                </c:pt>
                <c:pt idx="26">
                  <c:v>21.23</c:v>
                </c:pt>
                <c:pt idx="27">
                  <c:v>17.52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A1-4027-97A9-F87A8C2E43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شیوع دیابت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t" anchorCtr="0"/>
              <a:lstStyle/>
              <a:p>
                <a:pPr algn="ctr">
                  <a:defRPr sz="1200" b="1" i="0" u="none" strike="noStrike" kern="1200" baseline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Sheet1!$A$2:$A$29</c:f>
              <c:strCache>
                <c:ptCount val="28"/>
                <c:pt idx="0">
                  <c:v>فریدن</c:v>
                </c:pt>
                <c:pt idx="1">
                  <c:v>چادگان</c:v>
                </c:pt>
                <c:pt idx="2">
                  <c:v>فریدونشهر</c:v>
                </c:pt>
                <c:pt idx="3">
                  <c:v>گلپایگان</c:v>
                </c:pt>
                <c:pt idx="4">
                  <c:v>نطنز</c:v>
                </c:pt>
                <c:pt idx="5">
                  <c:v>سمیرم</c:v>
                </c:pt>
                <c:pt idx="6">
                  <c:v>بوئین</c:v>
                </c:pt>
                <c:pt idx="7">
                  <c:v>ورزنه</c:v>
                </c:pt>
                <c:pt idx="8">
                  <c:v>خوانسار</c:v>
                </c:pt>
                <c:pt idx="9">
                  <c:v>اردستان</c:v>
                </c:pt>
                <c:pt idx="10">
                  <c:v>خور</c:v>
                </c:pt>
                <c:pt idx="11">
                  <c:v>هرند</c:v>
                </c:pt>
                <c:pt idx="12">
                  <c:v>جرقویه</c:v>
                </c:pt>
                <c:pt idx="13">
                  <c:v>فلاورجان</c:v>
                </c:pt>
                <c:pt idx="14">
                  <c:v>دهاقان</c:v>
                </c:pt>
                <c:pt idx="15">
                  <c:v>کوهپایه</c:v>
                </c:pt>
                <c:pt idx="16">
                  <c:v>تیران </c:v>
                </c:pt>
                <c:pt idx="17">
                  <c:v>نائین</c:v>
                </c:pt>
                <c:pt idx="18">
                  <c:v>مبارکه</c:v>
                </c:pt>
                <c:pt idx="19">
                  <c:v>شهرضا</c:v>
                </c:pt>
                <c:pt idx="20">
                  <c:v>نجف آباد</c:v>
                </c:pt>
                <c:pt idx="21">
                  <c:v>لنجان</c:v>
                </c:pt>
                <c:pt idx="22">
                  <c:v>برخوار</c:v>
                </c:pt>
                <c:pt idx="23">
                  <c:v>خمینی شهر</c:v>
                </c:pt>
                <c:pt idx="24">
                  <c:v>شاهین شهر </c:v>
                </c:pt>
                <c:pt idx="25">
                  <c:v>استان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13.62</c:v>
                </c:pt>
                <c:pt idx="1">
                  <c:v>11.08</c:v>
                </c:pt>
                <c:pt idx="2">
                  <c:v>9.42</c:v>
                </c:pt>
                <c:pt idx="3">
                  <c:v>10.58</c:v>
                </c:pt>
                <c:pt idx="4">
                  <c:v>18.350000000000001</c:v>
                </c:pt>
                <c:pt idx="5">
                  <c:v>10.67</c:v>
                </c:pt>
                <c:pt idx="6">
                  <c:v>11.86</c:v>
                </c:pt>
                <c:pt idx="7">
                  <c:v>14.61</c:v>
                </c:pt>
                <c:pt idx="8">
                  <c:v>14.52</c:v>
                </c:pt>
                <c:pt idx="9">
                  <c:v>18.98</c:v>
                </c:pt>
                <c:pt idx="10">
                  <c:v>18.02</c:v>
                </c:pt>
                <c:pt idx="11">
                  <c:v>14.26</c:v>
                </c:pt>
                <c:pt idx="12">
                  <c:v>13.08</c:v>
                </c:pt>
                <c:pt idx="13">
                  <c:v>13.74</c:v>
                </c:pt>
                <c:pt idx="14">
                  <c:v>14.75</c:v>
                </c:pt>
                <c:pt idx="15">
                  <c:v>15.75</c:v>
                </c:pt>
                <c:pt idx="16">
                  <c:v>12.8</c:v>
                </c:pt>
                <c:pt idx="17">
                  <c:v>13.28</c:v>
                </c:pt>
                <c:pt idx="18">
                  <c:v>13.1</c:v>
                </c:pt>
                <c:pt idx="19">
                  <c:v>12.09</c:v>
                </c:pt>
                <c:pt idx="20">
                  <c:v>14.28</c:v>
                </c:pt>
                <c:pt idx="21">
                  <c:v>12.67</c:v>
                </c:pt>
                <c:pt idx="22">
                  <c:v>15.05</c:v>
                </c:pt>
                <c:pt idx="23">
                  <c:v>14.63</c:v>
                </c:pt>
                <c:pt idx="24">
                  <c:v>14.2</c:v>
                </c:pt>
                <c:pt idx="25">
                  <c:v>13.55</c:v>
                </c:pt>
                <c:pt idx="26">
                  <c:v>14.29</c:v>
                </c:pt>
                <c:pt idx="27">
                  <c:v>12.38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A1-4027-97A9-F87A8C2E43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903968"/>
        <c:axId val="62510432"/>
      </c:lineChart>
      <c:catAx>
        <c:axId val="12590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510432"/>
        <c:crosses val="autoZero"/>
        <c:auto val="1"/>
        <c:lblAlgn val="ctr"/>
        <c:lblOffset val="100"/>
        <c:noMultiLvlLbl val="0"/>
      </c:catAx>
      <c:valAx>
        <c:axId val="6251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90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79EBF7"/>
    </a:solidFill>
    <a:ln w="9525" cap="flat" cmpd="sng" algn="ctr">
      <a:solidFill>
        <a:srgbClr val="79EBF7"/>
      </a:solidFill>
      <a:round/>
    </a:ln>
    <a:effectLst/>
  </c:spPr>
  <c:txPr>
    <a:bodyPr/>
    <a:lstStyle/>
    <a:p>
      <a:pPr>
        <a:defRPr>
          <a:ln>
            <a:noFill/>
          </a:ln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B Titr" panose="00000700000000000000" pitchFamily="2" charset="-78"/>
              </a:defRPr>
            </a:pPr>
            <a:r>
              <a:rPr lang="fa-IR" sz="2000" b="1" i="0" cap="all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روند تعداد بیمار مبتلا به فشارخون بالای شناسایی شده در استان اصفهان تا تابستان 1405</a:t>
            </a:r>
          </a:p>
        </c:rich>
      </c:tx>
      <c:layout>
        <c:manualLayout>
          <c:xMode val="edge"/>
          <c:yMode val="edge"/>
          <c:x val="0.15806243094344086"/>
          <c:y val="1.111111111111111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'تعداد بیمار فشارخونی'!$AC$3</c:f>
              <c:strCache>
                <c:ptCount val="1"/>
                <c:pt idx="0">
                  <c:v>استان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'تعداد بیمار فشارخونی'!$AK$2:$BQ$2</c:f>
              <c:strCache>
                <c:ptCount val="33"/>
                <c:pt idx="0">
                  <c:v>سه ماهه دوم  97</c:v>
                </c:pt>
                <c:pt idx="1">
                  <c:v>سه ماهه سوم 97</c:v>
                </c:pt>
                <c:pt idx="2">
                  <c:v>سه ماهه چهارم 97</c:v>
                </c:pt>
                <c:pt idx="3">
                  <c:v>سه ماهه اول  98</c:v>
                </c:pt>
                <c:pt idx="4">
                  <c:v>سه ماهه دوم 98</c:v>
                </c:pt>
                <c:pt idx="5">
                  <c:v>سه ماهه سوم 98</c:v>
                </c:pt>
                <c:pt idx="6">
                  <c:v>سه ماهه چهارم  98</c:v>
                </c:pt>
                <c:pt idx="7">
                  <c:v>سه ماهه اول 99</c:v>
                </c:pt>
                <c:pt idx="8">
                  <c:v>سه ماهه دوم  99</c:v>
                </c:pt>
                <c:pt idx="9">
                  <c:v>سه ماهه سوم99</c:v>
                </c:pt>
                <c:pt idx="10">
                  <c:v>سه ماهه چهارم99</c:v>
                </c:pt>
                <c:pt idx="11">
                  <c:v>سه ماهه اول 1400</c:v>
                </c:pt>
                <c:pt idx="12">
                  <c:v>سه ماهه دوم 1400</c:v>
                </c:pt>
                <c:pt idx="13">
                  <c:v>سه ماهه سوم 1400</c:v>
                </c:pt>
                <c:pt idx="14">
                  <c:v>سه ماهه چهارم 1400</c:v>
                </c:pt>
                <c:pt idx="15">
                  <c:v>سه ماهه اول 1401</c:v>
                </c:pt>
                <c:pt idx="16">
                  <c:v>سه ماهه دوم1401</c:v>
                </c:pt>
                <c:pt idx="17">
                  <c:v>سه ماهه سوم 1401</c:v>
                </c:pt>
                <c:pt idx="18">
                  <c:v>سه ماهه چهارم 1401</c:v>
                </c:pt>
                <c:pt idx="19">
                  <c:v>سه ماهه اول 1402</c:v>
                </c:pt>
                <c:pt idx="20">
                  <c:v>سه ماهه دوم 1402</c:v>
                </c:pt>
                <c:pt idx="21">
                  <c:v>سه ماهه سوم 1402</c:v>
                </c:pt>
                <c:pt idx="22">
                  <c:v>سه ماهه چهارم 1402</c:v>
                </c:pt>
                <c:pt idx="23">
                  <c:v>سه ماهه اول1403</c:v>
                </c:pt>
                <c:pt idx="24">
                  <c:v>سه ماهه دوم1403</c:v>
                </c:pt>
                <c:pt idx="25">
                  <c:v>سه ماهه سوم1403</c:v>
                </c:pt>
                <c:pt idx="26">
                  <c:v>زمستان 1403</c:v>
                </c:pt>
                <c:pt idx="27">
                  <c:v>بهار1404</c:v>
                </c:pt>
                <c:pt idx="28">
                  <c:v>تابستان 1404</c:v>
                </c:pt>
                <c:pt idx="29">
                  <c:v>پاییز1404</c:v>
                </c:pt>
                <c:pt idx="30">
                  <c:v>زمستان1404</c:v>
                </c:pt>
                <c:pt idx="31">
                  <c:v>بهار1405</c:v>
                </c:pt>
                <c:pt idx="32">
                  <c:v>تابستان 1405</c:v>
                </c:pt>
              </c:strCache>
            </c:strRef>
          </c:cat>
          <c:val>
            <c:numRef>
              <c:f>'تعداد بیمار فشارخونی'!$AK$3:$BQ$3</c:f>
              <c:numCache>
                <c:formatCode>General</c:formatCode>
                <c:ptCount val="33"/>
                <c:pt idx="0">
                  <c:v>116139</c:v>
                </c:pt>
                <c:pt idx="1">
                  <c:v>131457</c:v>
                </c:pt>
                <c:pt idx="2">
                  <c:v>150278</c:v>
                </c:pt>
                <c:pt idx="3">
                  <c:v>172092</c:v>
                </c:pt>
                <c:pt idx="4">
                  <c:v>190723</c:v>
                </c:pt>
                <c:pt idx="5">
                  <c:v>206312</c:v>
                </c:pt>
                <c:pt idx="6">
                  <c:v>221858</c:v>
                </c:pt>
                <c:pt idx="7">
                  <c:v>227550</c:v>
                </c:pt>
                <c:pt idx="8">
                  <c:v>237358</c:v>
                </c:pt>
                <c:pt idx="9">
                  <c:v>242632</c:v>
                </c:pt>
                <c:pt idx="10">
                  <c:v>249929</c:v>
                </c:pt>
                <c:pt idx="11">
                  <c:v>264197</c:v>
                </c:pt>
                <c:pt idx="12">
                  <c:v>273098</c:v>
                </c:pt>
                <c:pt idx="13">
                  <c:v>274049</c:v>
                </c:pt>
                <c:pt idx="14">
                  <c:v>282700</c:v>
                </c:pt>
                <c:pt idx="15">
                  <c:v>288617</c:v>
                </c:pt>
                <c:pt idx="16">
                  <c:v>296170</c:v>
                </c:pt>
                <c:pt idx="17">
                  <c:v>306412</c:v>
                </c:pt>
                <c:pt idx="18">
                  <c:v>315556</c:v>
                </c:pt>
                <c:pt idx="19">
                  <c:v>323755</c:v>
                </c:pt>
                <c:pt idx="20">
                  <c:v>332725</c:v>
                </c:pt>
                <c:pt idx="21">
                  <c:v>344988</c:v>
                </c:pt>
                <c:pt idx="22">
                  <c:v>363742</c:v>
                </c:pt>
                <c:pt idx="23">
                  <c:v>371845</c:v>
                </c:pt>
                <c:pt idx="24">
                  <c:v>378261</c:v>
                </c:pt>
                <c:pt idx="25">
                  <c:v>387474</c:v>
                </c:pt>
                <c:pt idx="26">
                  <c:v>396502</c:v>
                </c:pt>
                <c:pt idx="27">
                  <c:v>403292</c:v>
                </c:pt>
                <c:pt idx="28">
                  <c:v>409535</c:v>
                </c:pt>
                <c:pt idx="29">
                  <c:v>417192</c:v>
                </c:pt>
                <c:pt idx="30">
                  <c:v>424002</c:v>
                </c:pt>
                <c:pt idx="31">
                  <c:v>430679</c:v>
                </c:pt>
                <c:pt idx="32">
                  <c:v>436291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4B-4AB3-BB89-CA05E8347E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984832"/>
        <c:axId val="317982088"/>
      </c:barChart>
      <c:catAx>
        <c:axId val="317984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B Titr" panose="00000700000000000000" pitchFamily="2" charset="-78"/>
              </a:defRPr>
            </a:pPr>
            <a:endParaRPr lang="en-US"/>
          </a:p>
        </c:txPr>
        <c:crossAx val="317982088"/>
        <c:crosses val="autoZero"/>
        <c:auto val="1"/>
        <c:lblAlgn val="ctr"/>
        <c:lblOffset val="100"/>
        <c:noMultiLvlLbl val="0"/>
      </c:catAx>
      <c:valAx>
        <c:axId val="3179820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17984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9EBF7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روند درصد بیماران مبتلا به فشارخون بالا شناسایی شده نسبت به خطرسنجی های انجام شده استان اصفهان</a:t>
            </a:r>
            <a:endParaRPr lang="en-US" sz="2000" b="1" dirty="0">
              <a:solidFill>
                <a:schemeClr val="accent5">
                  <a:lumMod val="75000"/>
                </a:schemeClr>
              </a:solidFill>
              <a:cs typeface="B Titr" panose="00000700000000000000" pitchFamily="2" charset="-78"/>
            </a:endParaRPr>
          </a:p>
          <a:p>
            <a:pPr>
              <a:defRPr sz="2000" b="1">
                <a:solidFill>
                  <a:srgbClr val="C00000"/>
                </a:solidFill>
              </a:defRPr>
            </a:pPr>
            <a:r>
              <a:rPr lang="fa-IR" sz="2000" b="1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 تا تابستان 1405</a:t>
            </a:r>
          </a:p>
        </c:rich>
      </c:tx>
      <c:layout>
        <c:manualLayout>
          <c:xMode val="edge"/>
          <c:yMode val="edge"/>
          <c:x val="0.14203904199475065"/>
          <c:y val="2.02297049026084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8595800524934384E-2"/>
          <c:y val="0.14629629629629631"/>
          <c:w val="0.94064427493438318"/>
          <c:h val="0.7055939049285505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'درصد بیمار فشارخونی'!$L$3:$AQ$3</c:f>
              <c:strCache>
                <c:ptCount val="32"/>
                <c:pt idx="0">
                  <c:v>سه ماهه سوم 97</c:v>
                </c:pt>
                <c:pt idx="1">
                  <c:v>سه ماهه چهارم 97</c:v>
                </c:pt>
                <c:pt idx="2">
                  <c:v>سه ماهه اول  98</c:v>
                </c:pt>
                <c:pt idx="3">
                  <c:v>سه ماهه دوم 98</c:v>
                </c:pt>
                <c:pt idx="4">
                  <c:v>سه ماهه سوم  98</c:v>
                </c:pt>
                <c:pt idx="5">
                  <c:v>سه ماهه چهارم  98</c:v>
                </c:pt>
                <c:pt idx="6">
                  <c:v>سه ماهه اول  99</c:v>
                </c:pt>
                <c:pt idx="7">
                  <c:v>سه ماهه دوم  99</c:v>
                </c:pt>
                <c:pt idx="8">
                  <c:v>سه ماهه سوم 99</c:v>
                </c:pt>
                <c:pt idx="9">
                  <c:v>سه ماهه چهارم  99</c:v>
                </c:pt>
                <c:pt idx="10">
                  <c:v>سه ماهه اول 1400</c:v>
                </c:pt>
                <c:pt idx="11">
                  <c:v>سه ماهه دوم 1400</c:v>
                </c:pt>
                <c:pt idx="12">
                  <c:v>سه ماهه سوم1400</c:v>
                </c:pt>
                <c:pt idx="13">
                  <c:v>سه ماهه چهارم 1400</c:v>
                </c:pt>
                <c:pt idx="14">
                  <c:v>سه ماهه اول 1401</c:v>
                </c:pt>
                <c:pt idx="15">
                  <c:v>سه ماهه دوم 1401</c:v>
                </c:pt>
                <c:pt idx="16">
                  <c:v>سه ماهه سوم  1401</c:v>
                </c:pt>
                <c:pt idx="17">
                  <c:v>سه ماه چهارم 1401</c:v>
                </c:pt>
                <c:pt idx="18">
                  <c:v>سه ماهه اول 1402</c:v>
                </c:pt>
                <c:pt idx="19">
                  <c:v>سه ماهه دوم 1402</c:v>
                </c:pt>
                <c:pt idx="20">
                  <c:v>سه ماهه سوم 1402</c:v>
                </c:pt>
                <c:pt idx="21">
                  <c:v>سه ماهه چهارم 1402</c:v>
                </c:pt>
                <c:pt idx="22">
                  <c:v>سه ماهه اول1403</c:v>
                </c:pt>
                <c:pt idx="23">
                  <c:v>سه ماهه دوم1403</c:v>
                </c:pt>
                <c:pt idx="24">
                  <c:v>سه ماهه سوم1403</c:v>
                </c:pt>
                <c:pt idx="25">
                  <c:v>زمستان 1403</c:v>
                </c:pt>
                <c:pt idx="26">
                  <c:v>بهار1404</c:v>
                </c:pt>
                <c:pt idx="27">
                  <c:v>تابستان 1404</c:v>
                </c:pt>
                <c:pt idx="28">
                  <c:v>پاییز 1404</c:v>
                </c:pt>
                <c:pt idx="29">
                  <c:v>زمستان 1404</c:v>
                </c:pt>
                <c:pt idx="30">
                  <c:v>بهار1405</c:v>
                </c:pt>
                <c:pt idx="31">
                  <c:v>تابستان 1405</c:v>
                </c:pt>
              </c:strCache>
            </c:strRef>
          </c:cat>
          <c:val>
            <c:numRef>
              <c:f>'درصد بیمار فشارخونی'!$L$31:$AQ$31</c:f>
              <c:numCache>
                <c:formatCode>General</c:formatCode>
                <c:ptCount val="32"/>
                <c:pt idx="0">
                  <c:v>25.59</c:v>
                </c:pt>
                <c:pt idx="1">
                  <c:v>19.329999999999998</c:v>
                </c:pt>
                <c:pt idx="2">
                  <c:v>19.57</c:v>
                </c:pt>
                <c:pt idx="3">
                  <c:v>19.399999999999999</c:v>
                </c:pt>
                <c:pt idx="4">
                  <c:v>19.43</c:v>
                </c:pt>
                <c:pt idx="5">
                  <c:v>19.45</c:v>
                </c:pt>
                <c:pt idx="6">
                  <c:v>19.739999999999998</c:v>
                </c:pt>
                <c:pt idx="7">
                  <c:v>19.84</c:v>
                </c:pt>
                <c:pt idx="8">
                  <c:v>19.91</c:v>
                </c:pt>
                <c:pt idx="9">
                  <c:v>19.760000000000002</c:v>
                </c:pt>
                <c:pt idx="10">
                  <c:v>20.13</c:v>
                </c:pt>
                <c:pt idx="11">
                  <c:v>19.98</c:v>
                </c:pt>
                <c:pt idx="12">
                  <c:v>19.739999999999998</c:v>
                </c:pt>
                <c:pt idx="13">
                  <c:v>19.73</c:v>
                </c:pt>
                <c:pt idx="14">
                  <c:v>19.62</c:v>
                </c:pt>
                <c:pt idx="15" formatCode="0.00">
                  <c:v>19.329999999999998</c:v>
                </c:pt>
                <c:pt idx="16">
                  <c:v>19.260000000000002</c:v>
                </c:pt>
                <c:pt idx="17">
                  <c:v>19.3</c:v>
                </c:pt>
                <c:pt idx="18">
                  <c:v>19.18</c:v>
                </c:pt>
                <c:pt idx="19">
                  <c:v>19.100000000000001</c:v>
                </c:pt>
                <c:pt idx="20">
                  <c:v>19.2</c:v>
                </c:pt>
                <c:pt idx="21">
                  <c:v>19.52</c:v>
                </c:pt>
                <c:pt idx="22">
                  <c:v>19.59</c:v>
                </c:pt>
                <c:pt idx="23">
                  <c:v>19.89</c:v>
                </c:pt>
                <c:pt idx="24">
                  <c:v>19.829999999999998</c:v>
                </c:pt>
                <c:pt idx="25">
                  <c:v>19.87</c:v>
                </c:pt>
                <c:pt idx="26">
                  <c:v>19.86</c:v>
                </c:pt>
                <c:pt idx="27">
                  <c:v>19.920000000000002</c:v>
                </c:pt>
                <c:pt idx="28">
                  <c:v>20.059999999999999</c:v>
                </c:pt>
                <c:pt idx="29">
                  <c:v>20.22</c:v>
                </c:pt>
                <c:pt idx="30">
                  <c:v>20.37</c:v>
                </c:pt>
                <c:pt idx="31">
                  <c:v>20.62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7A-473B-83C3-9B35E642193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17982872"/>
        <c:axId val="317982480"/>
      </c:barChart>
      <c:catAx>
        <c:axId val="317982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982480"/>
        <c:crosses val="autoZero"/>
        <c:auto val="1"/>
        <c:lblAlgn val="ctr"/>
        <c:lblOffset val="100"/>
        <c:noMultiLvlLbl val="0"/>
      </c:catAx>
      <c:valAx>
        <c:axId val="3179824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17982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9EBF7"/>
    </a:solidFill>
    <a:ln>
      <a:solidFill>
        <a:srgbClr val="79EBF7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1600" b="1" i="0" u="none" strike="noStrike" kern="1200" spc="0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درصد شناسایی بیماران مبتلا به فشارخون بالا نسبت به خطرسنجی انجام شده به تفکیک شهرستان ها تا تابستان1405</a:t>
            </a:r>
            <a:endParaRPr lang="en-US" sz="1200" b="0" i="0" u="none" strike="noStrike" kern="1200" spc="0" baseline="0" dirty="0">
              <a:solidFill>
                <a:schemeClr val="accent5">
                  <a:lumMod val="75000"/>
                </a:schemeClr>
              </a:solidFill>
              <a:effectLst/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Sheet1!$B$31</c:f>
              <c:strCache>
                <c:ptCount val="1"/>
                <c:pt idx="0">
                  <c:v>شیوع فشارخون بالا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682-4723-A6DA-04F280A842FD}"/>
              </c:ext>
            </c:extLst>
          </c:dPt>
          <c:dLbls>
            <c:dLbl>
              <c:idx val="19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682-4723-A6DA-04F280A842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Sheet1!$A$32:$A$59</c:f>
              <c:strCache>
                <c:ptCount val="28"/>
                <c:pt idx="0">
                  <c:v>خور</c:v>
                </c:pt>
                <c:pt idx="1">
                  <c:v>اردستان</c:v>
                </c:pt>
                <c:pt idx="2">
                  <c:v>بوئین</c:v>
                </c:pt>
                <c:pt idx="3">
                  <c:v>خوانسار</c:v>
                </c:pt>
                <c:pt idx="4">
                  <c:v>جرقویه</c:v>
                </c:pt>
                <c:pt idx="5">
                  <c:v>دهاقان</c:v>
                </c:pt>
                <c:pt idx="6">
                  <c:v>هرند</c:v>
                </c:pt>
                <c:pt idx="7">
                  <c:v>ورزنه</c:v>
                </c:pt>
                <c:pt idx="8">
                  <c:v>کوهپایه</c:v>
                </c:pt>
                <c:pt idx="9">
                  <c:v>چادگان</c:v>
                </c:pt>
                <c:pt idx="10">
                  <c:v>تیران </c:v>
                </c:pt>
                <c:pt idx="11">
                  <c:v>نطنز</c:v>
                </c:pt>
                <c:pt idx="12">
                  <c:v>نجف آباد</c:v>
                </c:pt>
                <c:pt idx="13">
                  <c:v>فریدن</c:v>
                </c:pt>
                <c:pt idx="14">
                  <c:v>شهرضا</c:v>
                </c:pt>
                <c:pt idx="15">
                  <c:v>اصفهان 1</c:v>
                </c:pt>
                <c:pt idx="16">
                  <c:v>فلاورجان</c:v>
                </c:pt>
                <c:pt idx="17">
                  <c:v>برخوار</c:v>
                </c:pt>
                <c:pt idx="18">
                  <c:v>نائین</c:v>
                </c:pt>
                <c:pt idx="19">
                  <c:v>استان</c:v>
                </c:pt>
                <c:pt idx="20">
                  <c:v>فریدونشهر</c:v>
                </c:pt>
                <c:pt idx="21">
                  <c:v>لنجان</c:v>
                </c:pt>
                <c:pt idx="22">
                  <c:v>گلپایگان</c:v>
                </c:pt>
                <c:pt idx="23">
                  <c:v>مبارکه</c:v>
                </c:pt>
                <c:pt idx="24">
                  <c:v>شاهین شهر </c:v>
                </c:pt>
                <c:pt idx="25">
                  <c:v>سمیرم</c:v>
                </c:pt>
                <c:pt idx="26">
                  <c:v>خمینی شهر</c:v>
                </c:pt>
                <c:pt idx="27">
                  <c:v>اصفهان 2</c:v>
                </c:pt>
              </c:strCache>
            </c:strRef>
          </c:cat>
          <c:val>
            <c:numRef>
              <c:f>Sheet1!$B$32:$B$59</c:f>
              <c:numCache>
                <c:formatCode>General</c:formatCode>
                <c:ptCount val="28"/>
                <c:pt idx="0">
                  <c:v>34.94</c:v>
                </c:pt>
                <c:pt idx="1">
                  <c:v>31.74</c:v>
                </c:pt>
                <c:pt idx="2">
                  <c:v>27.36</c:v>
                </c:pt>
                <c:pt idx="3">
                  <c:v>26.92</c:v>
                </c:pt>
                <c:pt idx="4">
                  <c:v>26.06</c:v>
                </c:pt>
                <c:pt idx="5">
                  <c:v>25.54</c:v>
                </c:pt>
                <c:pt idx="6">
                  <c:v>25.28</c:v>
                </c:pt>
                <c:pt idx="7">
                  <c:v>25.27</c:v>
                </c:pt>
                <c:pt idx="8">
                  <c:v>24.42</c:v>
                </c:pt>
                <c:pt idx="9">
                  <c:v>23.58</c:v>
                </c:pt>
                <c:pt idx="10">
                  <c:v>23.05</c:v>
                </c:pt>
                <c:pt idx="11">
                  <c:v>22.9</c:v>
                </c:pt>
                <c:pt idx="12">
                  <c:v>22.08</c:v>
                </c:pt>
                <c:pt idx="13">
                  <c:v>21.69</c:v>
                </c:pt>
                <c:pt idx="14">
                  <c:v>21.53</c:v>
                </c:pt>
                <c:pt idx="15">
                  <c:v>21.23</c:v>
                </c:pt>
                <c:pt idx="16">
                  <c:v>21.03</c:v>
                </c:pt>
                <c:pt idx="17">
                  <c:v>20.83</c:v>
                </c:pt>
                <c:pt idx="18">
                  <c:v>20.76</c:v>
                </c:pt>
                <c:pt idx="19">
                  <c:v>20.62</c:v>
                </c:pt>
                <c:pt idx="20">
                  <c:v>20.27</c:v>
                </c:pt>
                <c:pt idx="21">
                  <c:v>19.98</c:v>
                </c:pt>
                <c:pt idx="22">
                  <c:v>19.88</c:v>
                </c:pt>
                <c:pt idx="23">
                  <c:v>19.86</c:v>
                </c:pt>
                <c:pt idx="24">
                  <c:v>19.440000000000001</c:v>
                </c:pt>
                <c:pt idx="25">
                  <c:v>19.27</c:v>
                </c:pt>
                <c:pt idx="26">
                  <c:v>19.02</c:v>
                </c:pt>
                <c:pt idx="27">
                  <c:v>17.52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82-4723-A6DA-04F280A842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0038704"/>
        <c:axId val="236998016"/>
      </c:barChart>
      <c:catAx>
        <c:axId val="192003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98016"/>
        <c:crosses val="autoZero"/>
        <c:auto val="1"/>
        <c:lblAlgn val="ctr"/>
        <c:lblOffset val="100"/>
        <c:noMultiLvlLbl val="0"/>
      </c:catAx>
      <c:valAx>
        <c:axId val="23699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0038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1800" b="1" i="0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مقایسه درصد شناسایی بیماران مبتلا به فشارخون بالا نسبت به خطرسنجی انجام شده به تفکیک شهرستان ها تا تابستان و بهار 1405</a:t>
            </a:r>
            <a:endParaRPr lang="en-US" dirty="0">
              <a:solidFill>
                <a:schemeClr val="accent5">
                  <a:lumMod val="75000"/>
                </a:schemeClr>
              </a:solidFill>
              <a:effectLst/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شیوع فشارخون درتابستان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rgbClr val="7698D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734-4D7F-8BF8-735F2C64F1DF}"/>
              </c:ext>
            </c:extLst>
          </c:dPt>
          <c:dPt>
            <c:idx val="19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C6E-4363-ABCB-C54262922B1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Sheet1!$A$2:$A$29</c:f>
              <c:strCache>
                <c:ptCount val="28"/>
                <c:pt idx="0">
                  <c:v>خور</c:v>
                </c:pt>
                <c:pt idx="1">
                  <c:v>اردستان</c:v>
                </c:pt>
                <c:pt idx="2">
                  <c:v>بوئین</c:v>
                </c:pt>
                <c:pt idx="3">
                  <c:v>خوانسار</c:v>
                </c:pt>
                <c:pt idx="4">
                  <c:v>جرقویه</c:v>
                </c:pt>
                <c:pt idx="5">
                  <c:v>دهاقان</c:v>
                </c:pt>
                <c:pt idx="6">
                  <c:v>هرند</c:v>
                </c:pt>
                <c:pt idx="7">
                  <c:v>ورزنه</c:v>
                </c:pt>
                <c:pt idx="8">
                  <c:v>کوهپایه</c:v>
                </c:pt>
                <c:pt idx="9">
                  <c:v>چادگان</c:v>
                </c:pt>
                <c:pt idx="10">
                  <c:v>تیران </c:v>
                </c:pt>
                <c:pt idx="11">
                  <c:v>نطنز</c:v>
                </c:pt>
                <c:pt idx="12">
                  <c:v>نجف آباد</c:v>
                </c:pt>
                <c:pt idx="13">
                  <c:v>فریدن</c:v>
                </c:pt>
                <c:pt idx="14">
                  <c:v>شهرضا</c:v>
                </c:pt>
                <c:pt idx="15">
                  <c:v>اصفهان 1</c:v>
                </c:pt>
                <c:pt idx="16">
                  <c:v>فلاورجان</c:v>
                </c:pt>
                <c:pt idx="17">
                  <c:v>برخوار</c:v>
                </c:pt>
                <c:pt idx="18">
                  <c:v>نائین</c:v>
                </c:pt>
                <c:pt idx="19">
                  <c:v>استان</c:v>
                </c:pt>
                <c:pt idx="20">
                  <c:v>فریدونشهر</c:v>
                </c:pt>
                <c:pt idx="21">
                  <c:v>لنجان</c:v>
                </c:pt>
                <c:pt idx="22">
                  <c:v>گلپایگان</c:v>
                </c:pt>
                <c:pt idx="23">
                  <c:v>مبارکه</c:v>
                </c:pt>
                <c:pt idx="24">
                  <c:v>شاهین شهر </c:v>
                </c:pt>
                <c:pt idx="25">
                  <c:v>سمیرم</c:v>
                </c:pt>
                <c:pt idx="26">
                  <c:v>خمینی شهر</c:v>
                </c:pt>
                <c:pt idx="27">
                  <c:v>اصفهان 2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34.94</c:v>
                </c:pt>
                <c:pt idx="1">
                  <c:v>31.74</c:v>
                </c:pt>
                <c:pt idx="2">
                  <c:v>27.36</c:v>
                </c:pt>
                <c:pt idx="3">
                  <c:v>26.92</c:v>
                </c:pt>
                <c:pt idx="4">
                  <c:v>26.06</c:v>
                </c:pt>
                <c:pt idx="5">
                  <c:v>25.54</c:v>
                </c:pt>
                <c:pt idx="6">
                  <c:v>25.28</c:v>
                </c:pt>
                <c:pt idx="7">
                  <c:v>25.27</c:v>
                </c:pt>
                <c:pt idx="8">
                  <c:v>24.42</c:v>
                </c:pt>
                <c:pt idx="9">
                  <c:v>23.58</c:v>
                </c:pt>
                <c:pt idx="10">
                  <c:v>23.05</c:v>
                </c:pt>
                <c:pt idx="11">
                  <c:v>22.9</c:v>
                </c:pt>
                <c:pt idx="12">
                  <c:v>22.08</c:v>
                </c:pt>
                <c:pt idx="13">
                  <c:v>21.69</c:v>
                </c:pt>
                <c:pt idx="14">
                  <c:v>21.53</c:v>
                </c:pt>
                <c:pt idx="15">
                  <c:v>21.23</c:v>
                </c:pt>
                <c:pt idx="16">
                  <c:v>21.03</c:v>
                </c:pt>
                <c:pt idx="17">
                  <c:v>20.83</c:v>
                </c:pt>
                <c:pt idx="18">
                  <c:v>20.76</c:v>
                </c:pt>
                <c:pt idx="19">
                  <c:v>20.62</c:v>
                </c:pt>
                <c:pt idx="20">
                  <c:v>20.27</c:v>
                </c:pt>
                <c:pt idx="21">
                  <c:v>19.98</c:v>
                </c:pt>
                <c:pt idx="22">
                  <c:v>19.88</c:v>
                </c:pt>
                <c:pt idx="23">
                  <c:v>19.86</c:v>
                </c:pt>
                <c:pt idx="24">
                  <c:v>19.440000000000001</c:v>
                </c:pt>
                <c:pt idx="25">
                  <c:v>19.27</c:v>
                </c:pt>
                <c:pt idx="26">
                  <c:v>19.02</c:v>
                </c:pt>
                <c:pt idx="27">
                  <c:v>17.52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EC-4447-863C-E89F83532F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شیوع فشارخون دربهار1405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734-4D7F-8BF8-735F2C64F1DF}"/>
              </c:ext>
            </c:extLst>
          </c:dPt>
          <c:dPt>
            <c:idx val="1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C6E-4363-ABCB-C54262922B1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Sheet1!$A$2:$A$29</c:f>
              <c:strCache>
                <c:ptCount val="28"/>
                <c:pt idx="0">
                  <c:v>خور</c:v>
                </c:pt>
                <c:pt idx="1">
                  <c:v>اردستان</c:v>
                </c:pt>
                <c:pt idx="2">
                  <c:v>بوئین</c:v>
                </c:pt>
                <c:pt idx="3">
                  <c:v>خوانسار</c:v>
                </c:pt>
                <c:pt idx="4">
                  <c:v>جرقویه</c:v>
                </c:pt>
                <c:pt idx="5">
                  <c:v>دهاقان</c:v>
                </c:pt>
                <c:pt idx="6">
                  <c:v>هرند</c:v>
                </c:pt>
                <c:pt idx="7">
                  <c:v>ورزنه</c:v>
                </c:pt>
                <c:pt idx="8">
                  <c:v>کوهپایه</c:v>
                </c:pt>
                <c:pt idx="9">
                  <c:v>چادگان</c:v>
                </c:pt>
                <c:pt idx="10">
                  <c:v>تیران </c:v>
                </c:pt>
                <c:pt idx="11">
                  <c:v>نطنز</c:v>
                </c:pt>
                <c:pt idx="12">
                  <c:v>نجف آباد</c:v>
                </c:pt>
                <c:pt idx="13">
                  <c:v>فریدن</c:v>
                </c:pt>
                <c:pt idx="14">
                  <c:v>شهرضا</c:v>
                </c:pt>
                <c:pt idx="15">
                  <c:v>اصفهان 1</c:v>
                </c:pt>
                <c:pt idx="16">
                  <c:v>فلاورجان</c:v>
                </c:pt>
                <c:pt idx="17">
                  <c:v>برخوار</c:v>
                </c:pt>
                <c:pt idx="18">
                  <c:v>نائین</c:v>
                </c:pt>
                <c:pt idx="19">
                  <c:v>استان</c:v>
                </c:pt>
                <c:pt idx="20">
                  <c:v>فریدونشهر</c:v>
                </c:pt>
                <c:pt idx="21">
                  <c:v>لنجان</c:v>
                </c:pt>
                <c:pt idx="22">
                  <c:v>گلپایگان</c:v>
                </c:pt>
                <c:pt idx="23">
                  <c:v>مبارکه</c:v>
                </c:pt>
                <c:pt idx="24">
                  <c:v>شاهین شهر </c:v>
                </c:pt>
                <c:pt idx="25">
                  <c:v>سمیرم</c:v>
                </c:pt>
                <c:pt idx="26">
                  <c:v>خمینی شهر</c:v>
                </c:pt>
                <c:pt idx="27">
                  <c:v>اصفهان 2</c:v>
                </c:pt>
              </c:strCache>
            </c:str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34.31</c:v>
                </c:pt>
                <c:pt idx="1">
                  <c:v>31.49</c:v>
                </c:pt>
                <c:pt idx="2">
                  <c:v>27.28</c:v>
                </c:pt>
                <c:pt idx="3">
                  <c:v>26.69</c:v>
                </c:pt>
                <c:pt idx="4">
                  <c:v>25.73</c:v>
                </c:pt>
                <c:pt idx="5">
                  <c:v>25.09</c:v>
                </c:pt>
                <c:pt idx="6">
                  <c:v>25.92</c:v>
                </c:pt>
                <c:pt idx="7">
                  <c:v>24.92</c:v>
                </c:pt>
                <c:pt idx="8">
                  <c:v>24.17</c:v>
                </c:pt>
                <c:pt idx="9">
                  <c:v>23.44</c:v>
                </c:pt>
                <c:pt idx="10">
                  <c:v>22.87</c:v>
                </c:pt>
                <c:pt idx="11">
                  <c:v>22.48</c:v>
                </c:pt>
                <c:pt idx="12">
                  <c:v>21.78</c:v>
                </c:pt>
                <c:pt idx="13">
                  <c:v>21.28</c:v>
                </c:pt>
                <c:pt idx="14">
                  <c:v>21.23</c:v>
                </c:pt>
                <c:pt idx="15">
                  <c:v>21.03</c:v>
                </c:pt>
                <c:pt idx="16">
                  <c:v>20.81</c:v>
                </c:pt>
                <c:pt idx="17">
                  <c:v>20.57</c:v>
                </c:pt>
                <c:pt idx="18">
                  <c:v>20.27</c:v>
                </c:pt>
                <c:pt idx="19">
                  <c:v>20.37</c:v>
                </c:pt>
                <c:pt idx="20">
                  <c:v>19.899999999999999</c:v>
                </c:pt>
                <c:pt idx="21">
                  <c:v>19.64</c:v>
                </c:pt>
                <c:pt idx="22">
                  <c:v>19.559999999999999</c:v>
                </c:pt>
                <c:pt idx="23">
                  <c:v>19.47</c:v>
                </c:pt>
                <c:pt idx="24">
                  <c:v>19.170000000000002</c:v>
                </c:pt>
                <c:pt idx="25">
                  <c:v>19</c:v>
                </c:pt>
                <c:pt idx="26">
                  <c:v>18.809999999999999</c:v>
                </c:pt>
                <c:pt idx="27">
                  <c:v>17.32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EC-4447-863C-E89F83532F7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49599376"/>
        <c:axId val="849578160"/>
      </c:barChart>
      <c:catAx>
        <c:axId val="84959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9578160"/>
        <c:crosses val="autoZero"/>
        <c:auto val="1"/>
        <c:lblAlgn val="ctr"/>
        <c:lblOffset val="100"/>
        <c:noMultiLvlLbl val="0"/>
      </c:catAx>
      <c:valAx>
        <c:axId val="84957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959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2000" dirty="0">
                <a:solidFill>
                  <a:schemeClr val="accent5">
                    <a:lumMod val="50000"/>
                  </a:schemeClr>
                </a:solidFill>
                <a:cs typeface="B Titr" panose="00000700000000000000" pitchFamily="2" charset="-78"/>
              </a:rPr>
              <a:t>مقایسه درصد شناسایی فشارخون با هدف موردانتظار تا تابستان 1405به تفکیک شهرستانها</a:t>
            </a:r>
            <a:endParaRPr lang="en-US" sz="2000" dirty="0">
              <a:solidFill>
                <a:schemeClr val="accent5">
                  <a:lumMod val="50000"/>
                </a:schemeClr>
              </a:solidFill>
              <a:cs typeface="B Titr" panose="00000700000000000000" pitchFamily="2" charset="-78"/>
            </a:endParaRPr>
          </a:p>
        </c:rich>
      </c:tx>
      <c:layout>
        <c:manualLayout>
          <c:xMode val="edge"/>
          <c:yMode val="edge"/>
          <c:x val="0.16832814622997375"/>
          <c:y val="1.1279926778176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Sheet1!$B$33</c:f>
              <c:strCache>
                <c:ptCount val="1"/>
                <c:pt idx="0">
                  <c:v>شیوع فشارخون تا تابستان1405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rgbClr val="7698D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2EE-41BC-B4B3-C5362472E3CC}"/>
              </c:ext>
            </c:extLst>
          </c:dPt>
          <c:dPt>
            <c:idx val="19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EFB-4209-B392-863EB74F45E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Sheet1!$A$34:$A$61</c:f>
              <c:strCache>
                <c:ptCount val="28"/>
                <c:pt idx="0">
                  <c:v>خور</c:v>
                </c:pt>
                <c:pt idx="1">
                  <c:v>اردستان</c:v>
                </c:pt>
                <c:pt idx="2">
                  <c:v>بوئین</c:v>
                </c:pt>
                <c:pt idx="3">
                  <c:v>خوانسار</c:v>
                </c:pt>
                <c:pt idx="4">
                  <c:v>جرقویه</c:v>
                </c:pt>
                <c:pt idx="5">
                  <c:v>دهاقان</c:v>
                </c:pt>
                <c:pt idx="6">
                  <c:v>هرند</c:v>
                </c:pt>
                <c:pt idx="7">
                  <c:v>ورزنه</c:v>
                </c:pt>
                <c:pt idx="8">
                  <c:v>کوهپایه</c:v>
                </c:pt>
                <c:pt idx="9">
                  <c:v>چادگان</c:v>
                </c:pt>
                <c:pt idx="10">
                  <c:v>تیران </c:v>
                </c:pt>
                <c:pt idx="11">
                  <c:v>نطنز</c:v>
                </c:pt>
                <c:pt idx="12">
                  <c:v>نجف آباد</c:v>
                </c:pt>
                <c:pt idx="13">
                  <c:v>فریدن</c:v>
                </c:pt>
                <c:pt idx="14">
                  <c:v>شهرضا</c:v>
                </c:pt>
                <c:pt idx="15">
                  <c:v>اصفهان 1</c:v>
                </c:pt>
                <c:pt idx="16">
                  <c:v>فلاورجان</c:v>
                </c:pt>
                <c:pt idx="17">
                  <c:v>برخوار</c:v>
                </c:pt>
                <c:pt idx="18">
                  <c:v>نائین</c:v>
                </c:pt>
                <c:pt idx="19">
                  <c:v>استان</c:v>
                </c:pt>
                <c:pt idx="20">
                  <c:v>فریدونشهر</c:v>
                </c:pt>
                <c:pt idx="21">
                  <c:v>لنجان</c:v>
                </c:pt>
                <c:pt idx="22">
                  <c:v>گلپایگان</c:v>
                </c:pt>
                <c:pt idx="23">
                  <c:v>مبارکه</c:v>
                </c:pt>
                <c:pt idx="24">
                  <c:v>شاهین شهر </c:v>
                </c:pt>
                <c:pt idx="25">
                  <c:v>سمیرم</c:v>
                </c:pt>
                <c:pt idx="26">
                  <c:v>خمینی شهر</c:v>
                </c:pt>
                <c:pt idx="27">
                  <c:v>اصفهان 2</c:v>
                </c:pt>
              </c:strCache>
            </c:strRef>
          </c:cat>
          <c:val>
            <c:numRef>
              <c:f>Sheet1!$B$34:$B$61</c:f>
              <c:numCache>
                <c:formatCode>General</c:formatCode>
                <c:ptCount val="28"/>
                <c:pt idx="0">
                  <c:v>34.94</c:v>
                </c:pt>
                <c:pt idx="1">
                  <c:v>31.74</c:v>
                </c:pt>
                <c:pt idx="2">
                  <c:v>27.36</c:v>
                </c:pt>
                <c:pt idx="3">
                  <c:v>26.92</c:v>
                </c:pt>
                <c:pt idx="4">
                  <c:v>26.06</c:v>
                </c:pt>
                <c:pt idx="5">
                  <c:v>25.54</c:v>
                </c:pt>
                <c:pt idx="6">
                  <c:v>25.28</c:v>
                </c:pt>
                <c:pt idx="7">
                  <c:v>25.27</c:v>
                </c:pt>
                <c:pt idx="8">
                  <c:v>24.42</c:v>
                </c:pt>
                <c:pt idx="9">
                  <c:v>23.58</c:v>
                </c:pt>
                <c:pt idx="10">
                  <c:v>23.05</c:v>
                </c:pt>
                <c:pt idx="11">
                  <c:v>22.9</c:v>
                </c:pt>
                <c:pt idx="12">
                  <c:v>22.08</c:v>
                </c:pt>
                <c:pt idx="13">
                  <c:v>21.69</c:v>
                </c:pt>
                <c:pt idx="14">
                  <c:v>21.53</c:v>
                </c:pt>
                <c:pt idx="15">
                  <c:v>21.23</c:v>
                </c:pt>
                <c:pt idx="16">
                  <c:v>21.03</c:v>
                </c:pt>
                <c:pt idx="17">
                  <c:v>20.83</c:v>
                </c:pt>
                <c:pt idx="18">
                  <c:v>20.76</c:v>
                </c:pt>
                <c:pt idx="19">
                  <c:v>20.62</c:v>
                </c:pt>
                <c:pt idx="20">
                  <c:v>20.27</c:v>
                </c:pt>
                <c:pt idx="21">
                  <c:v>19.98</c:v>
                </c:pt>
                <c:pt idx="22">
                  <c:v>19.88</c:v>
                </c:pt>
                <c:pt idx="23">
                  <c:v>19.86</c:v>
                </c:pt>
                <c:pt idx="24">
                  <c:v>19.440000000000001</c:v>
                </c:pt>
                <c:pt idx="25">
                  <c:v>19.27</c:v>
                </c:pt>
                <c:pt idx="26">
                  <c:v>19.02</c:v>
                </c:pt>
                <c:pt idx="27">
                  <c:v>17.52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68-4FE1-9507-C74937F97092}"/>
            </c:ext>
          </c:extLst>
        </c:ser>
        <c:ser>
          <c:idx val="1"/>
          <c:order val="1"/>
          <c:tx>
            <c:strRef>
              <c:f>Sheet1!$C$33</c:f>
              <c:strCache>
                <c:ptCount val="1"/>
                <c:pt idx="0">
                  <c:v>هدف موردانتظار شیوع فشارخون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2EE-41BC-B4B3-C5362472E3CC}"/>
              </c:ext>
            </c:extLst>
          </c:dPt>
          <c:dPt>
            <c:idx val="1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EFB-4209-B392-863EB74F45E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Sheet1!$A$34:$A$61</c:f>
              <c:strCache>
                <c:ptCount val="28"/>
                <c:pt idx="0">
                  <c:v>خور</c:v>
                </c:pt>
                <c:pt idx="1">
                  <c:v>اردستان</c:v>
                </c:pt>
                <c:pt idx="2">
                  <c:v>بوئین</c:v>
                </c:pt>
                <c:pt idx="3">
                  <c:v>خوانسار</c:v>
                </c:pt>
                <c:pt idx="4">
                  <c:v>جرقویه</c:v>
                </c:pt>
                <c:pt idx="5">
                  <c:v>دهاقان</c:v>
                </c:pt>
                <c:pt idx="6">
                  <c:v>هرند</c:v>
                </c:pt>
                <c:pt idx="7">
                  <c:v>ورزنه</c:v>
                </c:pt>
                <c:pt idx="8">
                  <c:v>کوهپایه</c:v>
                </c:pt>
                <c:pt idx="9">
                  <c:v>چادگان</c:v>
                </c:pt>
                <c:pt idx="10">
                  <c:v>تیران </c:v>
                </c:pt>
                <c:pt idx="11">
                  <c:v>نطنز</c:v>
                </c:pt>
                <c:pt idx="12">
                  <c:v>نجف آباد</c:v>
                </c:pt>
                <c:pt idx="13">
                  <c:v>فریدن</c:v>
                </c:pt>
                <c:pt idx="14">
                  <c:v>شهرضا</c:v>
                </c:pt>
                <c:pt idx="15">
                  <c:v>اصفهان 1</c:v>
                </c:pt>
                <c:pt idx="16">
                  <c:v>فلاورجان</c:v>
                </c:pt>
                <c:pt idx="17">
                  <c:v>برخوار</c:v>
                </c:pt>
                <c:pt idx="18">
                  <c:v>نائین</c:v>
                </c:pt>
                <c:pt idx="19">
                  <c:v>استان</c:v>
                </c:pt>
                <c:pt idx="20">
                  <c:v>فریدونشهر</c:v>
                </c:pt>
                <c:pt idx="21">
                  <c:v>لنجان</c:v>
                </c:pt>
                <c:pt idx="22">
                  <c:v>گلپایگان</c:v>
                </c:pt>
                <c:pt idx="23">
                  <c:v>مبارکه</c:v>
                </c:pt>
                <c:pt idx="24">
                  <c:v>شاهین شهر </c:v>
                </c:pt>
                <c:pt idx="25">
                  <c:v>سمیرم</c:v>
                </c:pt>
                <c:pt idx="26">
                  <c:v>خمینی شهر</c:v>
                </c:pt>
                <c:pt idx="27">
                  <c:v>اصفهان 2</c:v>
                </c:pt>
              </c:strCache>
            </c:strRef>
          </c:cat>
          <c:val>
            <c:numRef>
              <c:f>Sheet1!$C$34:$C$61</c:f>
              <c:numCache>
                <c:formatCode>0.00</c:formatCode>
                <c:ptCount val="28"/>
                <c:pt idx="0">
                  <c:v>35.644950000000009</c:v>
                </c:pt>
                <c:pt idx="1">
                  <c:v>32.729400000000005</c:v>
                </c:pt>
                <c:pt idx="2">
                  <c:v>28.277699999999999</c:v>
                </c:pt>
                <c:pt idx="3">
                  <c:v>27.431249999999999</c:v>
                </c:pt>
                <c:pt idx="4">
                  <c:v>26.668400000000002</c:v>
                </c:pt>
                <c:pt idx="5">
                  <c:v>25.999599999999997</c:v>
                </c:pt>
                <c:pt idx="6">
                  <c:v>26.407149999999998</c:v>
                </c:pt>
                <c:pt idx="7">
                  <c:v>25.341250000000002</c:v>
                </c:pt>
                <c:pt idx="8">
                  <c:v>25.226300000000002</c:v>
                </c:pt>
                <c:pt idx="9">
                  <c:v>24.191749999999999</c:v>
                </c:pt>
                <c:pt idx="10">
                  <c:v>23.867799999999999</c:v>
                </c:pt>
                <c:pt idx="11">
                  <c:v>23.439349999999997</c:v>
                </c:pt>
                <c:pt idx="12">
                  <c:v>22.540649999999999</c:v>
                </c:pt>
                <c:pt idx="13">
                  <c:v>21.903200000000005</c:v>
                </c:pt>
                <c:pt idx="14">
                  <c:v>22.091300000000004</c:v>
                </c:pt>
                <c:pt idx="15">
                  <c:v>21.882300000000004</c:v>
                </c:pt>
                <c:pt idx="16">
                  <c:v>21.527000000000001</c:v>
                </c:pt>
                <c:pt idx="17">
                  <c:v>21.32845</c:v>
                </c:pt>
                <c:pt idx="18">
                  <c:v>20.9209</c:v>
                </c:pt>
                <c:pt idx="19">
                  <c:v>21.129899999999999</c:v>
                </c:pt>
                <c:pt idx="20">
                  <c:v>20.450650000000003</c:v>
                </c:pt>
                <c:pt idx="21">
                  <c:v>20.335700000000003</c:v>
                </c:pt>
                <c:pt idx="22">
                  <c:v>20.252100000000002</c:v>
                </c:pt>
                <c:pt idx="23">
                  <c:v>20.199849999999998</c:v>
                </c:pt>
                <c:pt idx="24">
                  <c:v>19.792300000000001</c:v>
                </c:pt>
                <c:pt idx="25">
                  <c:v>19.7087</c:v>
                </c:pt>
                <c:pt idx="26">
                  <c:v>19.520600000000002</c:v>
                </c:pt>
                <c:pt idx="27">
                  <c:v>18.015799999999995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68-4FE1-9507-C74937F9709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49555696"/>
        <c:axId val="849556944"/>
      </c:barChart>
      <c:catAx>
        <c:axId val="84955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9556944"/>
        <c:crosses val="autoZero"/>
        <c:auto val="1"/>
        <c:lblAlgn val="ctr"/>
        <c:lblOffset val="100"/>
        <c:noMultiLvlLbl val="0"/>
      </c:catAx>
      <c:valAx>
        <c:axId val="84955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955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1800" b="1" i="0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نسبت بیماران مبتلا به فشارخون به بیماران مبتلا به دیابت شناسایی شده  تا تابستان 1405- میزان مطلوب استان 2/4</a:t>
            </a:r>
            <a:endParaRPr lang="en-US" dirty="0">
              <a:solidFill>
                <a:schemeClr val="accent5">
                  <a:lumMod val="75000"/>
                </a:schemeClr>
              </a:solidFill>
              <a:effectLst/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Sheet1!$B$65</c:f>
              <c:strCache>
                <c:ptCount val="1"/>
                <c:pt idx="0">
                  <c:v>نسبت فشارخون به دیابت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296-40F7-B58B-64B93348EC08}"/>
              </c:ext>
            </c:extLst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296-40F7-B58B-64B93348EC08}"/>
              </c:ext>
            </c:extLst>
          </c:dPt>
          <c:dPt>
            <c:idx val="8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296-40F7-B58B-64B93348EC08}"/>
              </c:ext>
            </c:extLst>
          </c:dPt>
          <c:dPt>
            <c:idx val="1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296-40F7-B58B-64B93348EC08}"/>
              </c:ext>
            </c:extLst>
          </c:dPt>
          <c:dPt>
            <c:idx val="1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296-40F7-B58B-64B93348EC08}"/>
              </c:ext>
            </c:extLst>
          </c:dPt>
          <c:dPt>
            <c:idx val="1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296-40F7-B58B-64B93348EC08}"/>
              </c:ext>
            </c:extLst>
          </c:dPt>
          <c:dPt>
            <c:idx val="1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6-7C05-420A-88C2-6E2182B09524}"/>
              </c:ext>
            </c:extLst>
          </c:dPt>
          <c:dPt>
            <c:idx val="1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5C0-4D1B-9182-547DFD28ECE9}"/>
              </c:ext>
            </c:extLst>
          </c:dPt>
          <c:dPt>
            <c:idx val="16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5C0-4D1B-9182-547DFD28ECE9}"/>
              </c:ext>
            </c:extLst>
          </c:dPt>
          <c:dPt>
            <c:idx val="1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5C0-4D1B-9182-547DFD28ECE9}"/>
              </c:ext>
            </c:extLst>
          </c:dPt>
          <c:dPt>
            <c:idx val="1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5C0-4D1B-9182-547DFD28ECE9}"/>
              </c:ext>
            </c:extLst>
          </c:dPt>
          <c:dPt>
            <c:idx val="19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5C0-4D1B-9182-547DFD28ECE9}"/>
              </c:ext>
            </c:extLst>
          </c:dPt>
          <c:dPt>
            <c:idx val="2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C-7296-40F7-B58B-64B93348EC08}"/>
              </c:ext>
            </c:extLst>
          </c:dPt>
          <c:dPt>
            <c:idx val="2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5C0-4D1B-9182-547DFD28ECE9}"/>
              </c:ext>
            </c:extLst>
          </c:dPt>
          <c:dPt>
            <c:idx val="2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7296-40F7-B58B-64B93348EC08}"/>
              </c:ext>
            </c:extLst>
          </c:dPt>
          <c:dPt>
            <c:idx val="2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E-7296-40F7-B58B-64B93348EC08}"/>
              </c:ext>
            </c:extLst>
          </c:dPt>
          <c:dPt>
            <c:idx val="2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7296-40F7-B58B-64B93348EC08}"/>
              </c:ext>
            </c:extLst>
          </c:dPt>
          <c:dPt>
            <c:idx val="2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55C0-4D1B-9182-547DFD28ECE9}"/>
              </c:ext>
            </c:extLst>
          </c:dPt>
          <c:dPt>
            <c:idx val="26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0-7296-40F7-B58B-64B93348EC08}"/>
              </c:ext>
            </c:extLst>
          </c:dPt>
          <c:dPt>
            <c:idx val="2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55C0-4D1B-9182-547DFD28ECE9}"/>
              </c:ext>
            </c:extLst>
          </c:dPt>
          <c:dLbls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7296-40F7-B58B-64B93348EC08}"/>
                </c:ext>
              </c:extLst>
            </c:dLbl>
            <c:dLbl>
              <c:idx val="2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C-7296-40F7-B58B-64B93348EC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Sheet1!$A$66:$A$93</c:f>
              <c:strCache>
                <c:ptCount val="28"/>
                <c:pt idx="0">
                  <c:v>بوئین</c:v>
                </c:pt>
                <c:pt idx="1">
                  <c:v>فریدونشهر</c:v>
                </c:pt>
                <c:pt idx="2">
                  <c:v>چادگان</c:v>
                </c:pt>
                <c:pt idx="3">
                  <c:v>جرقویه</c:v>
                </c:pt>
                <c:pt idx="4">
                  <c:v>سمیرم</c:v>
                </c:pt>
                <c:pt idx="5">
                  <c:v>خور</c:v>
                </c:pt>
                <c:pt idx="6">
                  <c:v>گلپایگان</c:v>
                </c:pt>
                <c:pt idx="7">
                  <c:v>خوانسار</c:v>
                </c:pt>
                <c:pt idx="8">
                  <c:v>هرند</c:v>
                </c:pt>
                <c:pt idx="9">
                  <c:v>تیران </c:v>
                </c:pt>
                <c:pt idx="10">
                  <c:v>ورزنه</c:v>
                </c:pt>
                <c:pt idx="11">
                  <c:v>شهرضا</c:v>
                </c:pt>
                <c:pt idx="12">
                  <c:v>دهاقان</c:v>
                </c:pt>
                <c:pt idx="13">
                  <c:v>فریدن</c:v>
                </c:pt>
                <c:pt idx="14">
                  <c:v>اردستان</c:v>
                </c:pt>
                <c:pt idx="15">
                  <c:v>لنجان</c:v>
                </c:pt>
                <c:pt idx="16">
                  <c:v>کوهپایه</c:v>
                </c:pt>
                <c:pt idx="17">
                  <c:v>نائین</c:v>
                </c:pt>
                <c:pt idx="18">
                  <c:v>فلاورجان</c:v>
                </c:pt>
                <c:pt idx="19">
                  <c:v>نجف آباد</c:v>
                </c:pt>
                <c:pt idx="20">
                  <c:v>استان</c:v>
                </c:pt>
                <c:pt idx="21">
                  <c:v>مبارکه</c:v>
                </c:pt>
                <c:pt idx="22">
                  <c:v>اصفهان 1</c:v>
                </c:pt>
                <c:pt idx="23">
                  <c:v>اصفهان 2</c:v>
                </c:pt>
                <c:pt idx="24">
                  <c:v>برخوار</c:v>
                </c:pt>
                <c:pt idx="25">
                  <c:v>شاهین شهر </c:v>
                </c:pt>
                <c:pt idx="26">
                  <c:v>خمینی شهر</c:v>
                </c:pt>
                <c:pt idx="27">
                  <c:v>نطنز</c:v>
                </c:pt>
              </c:strCache>
            </c:strRef>
          </c:cat>
          <c:val>
            <c:numRef>
              <c:f>Sheet1!$B$66:$B$93</c:f>
              <c:numCache>
                <c:formatCode>0.00</c:formatCode>
                <c:ptCount val="28"/>
                <c:pt idx="0">
                  <c:v>2.5785123966942147</c:v>
                </c:pt>
                <c:pt idx="1">
                  <c:v>2.5265459088069955</c:v>
                </c:pt>
                <c:pt idx="2">
                  <c:v>2.4223300970873787</c:v>
                </c:pt>
                <c:pt idx="3">
                  <c:v>2.2239226741844544</c:v>
                </c:pt>
                <c:pt idx="4">
                  <c:v>2.1028806584362139</c:v>
                </c:pt>
                <c:pt idx="5">
                  <c:v>2.0974143114852675</c:v>
                </c:pt>
                <c:pt idx="6">
                  <c:v>2.0855767516491355</c:v>
                </c:pt>
                <c:pt idx="7">
                  <c:v>2.0054234459741345</c:v>
                </c:pt>
                <c:pt idx="8">
                  <c:v>1.9826139088729018</c:v>
                </c:pt>
                <c:pt idx="9">
                  <c:v>1.9683558309360478</c:v>
                </c:pt>
                <c:pt idx="10">
                  <c:v>1.9506172839506173</c:v>
                </c:pt>
                <c:pt idx="11">
                  <c:v>1.9428380782918149</c:v>
                </c:pt>
                <c:pt idx="12">
                  <c:v>1.884262796027502</c:v>
                </c:pt>
                <c:pt idx="13">
                  <c:v>1.8316054917343794</c:v>
                </c:pt>
                <c:pt idx="14">
                  <c:v>1.7865867711454253</c:v>
                </c:pt>
                <c:pt idx="15">
                  <c:v>1.7676861291319124</c:v>
                </c:pt>
                <c:pt idx="16">
                  <c:v>1.7187319884726224</c:v>
                </c:pt>
                <c:pt idx="17">
                  <c:v>1.7174447174447174</c:v>
                </c:pt>
                <c:pt idx="18">
                  <c:v>1.7130281690140845</c:v>
                </c:pt>
                <c:pt idx="19">
                  <c:v>1.7070818915801615</c:v>
                </c:pt>
                <c:pt idx="20">
                  <c:v>1.7027186299915702</c:v>
                </c:pt>
                <c:pt idx="21">
                  <c:v>1.6954096954096953</c:v>
                </c:pt>
                <c:pt idx="22">
                  <c:v>1.676122273980857</c:v>
                </c:pt>
                <c:pt idx="23">
                  <c:v>1.5903006659043519</c:v>
                </c:pt>
                <c:pt idx="24">
                  <c:v>1.5633251286641308</c:v>
                </c:pt>
                <c:pt idx="25">
                  <c:v>1.5625980760046394</c:v>
                </c:pt>
                <c:pt idx="26">
                  <c:v>1.4498638513352125</c:v>
                </c:pt>
                <c:pt idx="27">
                  <c:v>1.3234902309058614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55C0-4D1B-9182-547DFD28ECE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49576496"/>
        <c:axId val="849554448"/>
      </c:barChart>
      <c:catAx>
        <c:axId val="84957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9554448"/>
        <c:crosses val="autoZero"/>
        <c:auto val="1"/>
        <c:lblAlgn val="ctr"/>
        <c:lblOffset val="100"/>
        <c:noMultiLvlLbl val="0"/>
      </c:catAx>
      <c:valAx>
        <c:axId val="84955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9576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B Titr" panose="00000700000000000000" pitchFamily="2" charset="-78"/>
              </a:defRPr>
            </a:pPr>
            <a:r>
              <a:rPr lang="fa-IR" sz="1800" b="1" i="0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روند فصلی تعداد مراقبت بیماران مبتلا به فشارخون بالا توسط پزشک در استان اصفهان </a:t>
            </a:r>
          </a:p>
          <a:p>
            <a:pPr>
              <a:defRPr sz="1800">
                <a:solidFill>
                  <a:srgbClr val="C00000"/>
                </a:solidFill>
                <a:cs typeface="B Titr" panose="00000700000000000000" pitchFamily="2" charset="-78"/>
              </a:defRPr>
            </a:pPr>
            <a:r>
              <a:rPr lang="fa-IR" sz="1800" b="1" i="0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در تابستان 1405 </a:t>
            </a:r>
            <a:endParaRPr lang="en-US" sz="1800" dirty="0">
              <a:solidFill>
                <a:schemeClr val="accent5">
                  <a:lumMod val="75000"/>
                </a:schemeClr>
              </a:solidFill>
              <a:effectLst/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B Titr" panose="00000700000000000000" pitchFamily="2" charset="-78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3657398293963257E-2"/>
          <c:y val="0.19916662310441313"/>
          <c:w val="0.9559461942257218"/>
          <c:h val="0.63045377661125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'تعداد مراقبت فشارخون پزشک'!$AC$4</c:f>
              <c:strCache>
                <c:ptCount val="1"/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'تعداد مراقبت فشارخون پزشک'!$AK$3:$BQ$3</c:f>
              <c:strCache>
                <c:ptCount val="33"/>
                <c:pt idx="0">
                  <c:v>سه ماه دوم 97</c:v>
                </c:pt>
                <c:pt idx="1">
                  <c:v>سه ماهه سوم  97</c:v>
                </c:pt>
                <c:pt idx="2">
                  <c:v>سه ماهه چهارم  97</c:v>
                </c:pt>
                <c:pt idx="3">
                  <c:v>سه ماهه اول  98 </c:v>
                </c:pt>
                <c:pt idx="4">
                  <c:v>سه ماه دوم  98</c:v>
                </c:pt>
                <c:pt idx="5">
                  <c:v>سه ماهه سوم98</c:v>
                </c:pt>
                <c:pt idx="6">
                  <c:v>سه ماهه چهارم  98</c:v>
                </c:pt>
                <c:pt idx="7">
                  <c:v>سه ماهه اول 99 </c:v>
                </c:pt>
                <c:pt idx="8">
                  <c:v>سه ماه دوم  99</c:v>
                </c:pt>
                <c:pt idx="9">
                  <c:v>سه ماهه سوم  99</c:v>
                </c:pt>
                <c:pt idx="10">
                  <c:v>سه ماهه چهارم 99</c:v>
                </c:pt>
                <c:pt idx="11">
                  <c:v>سه ماهه اول  1400</c:v>
                </c:pt>
                <c:pt idx="12">
                  <c:v>سه ماهه دوم 1400</c:v>
                </c:pt>
                <c:pt idx="13">
                  <c:v>سه ماهه سوم 1400</c:v>
                </c:pt>
                <c:pt idx="14">
                  <c:v>سه ماهه چهارم 1400</c:v>
                </c:pt>
                <c:pt idx="15">
                  <c:v>سه ماهه اول  1401</c:v>
                </c:pt>
                <c:pt idx="16">
                  <c:v>سه ماهه دوم 1401</c:v>
                </c:pt>
                <c:pt idx="17">
                  <c:v>سه ماهه سوم 1401</c:v>
                </c:pt>
                <c:pt idx="18">
                  <c:v>سه ماهه چهارم 1401</c:v>
                </c:pt>
                <c:pt idx="19">
                  <c:v>سه ماهه اول 1402</c:v>
                </c:pt>
                <c:pt idx="20">
                  <c:v>سه ماهه دوم 1402</c:v>
                </c:pt>
                <c:pt idx="21">
                  <c:v>سه ماهه سوم 1402</c:v>
                </c:pt>
                <c:pt idx="22">
                  <c:v>سه ماهه چهارم 1402</c:v>
                </c:pt>
                <c:pt idx="23">
                  <c:v>سه ماهه اول1403</c:v>
                </c:pt>
                <c:pt idx="24">
                  <c:v>سه ماهه دوم1403</c:v>
                </c:pt>
                <c:pt idx="25">
                  <c:v>سه ماهه سوم1403</c:v>
                </c:pt>
                <c:pt idx="26">
                  <c:v>زمستان 1403</c:v>
                </c:pt>
                <c:pt idx="27">
                  <c:v>بهار1404</c:v>
                </c:pt>
                <c:pt idx="28">
                  <c:v>تابستان1404</c:v>
                </c:pt>
                <c:pt idx="29">
                  <c:v>پاییز1404</c:v>
                </c:pt>
                <c:pt idx="30">
                  <c:v>زمستان 1404</c:v>
                </c:pt>
                <c:pt idx="31">
                  <c:v>بهار 1405</c:v>
                </c:pt>
                <c:pt idx="32">
                  <c:v>تابستان 1405</c:v>
                </c:pt>
              </c:strCache>
            </c:strRef>
          </c:cat>
          <c:val>
            <c:numRef>
              <c:f>'تعداد مراقبت فشارخون پزشک'!$AK$4:$BQ$4</c:f>
              <c:numCache>
                <c:formatCode>General</c:formatCode>
                <c:ptCount val="33"/>
                <c:pt idx="0">
                  <c:v>25895</c:v>
                </c:pt>
                <c:pt idx="1">
                  <c:v>40012</c:v>
                </c:pt>
                <c:pt idx="2">
                  <c:v>57947</c:v>
                </c:pt>
                <c:pt idx="3">
                  <c:v>67152</c:v>
                </c:pt>
                <c:pt idx="4">
                  <c:v>64047</c:v>
                </c:pt>
                <c:pt idx="5">
                  <c:v>72107</c:v>
                </c:pt>
                <c:pt idx="6">
                  <c:v>74087</c:v>
                </c:pt>
                <c:pt idx="7">
                  <c:v>38381</c:v>
                </c:pt>
                <c:pt idx="8">
                  <c:v>59579</c:v>
                </c:pt>
                <c:pt idx="9">
                  <c:v>52614</c:v>
                </c:pt>
                <c:pt idx="10">
                  <c:v>64607</c:v>
                </c:pt>
                <c:pt idx="11">
                  <c:v>68408</c:v>
                </c:pt>
                <c:pt idx="12">
                  <c:v>61581</c:v>
                </c:pt>
                <c:pt idx="13">
                  <c:v>60129</c:v>
                </c:pt>
                <c:pt idx="14">
                  <c:v>62281</c:v>
                </c:pt>
                <c:pt idx="15">
                  <c:v>70150</c:v>
                </c:pt>
                <c:pt idx="16">
                  <c:v>73264</c:v>
                </c:pt>
                <c:pt idx="17">
                  <c:v>84579</c:v>
                </c:pt>
                <c:pt idx="18">
                  <c:v>84766</c:v>
                </c:pt>
                <c:pt idx="19">
                  <c:v>89193</c:v>
                </c:pt>
                <c:pt idx="20">
                  <c:v>82327</c:v>
                </c:pt>
                <c:pt idx="21">
                  <c:v>95879</c:v>
                </c:pt>
                <c:pt idx="22">
                  <c:v>97459</c:v>
                </c:pt>
                <c:pt idx="23">
                  <c:v>93788</c:v>
                </c:pt>
                <c:pt idx="24">
                  <c:v>86038</c:v>
                </c:pt>
                <c:pt idx="25">
                  <c:v>102230</c:v>
                </c:pt>
                <c:pt idx="26">
                  <c:v>99751</c:v>
                </c:pt>
                <c:pt idx="27">
                  <c:v>100573</c:v>
                </c:pt>
                <c:pt idx="28">
                  <c:v>90976</c:v>
                </c:pt>
                <c:pt idx="29">
                  <c:v>99005</c:v>
                </c:pt>
                <c:pt idx="30">
                  <c:v>89076</c:v>
                </c:pt>
                <c:pt idx="31">
                  <c:v>104111</c:v>
                </c:pt>
                <c:pt idx="32">
                  <c:v>100292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DC-499D-B600-0143AE22B7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748144"/>
        <c:axId val="308747752"/>
      </c:barChart>
      <c:catAx>
        <c:axId val="30874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747752"/>
        <c:crosses val="autoZero"/>
        <c:auto val="1"/>
        <c:lblAlgn val="ctr"/>
        <c:lblOffset val="100"/>
        <c:noMultiLvlLbl val="0"/>
      </c:catAx>
      <c:valAx>
        <c:axId val="3087477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08748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9EBF7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درصد پوشش مراقبت فشارخون توسط پزشک در استان اصفهان </a:t>
            </a:r>
            <a:r>
              <a:rPr lang="fa-IR" sz="2000" b="1" dirty="0" err="1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درتابستان</a:t>
            </a:r>
            <a:r>
              <a:rPr lang="fa-IR" sz="2000" b="1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 1405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'درصد مراقبت فشارخون توسط پزشک'!$K$3:$AP$3</c:f>
              <c:strCache>
                <c:ptCount val="32"/>
                <c:pt idx="0">
                  <c:v>سه ماهه سوم  97</c:v>
                </c:pt>
                <c:pt idx="1">
                  <c:v>سه ماهه چهارم  97</c:v>
                </c:pt>
                <c:pt idx="2">
                  <c:v>سه ماهه اول  98</c:v>
                </c:pt>
                <c:pt idx="3">
                  <c:v>سه ماهه دوم 98</c:v>
                </c:pt>
                <c:pt idx="4">
                  <c:v>سه ماهه سوم 98</c:v>
                </c:pt>
                <c:pt idx="5">
                  <c:v>سه ماهه چهارم98 </c:v>
                </c:pt>
                <c:pt idx="6">
                  <c:v>سه ماهه اول  99</c:v>
                </c:pt>
                <c:pt idx="7">
                  <c:v>سه ماهه دوم  99</c:v>
                </c:pt>
                <c:pt idx="8">
                  <c:v>سه ماهه  سوم 99</c:v>
                </c:pt>
                <c:pt idx="9">
                  <c:v>سه ماهه چهارم 99</c:v>
                </c:pt>
                <c:pt idx="10">
                  <c:v>سه ماهه اول 1400</c:v>
                </c:pt>
                <c:pt idx="11">
                  <c:v>سه ماهه دوم 1400</c:v>
                </c:pt>
                <c:pt idx="12">
                  <c:v>سه ماهه سوم 1400</c:v>
                </c:pt>
                <c:pt idx="13">
                  <c:v>سه ماهه چهارم  1400</c:v>
                </c:pt>
                <c:pt idx="14">
                  <c:v>سه ماهه اول1401</c:v>
                </c:pt>
                <c:pt idx="15">
                  <c:v>سه ماهه دوم 1401</c:v>
                </c:pt>
                <c:pt idx="16">
                  <c:v>سه ماهه سوم 1401</c:v>
                </c:pt>
                <c:pt idx="17">
                  <c:v>سه ماهه چهارم 1401</c:v>
                </c:pt>
                <c:pt idx="18">
                  <c:v>سه ماهه اول 1402</c:v>
                </c:pt>
                <c:pt idx="19">
                  <c:v>سه ماهه دوم 1402</c:v>
                </c:pt>
                <c:pt idx="20">
                  <c:v>سه ماهه سوم 1402</c:v>
                </c:pt>
                <c:pt idx="21">
                  <c:v>سه ماهه چهارم 1402</c:v>
                </c:pt>
                <c:pt idx="22">
                  <c:v>سه ماهه اول 1403</c:v>
                </c:pt>
                <c:pt idx="23">
                  <c:v>سه ماهه دوم1403</c:v>
                </c:pt>
                <c:pt idx="24">
                  <c:v>سه ماهه سوم1403</c:v>
                </c:pt>
                <c:pt idx="25">
                  <c:v>زمستان 1403</c:v>
                </c:pt>
                <c:pt idx="26">
                  <c:v>بهار1404</c:v>
                </c:pt>
                <c:pt idx="27">
                  <c:v>تابستان1404</c:v>
                </c:pt>
                <c:pt idx="28">
                  <c:v>پاییز 1404</c:v>
                </c:pt>
                <c:pt idx="29">
                  <c:v>زمستان1404</c:v>
                </c:pt>
                <c:pt idx="30">
                  <c:v>بهار1405</c:v>
                </c:pt>
                <c:pt idx="31">
                  <c:v>تابستان 1405</c:v>
                </c:pt>
              </c:strCache>
            </c:strRef>
          </c:cat>
          <c:val>
            <c:numRef>
              <c:f>'درصد مراقبت فشارخون توسط پزشک'!$K$31:$AP$31</c:f>
              <c:numCache>
                <c:formatCode>0.0</c:formatCode>
                <c:ptCount val="32"/>
                <c:pt idx="0">
                  <c:v>22</c:v>
                </c:pt>
                <c:pt idx="1">
                  <c:v>38.559869042707518</c:v>
                </c:pt>
                <c:pt idx="2">
                  <c:v>39.02098877344676</c:v>
                </c:pt>
                <c:pt idx="3">
                  <c:v>33.5811622090676</c:v>
                </c:pt>
                <c:pt idx="4">
                  <c:v>34.950463375857929</c:v>
                </c:pt>
                <c:pt idx="5">
                  <c:v>33.393882573538029</c:v>
                </c:pt>
                <c:pt idx="6">
                  <c:v>16.867062184135353</c:v>
                </c:pt>
                <c:pt idx="7">
                  <c:v>25.100902434297556</c:v>
                </c:pt>
                <c:pt idx="8">
                  <c:v>21.684691219624781</c:v>
                </c:pt>
                <c:pt idx="9">
                  <c:v>25.850141440169004</c:v>
                </c:pt>
                <c:pt idx="10">
                  <c:v>25.892799691139569</c:v>
                </c:pt>
                <c:pt idx="11">
                  <c:v>22.739307197217268</c:v>
                </c:pt>
                <c:pt idx="12">
                  <c:v>21.669886257153976</c:v>
                </c:pt>
                <c:pt idx="13">
                  <c:v>22.019455252918288</c:v>
                </c:pt>
                <c:pt idx="14">
                  <c:v>24.305567586108925</c:v>
                </c:pt>
                <c:pt idx="15">
                  <c:v>24.73</c:v>
                </c:pt>
                <c:pt idx="16">
                  <c:v>27.6</c:v>
                </c:pt>
                <c:pt idx="17">
                  <c:v>26.86</c:v>
                </c:pt>
                <c:pt idx="18">
                  <c:v>27.55</c:v>
                </c:pt>
                <c:pt idx="19">
                  <c:v>24.74</c:v>
                </c:pt>
                <c:pt idx="20">
                  <c:v>27.79</c:v>
                </c:pt>
                <c:pt idx="21">
                  <c:v>26.79</c:v>
                </c:pt>
                <c:pt idx="22">
                  <c:v>25.22</c:v>
                </c:pt>
                <c:pt idx="23">
                  <c:v>22.75</c:v>
                </c:pt>
                <c:pt idx="24">
                  <c:v>26.38</c:v>
                </c:pt>
                <c:pt idx="25">
                  <c:v>25.15</c:v>
                </c:pt>
                <c:pt idx="26" formatCode="General">
                  <c:v>24.94</c:v>
                </c:pt>
                <c:pt idx="27" formatCode="General">
                  <c:v>22.21</c:v>
                </c:pt>
                <c:pt idx="28">
                  <c:v>24.08</c:v>
                </c:pt>
                <c:pt idx="29">
                  <c:v>21.01</c:v>
                </c:pt>
                <c:pt idx="30">
                  <c:v>24.17</c:v>
                </c:pt>
                <c:pt idx="31">
                  <c:v>22.99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D0-4516-9432-6967DC18241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8745400"/>
        <c:axId val="308744224"/>
      </c:barChart>
      <c:catAx>
        <c:axId val="30874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744224"/>
        <c:crosses val="autoZero"/>
        <c:auto val="1"/>
        <c:lblAlgn val="ctr"/>
        <c:lblOffset val="100"/>
        <c:noMultiLvlLbl val="0"/>
      </c:catAx>
      <c:valAx>
        <c:axId val="3087442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308745400"/>
        <c:crosses val="autoZero"/>
        <c:crossBetween val="between"/>
      </c:valAx>
      <c:spPr>
        <a:solidFill>
          <a:srgbClr val="79EBF7"/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rgbClr val="79EBF7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2000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درصد مراقبت فشارخون پزشک در فصل تابستان 1405 به تفکیک شهرستانها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Sheet1!$B$96</c:f>
              <c:strCache>
                <c:ptCount val="1"/>
                <c:pt idx="0">
                  <c:v>درصد مراقبت فشارخون پزشک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7"/>
            <c:invertIfNegative val="0"/>
            <c:bubble3D val="0"/>
            <c:spPr>
              <a:solidFill>
                <a:srgbClr val="7698D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81C-4F4C-9970-AEEAF74E46D6}"/>
              </c:ext>
            </c:extLst>
          </c:dPt>
          <c:dPt>
            <c:idx val="1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81C-4F4C-9970-AEEAF74E46D6}"/>
              </c:ext>
            </c:extLst>
          </c:dPt>
          <c:dLbls>
            <c:dLbl>
              <c:idx val="18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81C-4F4C-9970-AEEAF74E46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Sheet1!$A$97:$A$124</c:f>
              <c:strCache>
                <c:ptCount val="28"/>
                <c:pt idx="0">
                  <c:v>چادگان</c:v>
                </c:pt>
                <c:pt idx="1">
                  <c:v>فریدونشهر</c:v>
                </c:pt>
                <c:pt idx="2">
                  <c:v>خور</c:v>
                </c:pt>
                <c:pt idx="3">
                  <c:v>اردستان</c:v>
                </c:pt>
                <c:pt idx="4">
                  <c:v>خوانسار</c:v>
                </c:pt>
                <c:pt idx="5">
                  <c:v>فریدن</c:v>
                </c:pt>
                <c:pt idx="6">
                  <c:v>هرند</c:v>
                </c:pt>
                <c:pt idx="7">
                  <c:v>دهاقان</c:v>
                </c:pt>
                <c:pt idx="8">
                  <c:v>ورزنه</c:v>
                </c:pt>
                <c:pt idx="9">
                  <c:v>نائین</c:v>
                </c:pt>
                <c:pt idx="10">
                  <c:v>جرقویه</c:v>
                </c:pt>
                <c:pt idx="11">
                  <c:v>فلاورجان</c:v>
                </c:pt>
                <c:pt idx="12">
                  <c:v>بوئین</c:v>
                </c:pt>
                <c:pt idx="13">
                  <c:v>نطنز</c:v>
                </c:pt>
                <c:pt idx="14">
                  <c:v>برخوار</c:v>
                </c:pt>
                <c:pt idx="15">
                  <c:v>مبارکه</c:v>
                </c:pt>
                <c:pt idx="16">
                  <c:v>سمیرم</c:v>
                </c:pt>
                <c:pt idx="17">
                  <c:v>کوهپایه</c:v>
                </c:pt>
                <c:pt idx="18">
                  <c:v>استان</c:v>
                </c:pt>
                <c:pt idx="19">
                  <c:v>تیران </c:v>
                </c:pt>
                <c:pt idx="20">
                  <c:v>نجف آباد</c:v>
                </c:pt>
                <c:pt idx="21">
                  <c:v>شهرضا</c:v>
                </c:pt>
                <c:pt idx="22">
                  <c:v>شاهین شهر </c:v>
                </c:pt>
                <c:pt idx="23">
                  <c:v>گلپایگان</c:v>
                </c:pt>
                <c:pt idx="24">
                  <c:v>لنجان</c:v>
                </c:pt>
                <c:pt idx="25">
                  <c:v>اصفهان 1</c:v>
                </c:pt>
                <c:pt idx="26">
                  <c:v>اصفهان 2</c:v>
                </c:pt>
                <c:pt idx="27">
                  <c:v>خمینی شهر</c:v>
                </c:pt>
              </c:strCache>
            </c:strRef>
          </c:cat>
          <c:val>
            <c:numRef>
              <c:f>Sheet1!$B$97:$B$124</c:f>
              <c:numCache>
                <c:formatCode>0.00</c:formatCode>
                <c:ptCount val="28"/>
                <c:pt idx="0">
                  <c:v>50.055666889334226</c:v>
                </c:pt>
                <c:pt idx="1">
                  <c:v>46.106304079110011</c:v>
                </c:pt>
                <c:pt idx="2">
                  <c:v>44.237385321100916</c:v>
                </c:pt>
                <c:pt idx="3">
                  <c:v>41.034571723426211</c:v>
                </c:pt>
                <c:pt idx="4">
                  <c:v>38.485541918036198</c:v>
                </c:pt>
                <c:pt idx="5">
                  <c:v>36.821171791341598</c:v>
                </c:pt>
                <c:pt idx="6">
                  <c:v>36.740247958875109</c:v>
                </c:pt>
                <c:pt idx="7">
                  <c:v>36.326778836407861</c:v>
                </c:pt>
                <c:pt idx="8">
                  <c:v>34.04535864978903</c:v>
                </c:pt>
                <c:pt idx="9">
                  <c:v>33.28564616118264</c:v>
                </c:pt>
                <c:pt idx="10">
                  <c:v>29.880478087649404</c:v>
                </c:pt>
                <c:pt idx="11">
                  <c:v>29.480344295991777</c:v>
                </c:pt>
                <c:pt idx="12">
                  <c:v>28.231837606837608</c:v>
                </c:pt>
                <c:pt idx="13">
                  <c:v>27.713470894145274</c:v>
                </c:pt>
                <c:pt idx="14">
                  <c:v>27.352751735489871</c:v>
                </c:pt>
                <c:pt idx="15">
                  <c:v>25.202429149797574</c:v>
                </c:pt>
                <c:pt idx="16">
                  <c:v>25.090858261112665</c:v>
                </c:pt>
                <c:pt idx="17">
                  <c:v>24.815560026827633</c:v>
                </c:pt>
                <c:pt idx="18">
                  <c:v>22.987409779252836</c:v>
                </c:pt>
                <c:pt idx="19">
                  <c:v>22.158516020236089</c:v>
                </c:pt>
                <c:pt idx="20">
                  <c:v>21.564282046431178</c:v>
                </c:pt>
                <c:pt idx="21">
                  <c:v>21.534058385804236</c:v>
                </c:pt>
                <c:pt idx="22">
                  <c:v>20.940488145657774</c:v>
                </c:pt>
                <c:pt idx="23">
                  <c:v>20.106001025816379</c:v>
                </c:pt>
                <c:pt idx="24">
                  <c:v>19.475707794477458</c:v>
                </c:pt>
                <c:pt idx="25">
                  <c:v>19.310592757490703</c:v>
                </c:pt>
                <c:pt idx="26">
                  <c:v>17.107248093163584</c:v>
                </c:pt>
                <c:pt idx="27">
                  <c:v>16.566721581548599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A5-41EC-B338-060CEE4FD06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49587728"/>
        <c:axId val="849582736"/>
      </c:barChart>
      <c:catAx>
        <c:axId val="84958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9582736"/>
        <c:crosses val="autoZero"/>
        <c:auto val="1"/>
        <c:lblAlgn val="ctr"/>
        <c:lblOffset val="100"/>
        <c:noMultiLvlLbl val="0"/>
      </c:catAx>
      <c:valAx>
        <c:axId val="84958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9587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1800" b="1" i="0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مقایسه مراقبت بیماران مبتلا به فشارخون توسط پزشک به تفکیک شهرستان ها در تابستان و بهار 1405</a:t>
            </a:r>
            <a:r>
              <a:rPr lang="fa-IR" sz="1800" b="0" i="0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 </a:t>
            </a:r>
            <a:endParaRPr lang="en-US" dirty="0">
              <a:solidFill>
                <a:schemeClr val="accent5">
                  <a:lumMod val="75000"/>
                </a:schemeClr>
              </a:solidFill>
              <a:effectLst/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Sheet1!$B$129</c:f>
              <c:strCache>
                <c:ptCount val="1"/>
                <c:pt idx="0">
                  <c:v>درصد مراقبت فشارخون پزشک در تابستان1405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7"/>
            <c:invertIfNegative val="0"/>
            <c:bubble3D val="0"/>
            <c:spPr>
              <a:solidFill>
                <a:srgbClr val="7698D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F37-4AE6-9D52-2138234D6D22}"/>
              </c:ext>
            </c:extLst>
          </c:dPt>
          <c:dPt>
            <c:idx val="18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463-472A-835D-000356C187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Sheet1!$A$130:$A$157</c:f>
              <c:strCache>
                <c:ptCount val="28"/>
                <c:pt idx="0">
                  <c:v>چادگان</c:v>
                </c:pt>
                <c:pt idx="1">
                  <c:v>فریدونشهر</c:v>
                </c:pt>
                <c:pt idx="2">
                  <c:v>خور</c:v>
                </c:pt>
                <c:pt idx="3">
                  <c:v>اردستان</c:v>
                </c:pt>
                <c:pt idx="4">
                  <c:v>خوانسار</c:v>
                </c:pt>
                <c:pt idx="5">
                  <c:v>فریدن</c:v>
                </c:pt>
                <c:pt idx="6">
                  <c:v>هرند</c:v>
                </c:pt>
                <c:pt idx="7">
                  <c:v>دهاقان</c:v>
                </c:pt>
                <c:pt idx="8">
                  <c:v>ورزنه</c:v>
                </c:pt>
                <c:pt idx="9">
                  <c:v>نائین</c:v>
                </c:pt>
                <c:pt idx="10">
                  <c:v>جرقویه</c:v>
                </c:pt>
                <c:pt idx="11">
                  <c:v>فلاورجان</c:v>
                </c:pt>
                <c:pt idx="12">
                  <c:v>بوئین</c:v>
                </c:pt>
                <c:pt idx="13">
                  <c:v>نطنز</c:v>
                </c:pt>
                <c:pt idx="14">
                  <c:v>برخوار</c:v>
                </c:pt>
                <c:pt idx="15">
                  <c:v>مبارکه</c:v>
                </c:pt>
                <c:pt idx="16">
                  <c:v>سمیرم</c:v>
                </c:pt>
                <c:pt idx="17">
                  <c:v>کوهپایه</c:v>
                </c:pt>
                <c:pt idx="18">
                  <c:v>استان</c:v>
                </c:pt>
                <c:pt idx="19">
                  <c:v>تیران </c:v>
                </c:pt>
                <c:pt idx="20">
                  <c:v>نجف آباد</c:v>
                </c:pt>
                <c:pt idx="21">
                  <c:v>شهرضا</c:v>
                </c:pt>
                <c:pt idx="22">
                  <c:v>شاهین شهر </c:v>
                </c:pt>
                <c:pt idx="23">
                  <c:v>گلپایگان</c:v>
                </c:pt>
                <c:pt idx="24">
                  <c:v>لنجان</c:v>
                </c:pt>
                <c:pt idx="25">
                  <c:v>اصفهان 1</c:v>
                </c:pt>
                <c:pt idx="26">
                  <c:v>اصفهان 2</c:v>
                </c:pt>
                <c:pt idx="27">
                  <c:v>خمینی شهر</c:v>
                </c:pt>
              </c:strCache>
            </c:strRef>
          </c:cat>
          <c:val>
            <c:numRef>
              <c:f>Sheet1!$B$130:$B$157</c:f>
              <c:numCache>
                <c:formatCode>0.00</c:formatCode>
                <c:ptCount val="28"/>
                <c:pt idx="0">
                  <c:v>50.055666889334226</c:v>
                </c:pt>
                <c:pt idx="1">
                  <c:v>46.106304079110011</c:v>
                </c:pt>
                <c:pt idx="2">
                  <c:v>44.237385321100916</c:v>
                </c:pt>
                <c:pt idx="3">
                  <c:v>41.034571723426211</c:v>
                </c:pt>
                <c:pt idx="4">
                  <c:v>38.485541918036198</c:v>
                </c:pt>
                <c:pt idx="5">
                  <c:v>36.821171791341598</c:v>
                </c:pt>
                <c:pt idx="6">
                  <c:v>36.740247958875109</c:v>
                </c:pt>
                <c:pt idx="7">
                  <c:v>36.326778836407861</c:v>
                </c:pt>
                <c:pt idx="8">
                  <c:v>34.04535864978903</c:v>
                </c:pt>
                <c:pt idx="9">
                  <c:v>33.28564616118264</c:v>
                </c:pt>
                <c:pt idx="10">
                  <c:v>29.880478087649404</c:v>
                </c:pt>
                <c:pt idx="11">
                  <c:v>29.480344295991777</c:v>
                </c:pt>
                <c:pt idx="12">
                  <c:v>28.231837606837608</c:v>
                </c:pt>
                <c:pt idx="13">
                  <c:v>27.713470894145274</c:v>
                </c:pt>
                <c:pt idx="14">
                  <c:v>27.352751735489871</c:v>
                </c:pt>
                <c:pt idx="15">
                  <c:v>25.202429149797574</c:v>
                </c:pt>
                <c:pt idx="16">
                  <c:v>25.090858261112665</c:v>
                </c:pt>
                <c:pt idx="17">
                  <c:v>24.815560026827633</c:v>
                </c:pt>
                <c:pt idx="18">
                  <c:v>22.987409779252836</c:v>
                </c:pt>
                <c:pt idx="19">
                  <c:v>22.158516020236089</c:v>
                </c:pt>
                <c:pt idx="20">
                  <c:v>21.564282046431178</c:v>
                </c:pt>
                <c:pt idx="21">
                  <c:v>21.534058385804236</c:v>
                </c:pt>
                <c:pt idx="22">
                  <c:v>20.940488145657774</c:v>
                </c:pt>
                <c:pt idx="23">
                  <c:v>20.106001025816379</c:v>
                </c:pt>
                <c:pt idx="24">
                  <c:v>19.475707794477458</c:v>
                </c:pt>
                <c:pt idx="25">
                  <c:v>19.310592757490703</c:v>
                </c:pt>
                <c:pt idx="26">
                  <c:v>17.107248093163584</c:v>
                </c:pt>
                <c:pt idx="27">
                  <c:v>16.566721581548599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53-4691-9AD6-9C6326B3560C}"/>
            </c:ext>
          </c:extLst>
        </c:ser>
        <c:ser>
          <c:idx val="1"/>
          <c:order val="1"/>
          <c:tx>
            <c:strRef>
              <c:f>Sheet1!$C$129</c:f>
              <c:strCache>
                <c:ptCount val="1"/>
                <c:pt idx="0">
                  <c:v>درصد مراقبت فشارخون پزشک در بهار1405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7"/>
            <c:invertIfNegative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F37-4AE6-9D52-2138234D6D22}"/>
              </c:ext>
            </c:extLst>
          </c:dPt>
          <c:dPt>
            <c:idx val="1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463-472A-835D-000356C187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Sheet1!$A$130:$A$157</c:f>
              <c:strCache>
                <c:ptCount val="28"/>
                <c:pt idx="0">
                  <c:v>چادگان</c:v>
                </c:pt>
                <c:pt idx="1">
                  <c:v>فریدونشهر</c:v>
                </c:pt>
                <c:pt idx="2">
                  <c:v>خور</c:v>
                </c:pt>
                <c:pt idx="3">
                  <c:v>اردستان</c:v>
                </c:pt>
                <c:pt idx="4">
                  <c:v>خوانسار</c:v>
                </c:pt>
                <c:pt idx="5">
                  <c:v>فریدن</c:v>
                </c:pt>
                <c:pt idx="6">
                  <c:v>هرند</c:v>
                </c:pt>
                <c:pt idx="7">
                  <c:v>دهاقان</c:v>
                </c:pt>
                <c:pt idx="8">
                  <c:v>ورزنه</c:v>
                </c:pt>
                <c:pt idx="9">
                  <c:v>نائین</c:v>
                </c:pt>
                <c:pt idx="10">
                  <c:v>جرقویه</c:v>
                </c:pt>
                <c:pt idx="11">
                  <c:v>فلاورجان</c:v>
                </c:pt>
                <c:pt idx="12">
                  <c:v>بوئین</c:v>
                </c:pt>
                <c:pt idx="13">
                  <c:v>نطنز</c:v>
                </c:pt>
                <c:pt idx="14">
                  <c:v>برخوار</c:v>
                </c:pt>
                <c:pt idx="15">
                  <c:v>مبارکه</c:v>
                </c:pt>
                <c:pt idx="16">
                  <c:v>سمیرم</c:v>
                </c:pt>
                <c:pt idx="17">
                  <c:v>کوهپایه</c:v>
                </c:pt>
                <c:pt idx="18">
                  <c:v>استان</c:v>
                </c:pt>
                <c:pt idx="19">
                  <c:v>تیران </c:v>
                </c:pt>
                <c:pt idx="20">
                  <c:v>نجف آباد</c:v>
                </c:pt>
                <c:pt idx="21">
                  <c:v>شهرضا</c:v>
                </c:pt>
                <c:pt idx="22">
                  <c:v>شاهین شهر </c:v>
                </c:pt>
                <c:pt idx="23">
                  <c:v>گلپایگان</c:v>
                </c:pt>
                <c:pt idx="24">
                  <c:v>لنجان</c:v>
                </c:pt>
                <c:pt idx="25">
                  <c:v>اصفهان 1</c:v>
                </c:pt>
                <c:pt idx="26">
                  <c:v>اصفهان 2</c:v>
                </c:pt>
                <c:pt idx="27">
                  <c:v>خمینی شهر</c:v>
                </c:pt>
              </c:strCache>
            </c:strRef>
          </c:cat>
          <c:val>
            <c:numRef>
              <c:f>Sheet1!$C$130:$C$157</c:f>
              <c:numCache>
                <c:formatCode>0.00</c:formatCode>
                <c:ptCount val="28"/>
                <c:pt idx="0">
                  <c:v>43.013149097392464</c:v>
                </c:pt>
                <c:pt idx="1">
                  <c:v>45.040080160320642</c:v>
                </c:pt>
                <c:pt idx="2">
                  <c:v>45.812949640287769</c:v>
                </c:pt>
                <c:pt idx="3">
                  <c:v>45.552699228791774</c:v>
                </c:pt>
                <c:pt idx="4">
                  <c:v>44.350580781414997</c:v>
                </c:pt>
                <c:pt idx="5">
                  <c:v>42.644551232367071</c:v>
                </c:pt>
                <c:pt idx="6">
                  <c:v>31.654021244309561</c:v>
                </c:pt>
                <c:pt idx="7">
                  <c:v>35.19736842105263</c:v>
                </c:pt>
                <c:pt idx="8">
                  <c:v>34.048832841427426</c:v>
                </c:pt>
                <c:pt idx="9">
                  <c:v>33.985980178873582</c:v>
                </c:pt>
                <c:pt idx="10">
                  <c:v>30.032942898975111</c:v>
                </c:pt>
                <c:pt idx="11">
                  <c:v>32.150265785038243</c:v>
                </c:pt>
                <c:pt idx="12">
                  <c:v>43.290734824281152</c:v>
                </c:pt>
                <c:pt idx="13">
                  <c:v>31.024603977081227</c:v>
                </c:pt>
                <c:pt idx="14">
                  <c:v>27.831974373907979</c:v>
                </c:pt>
                <c:pt idx="15">
                  <c:v>26.523877313316941</c:v>
                </c:pt>
                <c:pt idx="16">
                  <c:v>36.886395511921464</c:v>
                </c:pt>
                <c:pt idx="17">
                  <c:v>27.935222672064778</c:v>
                </c:pt>
                <c:pt idx="18">
                  <c:v>24.173688524399843</c:v>
                </c:pt>
                <c:pt idx="19">
                  <c:v>23.490694507489788</c:v>
                </c:pt>
                <c:pt idx="20">
                  <c:v>20.480671623364152</c:v>
                </c:pt>
                <c:pt idx="21">
                  <c:v>22.897358665430957</c:v>
                </c:pt>
                <c:pt idx="22">
                  <c:v>21.019587036300127</c:v>
                </c:pt>
                <c:pt idx="23">
                  <c:v>24.984974671589249</c:v>
                </c:pt>
                <c:pt idx="24">
                  <c:v>21.214050726944713</c:v>
                </c:pt>
                <c:pt idx="25">
                  <c:v>19.620431379174409</c:v>
                </c:pt>
                <c:pt idx="26">
                  <c:v>16.980834337522236</c:v>
                </c:pt>
                <c:pt idx="27">
                  <c:v>18.565428971401907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53-4691-9AD6-9C6326B3560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07444880"/>
        <c:axId val="1007421168"/>
      </c:barChart>
      <c:catAx>
        <c:axId val="100744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7421168"/>
        <c:crosses val="autoZero"/>
        <c:auto val="1"/>
        <c:lblAlgn val="ctr"/>
        <c:lblOffset val="100"/>
        <c:noMultiLvlLbl val="0"/>
      </c:catAx>
      <c:valAx>
        <c:axId val="100742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744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1800" dirty="0">
                <a:solidFill>
                  <a:schemeClr val="accent5">
                    <a:lumMod val="50000"/>
                  </a:schemeClr>
                </a:solidFill>
                <a:cs typeface="B Titr" panose="00000700000000000000" pitchFamily="2" charset="-78"/>
              </a:rPr>
              <a:t>مقایسه درصد مراقبت فشارخون پزشک با هدف مورد انتظار</a:t>
            </a:r>
            <a:r>
              <a:rPr lang="fa-IR" sz="1800" baseline="0" dirty="0">
                <a:solidFill>
                  <a:schemeClr val="accent5">
                    <a:lumMod val="50000"/>
                  </a:schemeClr>
                </a:solidFill>
                <a:cs typeface="B Titr" panose="00000700000000000000" pitchFamily="2" charset="-78"/>
              </a:rPr>
              <a:t> در تابستان 1405 به تفکیک شهرستانها</a:t>
            </a:r>
            <a:endParaRPr lang="en-US" sz="1800" dirty="0">
              <a:solidFill>
                <a:schemeClr val="accent5">
                  <a:lumMod val="50000"/>
                </a:schemeClr>
              </a:solidFill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Sheet1!$B$161</c:f>
              <c:strCache>
                <c:ptCount val="1"/>
                <c:pt idx="0">
                  <c:v>درصد مراقبت فشارخون پزشک درتابستان1405</c:v>
                </c:pt>
              </c:strCache>
            </c:strRef>
          </c:tx>
          <c:spPr>
            <a:solidFill>
              <a:srgbClr val="7698D4"/>
            </a:solidFill>
            <a:ln>
              <a:noFill/>
            </a:ln>
            <a:effectLst/>
          </c:spPr>
          <c:invertIfNegative val="0"/>
          <c:dPt>
            <c:idx val="17"/>
            <c:invertIfNegative val="0"/>
            <c:bubble3D val="0"/>
            <c:spPr>
              <a:solidFill>
                <a:srgbClr val="7698D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506-44DE-B782-6A115A2F7424}"/>
              </c:ext>
            </c:extLst>
          </c:dPt>
          <c:dPt>
            <c:idx val="18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619C-4F36-B909-7EF3BC39B6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Sheet1!$A$162:$A$189</c:f>
              <c:strCache>
                <c:ptCount val="28"/>
                <c:pt idx="0">
                  <c:v>چادگان</c:v>
                </c:pt>
                <c:pt idx="1">
                  <c:v>فریدونشهر</c:v>
                </c:pt>
                <c:pt idx="2">
                  <c:v>خور</c:v>
                </c:pt>
                <c:pt idx="3">
                  <c:v>اردستان</c:v>
                </c:pt>
                <c:pt idx="4">
                  <c:v>خوانسار</c:v>
                </c:pt>
                <c:pt idx="5">
                  <c:v>فریدن</c:v>
                </c:pt>
                <c:pt idx="6">
                  <c:v>هرند</c:v>
                </c:pt>
                <c:pt idx="7">
                  <c:v>دهاقان</c:v>
                </c:pt>
                <c:pt idx="8">
                  <c:v>ورزنه</c:v>
                </c:pt>
                <c:pt idx="9">
                  <c:v>نائین</c:v>
                </c:pt>
                <c:pt idx="10">
                  <c:v>جرقویه</c:v>
                </c:pt>
                <c:pt idx="11">
                  <c:v>فلاورجان</c:v>
                </c:pt>
                <c:pt idx="12">
                  <c:v>بوئین</c:v>
                </c:pt>
                <c:pt idx="13">
                  <c:v>نطنز</c:v>
                </c:pt>
                <c:pt idx="14">
                  <c:v>برخوار</c:v>
                </c:pt>
                <c:pt idx="15">
                  <c:v>مبارکه</c:v>
                </c:pt>
                <c:pt idx="16">
                  <c:v>سمیرم</c:v>
                </c:pt>
                <c:pt idx="17">
                  <c:v>کوهپایه</c:v>
                </c:pt>
                <c:pt idx="18">
                  <c:v>استان</c:v>
                </c:pt>
                <c:pt idx="19">
                  <c:v>تیران </c:v>
                </c:pt>
                <c:pt idx="20">
                  <c:v>نجف آباد</c:v>
                </c:pt>
                <c:pt idx="21">
                  <c:v>شهرضا</c:v>
                </c:pt>
                <c:pt idx="22">
                  <c:v>شاهین شهر </c:v>
                </c:pt>
                <c:pt idx="23">
                  <c:v>گلپایگان</c:v>
                </c:pt>
                <c:pt idx="24">
                  <c:v>لنجان</c:v>
                </c:pt>
                <c:pt idx="25">
                  <c:v>اصفهان 1</c:v>
                </c:pt>
                <c:pt idx="26">
                  <c:v>اصفهان 2</c:v>
                </c:pt>
                <c:pt idx="27">
                  <c:v>خمینی شهر</c:v>
                </c:pt>
              </c:strCache>
            </c:strRef>
          </c:cat>
          <c:val>
            <c:numRef>
              <c:f>Sheet1!$B$162:$B$189</c:f>
              <c:numCache>
                <c:formatCode>0.00</c:formatCode>
                <c:ptCount val="28"/>
                <c:pt idx="0">
                  <c:v>50.055666889334226</c:v>
                </c:pt>
                <c:pt idx="1">
                  <c:v>46.106304079110011</c:v>
                </c:pt>
                <c:pt idx="2">
                  <c:v>44.237385321100916</c:v>
                </c:pt>
                <c:pt idx="3">
                  <c:v>41.034571723426211</c:v>
                </c:pt>
                <c:pt idx="4">
                  <c:v>38.485541918036198</c:v>
                </c:pt>
                <c:pt idx="5">
                  <c:v>36.821171791341598</c:v>
                </c:pt>
                <c:pt idx="6">
                  <c:v>36.740247958875109</c:v>
                </c:pt>
                <c:pt idx="7">
                  <c:v>36.326778836407861</c:v>
                </c:pt>
                <c:pt idx="8">
                  <c:v>34.04535864978903</c:v>
                </c:pt>
                <c:pt idx="9">
                  <c:v>33.28564616118264</c:v>
                </c:pt>
                <c:pt idx="10">
                  <c:v>29.880478087649404</c:v>
                </c:pt>
                <c:pt idx="11">
                  <c:v>29.480344295991777</c:v>
                </c:pt>
                <c:pt idx="12">
                  <c:v>28.231837606837608</c:v>
                </c:pt>
                <c:pt idx="13">
                  <c:v>27.713470894145274</c:v>
                </c:pt>
                <c:pt idx="14">
                  <c:v>27.352751735489871</c:v>
                </c:pt>
                <c:pt idx="15">
                  <c:v>25.202429149797574</c:v>
                </c:pt>
                <c:pt idx="16">
                  <c:v>25.090858261112665</c:v>
                </c:pt>
                <c:pt idx="17">
                  <c:v>24.815560026827633</c:v>
                </c:pt>
                <c:pt idx="18">
                  <c:v>22.987409779252836</c:v>
                </c:pt>
                <c:pt idx="19">
                  <c:v>22.158516020236089</c:v>
                </c:pt>
                <c:pt idx="20">
                  <c:v>21.564282046431178</c:v>
                </c:pt>
                <c:pt idx="21">
                  <c:v>21.534058385804236</c:v>
                </c:pt>
                <c:pt idx="22">
                  <c:v>20.940488145657774</c:v>
                </c:pt>
                <c:pt idx="23">
                  <c:v>20.106001025816379</c:v>
                </c:pt>
                <c:pt idx="24">
                  <c:v>19.475707794477458</c:v>
                </c:pt>
                <c:pt idx="25">
                  <c:v>19.310592757490703</c:v>
                </c:pt>
                <c:pt idx="26">
                  <c:v>17.107248093163584</c:v>
                </c:pt>
                <c:pt idx="27">
                  <c:v>16.566721581548599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BE-4B8F-8922-1AEED2F28C3E}"/>
            </c:ext>
          </c:extLst>
        </c:ser>
        <c:ser>
          <c:idx val="1"/>
          <c:order val="1"/>
          <c:tx>
            <c:strRef>
              <c:f>Sheet1!$C$161</c:f>
              <c:strCache>
                <c:ptCount val="1"/>
                <c:pt idx="0">
                  <c:v>هدف موردانتظار درصد مراقبت فشارخون پزشک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7"/>
            <c:invertIfNegative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506-44DE-B782-6A115A2F7424}"/>
              </c:ext>
            </c:extLst>
          </c:dPt>
          <c:dPt>
            <c:idx val="1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19C-4F36-B909-7EF3BC39B6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Sheet1!$A$162:$A$189</c:f>
              <c:strCache>
                <c:ptCount val="28"/>
                <c:pt idx="0">
                  <c:v>چادگان</c:v>
                </c:pt>
                <c:pt idx="1">
                  <c:v>فریدونشهر</c:v>
                </c:pt>
                <c:pt idx="2">
                  <c:v>خور</c:v>
                </c:pt>
                <c:pt idx="3">
                  <c:v>اردستان</c:v>
                </c:pt>
                <c:pt idx="4">
                  <c:v>خوانسار</c:v>
                </c:pt>
                <c:pt idx="5">
                  <c:v>فریدن</c:v>
                </c:pt>
                <c:pt idx="6">
                  <c:v>هرند</c:v>
                </c:pt>
                <c:pt idx="7">
                  <c:v>دهاقان</c:v>
                </c:pt>
                <c:pt idx="8">
                  <c:v>ورزنه</c:v>
                </c:pt>
                <c:pt idx="9">
                  <c:v>نائین</c:v>
                </c:pt>
                <c:pt idx="10">
                  <c:v>جرقویه</c:v>
                </c:pt>
                <c:pt idx="11">
                  <c:v>فلاورجان</c:v>
                </c:pt>
                <c:pt idx="12">
                  <c:v>بوئین</c:v>
                </c:pt>
                <c:pt idx="13">
                  <c:v>نطنز</c:v>
                </c:pt>
                <c:pt idx="14">
                  <c:v>برخوار</c:v>
                </c:pt>
                <c:pt idx="15">
                  <c:v>مبارکه</c:v>
                </c:pt>
                <c:pt idx="16">
                  <c:v>سمیرم</c:v>
                </c:pt>
                <c:pt idx="17">
                  <c:v>کوهپایه</c:v>
                </c:pt>
                <c:pt idx="18">
                  <c:v>استان</c:v>
                </c:pt>
                <c:pt idx="19">
                  <c:v>تیران </c:v>
                </c:pt>
                <c:pt idx="20">
                  <c:v>نجف آباد</c:v>
                </c:pt>
                <c:pt idx="21">
                  <c:v>شهرضا</c:v>
                </c:pt>
                <c:pt idx="22">
                  <c:v>شاهین شهر </c:v>
                </c:pt>
                <c:pt idx="23">
                  <c:v>گلپایگان</c:v>
                </c:pt>
                <c:pt idx="24">
                  <c:v>لنجان</c:v>
                </c:pt>
                <c:pt idx="25">
                  <c:v>اصفهان 1</c:v>
                </c:pt>
                <c:pt idx="26">
                  <c:v>اصفهان 2</c:v>
                </c:pt>
                <c:pt idx="27">
                  <c:v>خمینی شهر</c:v>
                </c:pt>
              </c:strCache>
            </c:strRef>
          </c:cat>
          <c:val>
            <c:numRef>
              <c:f>Sheet1!$C$162:$C$189</c:f>
              <c:numCache>
                <c:formatCode>0.00</c:formatCode>
                <c:ptCount val="28"/>
                <c:pt idx="0">
                  <c:v>49.32029418420457</c:v>
                </c:pt>
                <c:pt idx="1">
                  <c:v>51.545781409601631</c:v>
                </c:pt>
                <c:pt idx="2">
                  <c:v>55.509695210449934</c:v>
                </c:pt>
                <c:pt idx="3">
                  <c:v>50.6402000259774</c:v>
                </c:pt>
                <c:pt idx="4">
                  <c:v>50.329406706792781</c:v>
                </c:pt>
                <c:pt idx="5">
                  <c:v>47.749250906797045</c:v>
                </c:pt>
                <c:pt idx="6">
                  <c:v>37.924855491329481</c:v>
                </c:pt>
                <c:pt idx="7">
                  <c:v>38.95123674911661</c:v>
                </c:pt>
                <c:pt idx="8">
                  <c:v>45.883948903082469</c:v>
                </c:pt>
                <c:pt idx="9">
                  <c:v>39.97507389162562</c:v>
                </c:pt>
                <c:pt idx="10">
                  <c:v>33.936284497129094</c:v>
                </c:pt>
                <c:pt idx="11">
                  <c:v>37.008710686645813</c:v>
                </c:pt>
                <c:pt idx="12">
                  <c:v>50.570447198275865</c:v>
                </c:pt>
                <c:pt idx="13">
                  <c:v>34.334077603812119</c:v>
                </c:pt>
                <c:pt idx="14">
                  <c:v>30.898871194726315</c:v>
                </c:pt>
                <c:pt idx="15">
                  <c:v>31.230683270738616</c:v>
                </c:pt>
                <c:pt idx="16">
                  <c:v>43.318200819093349</c:v>
                </c:pt>
                <c:pt idx="17">
                  <c:v>33.684134191799394</c:v>
                </c:pt>
                <c:pt idx="18">
                  <c:v>27.340000000000003</c:v>
                </c:pt>
                <c:pt idx="19">
                  <c:v>28.506333828401687</c:v>
                </c:pt>
                <c:pt idx="20">
                  <c:v>22.807668046079858</c:v>
                </c:pt>
                <c:pt idx="21">
                  <c:v>25.613084112149529</c:v>
                </c:pt>
                <c:pt idx="22">
                  <c:v>23.612918573564734</c:v>
                </c:pt>
                <c:pt idx="23">
                  <c:v>30.873369356806695</c:v>
                </c:pt>
                <c:pt idx="24">
                  <c:v>23.912666091458156</c:v>
                </c:pt>
                <c:pt idx="25">
                  <c:v>21.521378334333992</c:v>
                </c:pt>
                <c:pt idx="26">
                  <c:v>19.171041331970208</c:v>
                </c:pt>
                <c:pt idx="27">
                  <c:v>20.857793066234994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BE-4B8F-8922-1AEED2F28C3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49604368"/>
        <c:axId val="849585648"/>
      </c:barChart>
      <c:catAx>
        <c:axId val="84960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9585648"/>
        <c:crosses val="autoZero"/>
        <c:auto val="1"/>
        <c:lblAlgn val="ctr"/>
        <c:lblOffset val="100"/>
        <c:noMultiLvlLbl val="0"/>
      </c:catAx>
      <c:valAx>
        <c:axId val="84958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960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fa-IR" sz="1800" b="1" i="0" cap="all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روند فصلی درصد بیمار مبتلا به فشارخون بالا با کنترل مطلوب</a:t>
            </a:r>
            <a:r>
              <a:rPr lang="en-US" sz="1800" b="1" i="0" cap="all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 </a:t>
            </a:r>
            <a:r>
              <a:rPr lang="fa-IR" sz="1800" b="1" i="0" cap="all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نسبت به مراقبت پزشک در استان اصفهان </a:t>
            </a:r>
            <a:endParaRPr lang="en-US" sz="1800" dirty="0">
              <a:solidFill>
                <a:schemeClr val="accent5">
                  <a:lumMod val="75000"/>
                </a:schemeClr>
              </a:solidFill>
              <a:effectLst/>
              <a:cs typeface="B Titr" panose="00000700000000000000" pitchFamily="2" charset="-78"/>
            </a:endParaRPr>
          </a:p>
          <a:p>
            <a:pPr>
              <a:defRPr sz="1800">
                <a:solidFill>
                  <a:srgbClr val="C00000"/>
                </a:solidFill>
              </a:defRPr>
            </a:pPr>
            <a:r>
              <a:rPr lang="fa-IR" sz="1800" b="1" i="0" cap="all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در تابستان1405</a:t>
            </a:r>
            <a:endParaRPr lang="en-US" sz="1800" dirty="0">
              <a:solidFill>
                <a:schemeClr val="accent5">
                  <a:lumMod val="75000"/>
                </a:schemeClr>
              </a:solidFill>
              <a:cs typeface="B Titr" panose="00000700000000000000" pitchFamily="2" charset="-78"/>
            </a:endParaRPr>
          </a:p>
        </c:rich>
      </c:tx>
      <c:layout>
        <c:manualLayout>
          <c:xMode val="edge"/>
          <c:yMode val="edge"/>
          <c:x val="0.23890624999999999"/>
          <c:y val="1.46350858032321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5B9BD5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Sheet1!$G$1:$AL$1</c:f>
              <c:strCache>
                <c:ptCount val="32"/>
                <c:pt idx="0">
                  <c:v>سه ماهه سوم 97</c:v>
                </c:pt>
                <c:pt idx="1">
                  <c:v>سه ماهه چهارم 97</c:v>
                </c:pt>
                <c:pt idx="2">
                  <c:v>سه ماهه اول  98 </c:v>
                </c:pt>
                <c:pt idx="3">
                  <c:v>سه ماه دوم  98</c:v>
                </c:pt>
                <c:pt idx="4">
                  <c:v>سه ماهه سوم 98</c:v>
                </c:pt>
                <c:pt idx="5">
                  <c:v>سه ماهه چهارم 98</c:v>
                </c:pt>
                <c:pt idx="6">
                  <c:v>سه ماهه اول  99 </c:v>
                </c:pt>
                <c:pt idx="7">
                  <c:v>سه ماه دوم 99</c:v>
                </c:pt>
                <c:pt idx="8">
                  <c:v>سه ماهه سوم  99</c:v>
                </c:pt>
                <c:pt idx="9">
                  <c:v>سه ماهه چهارم  99</c:v>
                </c:pt>
                <c:pt idx="10">
                  <c:v>سه ماهه اول 1400</c:v>
                </c:pt>
                <c:pt idx="11">
                  <c:v>سه ماهه دوم 1400</c:v>
                </c:pt>
                <c:pt idx="12">
                  <c:v>سه ماهه سوم  1400</c:v>
                </c:pt>
                <c:pt idx="13">
                  <c:v>سه ماهه چهارم  1400</c:v>
                </c:pt>
                <c:pt idx="14">
                  <c:v>سه ماهه اول 1401</c:v>
                </c:pt>
                <c:pt idx="15">
                  <c:v>سه ماهه دوم 1401</c:v>
                </c:pt>
                <c:pt idx="16">
                  <c:v>سه ماهه سوم  1401</c:v>
                </c:pt>
                <c:pt idx="17">
                  <c:v>سه ماهه چهارم 1401</c:v>
                </c:pt>
                <c:pt idx="18">
                  <c:v>سه ماهه اول 1402</c:v>
                </c:pt>
                <c:pt idx="19">
                  <c:v>سه ماهه دوم 1402</c:v>
                </c:pt>
                <c:pt idx="20">
                  <c:v>سه ماهه سوم 1402</c:v>
                </c:pt>
                <c:pt idx="21">
                  <c:v>سه ماهه چهارم 1402</c:v>
                </c:pt>
                <c:pt idx="22">
                  <c:v>سه ماهه اول1403</c:v>
                </c:pt>
                <c:pt idx="23">
                  <c:v>سه ماهه دوم1403</c:v>
                </c:pt>
                <c:pt idx="24">
                  <c:v>سه ماهه سوم1403</c:v>
                </c:pt>
                <c:pt idx="25">
                  <c:v>زمستان 1403</c:v>
                </c:pt>
                <c:pt idx="26">
                  <c:v>بهار1404</c:v>
                </c:pt>
                <c:pt idx="27">
                  <c:v>تابستان1404</c:v>
                </c:pt>
                <c:pt idx="28">
                  <c:v>پاییز 1404</c:v>
                </c:pt>
                <c:pt idx="29">
                  <c:v>زمستان 1404</c:v>
                </c:pt>
                <c:pt idx="30">
                  <c:v>بهار1405</c:v>
                </c:pt>
                <c:pt idx="31">
                  <c:v>تابستان 1405</c:v>
                </c:pt>
              </c:strCache>
            </c:strRef>
          </c:cat>
          <c:val>
            <c:numRef>
              <c:f>Sheet1!$G$2:$AL$2</c:f>
              <c:numCache>
                <c:formatCode>0.0</c:formatCode>
                <c:ptCount val="32"/>
                <c:pt idx="0">
                  <c:v>72.303309007297813</c:v>
                </c:pt>
                <c:pt idx="1">
                  <c:v>70.99591005574058</c:v>
                </c:pt>
                <c:pt idx="2">
                  <c:v>72.215272813914694</c:v>
                </c:pt>
                <c:pt idx="3">
                  <c:v>76.059768607428921</c:v>
                </c:pt>
                <c:pt idx="4">
                  <c:v>73.919314352282029</c:v>
                </c:pt>
                <c:pt idx="5">
                  <c:v>71.263514516716825</c:v>
                </c:pt>
                <c:pt idx="6">
                  <c:v>75.878689976811444</c:v>
                </c:pt>
                <c:pt idx="7">
                  <c:v>77.530673559475645</c:v>
                </c:pt>
                <c:pt idx="8">
                  <c:v>75.105485232067508</c:v>
                </c:pt>
                <c:pt idx="9">
                  <c:v>74.377389446963946</c:v>
                </c:pt>
                <c:pt idx="10">
                  <c:v>76.853584376096364</c:v>
                </c:pt>
                <c:pt idx="11">
                  <c:v>79.094201133466484</c:v>
                </c:pt>
                <c:pt idx="12">
                  <c:v>76.665831872443448</c:v>
                </c:pt>
                <c:pt idx="13">
                  <c:v>76.020498321258174</c:v>
                </c:pt>
                <c:pt idx="14">
                  <c:v>79.3</c:v>
                </c:pt>
                <c:pt idx="15">
                  <c:v>80.8</c:v>
                </c:pt>
                <c:pt idx="16">
                  <c:v>76.989999999999995</c:v>
                </c:pt>
                <c:pt idx="17">
                  <c:v>75.5</c:v>
                </c:pt>
                <c:pt idx="18">
                  <c:v>79.489999999999995</c:v>
                </c:pt>
                <c:pt idx="19">
                  <c:v>79.2</c:v>
                </c:pt>
                <c:pt idx="20">
                  <c:v>73.540000000000006</c:v>
                </c:pt>
                <c:pt idx="21">
                  <c:v>68.63</c:v>
                </c:pt>
                <c:pt idx="22">
                  <c:v>75.36</c:v>
                </c:pt>
                <c:pt idx="23">
                  <c:v>78.34</c:v>
                </c:pt>
                <c:pt idx="24">
                  <c:v>73.7</c:v>
                </c:pt>
                <c:pt idx="25">
                  <c:v>71.84</c:v>
                </c:pt>
                <c:pt idx="26" formatCode="General">
                  <c:v>76.67</c:v>
                </c:pt>
                <c:pt idx="27">
                  <c:v>78.540000000000006</c:v>
                </c:pt>
                <c:pt idx="28" formatCode="0.00">
                  <c:v>75.22549366193627</c:v>
                </c:pt>
                <c:pt idx="29">
                  <c:v>74.010000000000005</c:v>
                </c:pt>
                <c:pt idx="30">
                  <c:v>77.77</c:v>
                </c:pt>
                <c:pt idx="31">
                  <c:v>79.28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20-4705-8EC3-E48C54E96C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51304688"/>
        <c:axId val="1051311344"/>
      </c:barChart>
      <c:catAx>
        <c:axId val="105130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4140000" spcFirstLastPara="1" vertOverflow="ellipsis" wrap="square" anchor="ctr" anchorCtr="1"/>
          <a:lstStyle/>
          <a:p>
            <a:pPr>
              <a:defRPr sz="1300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1311344"/>
        <c:crosses val="autoZero"/>
        <c:auto val="1"/>
        <c:lblAlgn val="ctr"/>
        <c:lblOffset val="100"/>
        <c:noMultiLvlLbl val="0"/>
      </c:catAx>
      <c:valAx>
        <c:axId val="10513113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051304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9EBF7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درصد فشارخون کنترل شده به تفکیک شهرستان ها در تابستان 1405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Sheet1!$B$129</c:f>
              <c:strCache>
                <c:ptCount val="1"/>
                <c:pt idx="0">
                  <c:v>درصد فشارخون کنترل شده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96F-402B-B1CD-64432DD7C7FE}"/>
              </c:ext>
            </c:extLst>
          </c:dPt>
          <c:dPt>
            <c:idx val="14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500-43E9-98C6-7A8A89781D37}"/>
              </c:ext>
            </c:extLst>
          </c:dPt>
          <c:dPt>
            <c:idx val="1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C3AF-4AC3-BDE8-C02D27E0D8AD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85A-411B-BFB6-E12D0CA4191D}"/>
              </c:ext>
            </c:extLst>
          </c:dPt>
          <c:dPt>
            <c:idx val="20"/>
            <c:invertIfNegative val="0"/>
            <c:bubble3D val="0"/>
            <c:spPr>
              <a:solidFill>
                <a:srgbClr val="7698D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96F-402B-B1CD-64432DD7C7FE}"/>
              </c:ext>
            </c:extLst>
          </c:dPt>
          <c:dPt>
            <c:idx val="23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96F-402B-B1CD-64432DD7C7FE}"/>
              </c:ext>
            </c:extLst>
          </c:dPt>
          <c:dLbls>
            <c:dLbl>
              <c:idx val="15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C3AF-4AC3-BDE8-C02D27E0D8AD}"/>
                </c:ext>
              </c:extLst>
            </c:dLbl>
            <c:dLbl>
              <c:idx val="19"/>
              <c:layout/>
              <c:tx>
                <c:rich>
                  <a:bodyPr/>
                  <a:lstStyle/>
                  <a:p>
                    <a:fld id="{0A3C685A-A5CC-4006-B885-4DA0527BEB58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085A-411B-BFB6-E12D0CA419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Sheet1!$A$130:$A$157</c:f>
              <c:strCache>
                <c:ptCount val="28"/>
                <c:pt idx="0">
                  <c:v>سمیرم</c:v>
                </c:pt>
                <c:pt idx="1">
                  <c:v>نائین</c:v>
                </c:pt>
                <c:pt idx="2">
                  <c:v>فریدن</c:v>
                </c:pt>
                <c:pt idx="3">
                  <c:v>فلاورجان</c:v>
                </c:pt>
                <c:pt idx="4">
                  <c:v>اردستان</c:v>
                </c:pt>
                <c:pt idx="5">
                  <c:v>دهاقان</c:v>
                </c:pt>
                <c:pt idx="6">
                  <c:v>بوئین</c:v>
                </c:pt>
                <c:pt idx="7">
                  <c:v>شهرضا</c:v>
                </c:pt>
                <c:pt idx="8">
                  <c:v>نطنز</c:v>
                </c:pt>
                <c:pt idx="9">
                  <c:v>گلپایگان</c:v>
                </c:pt>
                <c:pt idx="10">
                  <c:v>هرند</c:v>
                </c:pt>
                <c:pt idx="11">
                  <c:v>فریدونشهر</c:v>
                </c:pt>
                <c:pt idx="12">
                  <c:v>چادگان</c:v>
                </c:pt>
                <c:pt idx="13">
                  <c:v>لنجان</c:v>
                </c:pt>
                <c:pt idx="14">
                  <c:v>تیران </c:v>
                </c:pt>
                <c:pt idx="15">
                  <c:v>استان</c:v>
                </c:pt>
                <c:pt idx="16">
                  <c:v>خور</c:v>
                </c:pt>
                <c:pt idx="17">
                  <c:v>مبارکه</c:v>
                </c:pt>
                <c:pt idx="18">
                  <c:v>اصفهان 2</c:v>
                </c:pt>
                <c:pt idx="19">
                  <c:v>کوهپایه</c:v>
                </c:pt>
                <c:pt idx="20">
                  <c:v>شاهین شهر </c:v>
                </c:pt>
                <c:pt idx="21">
                  <c:v>نجف آباد</c:v>
                </c:pt>
                <c:pt idx="22">
                  <c:v>برخوار</c:v>
                </c:pt>
                <c:pt idx="23">
                  <c:v>جرقویه</c:v>
                </c:pt>
                <c:pt idx="24">
                  <c:v>خمینی شهر</c:v>
                </c:pt>
                <c:pt idx="25">
                  <c:v>اصفهان 1</c:v>
                </c:pt>
                <c:pt idx="26">
                  <c:v>خوانسار</c:v>
                </c:pt>
                <c:pt idx="27">
                  <c:v>ورزنه</c:v>
                </c:pt>
              </c:strCache>
            </c:strRef>
          </c:cat>
          <c:val>
            <c:numRef>
              <c:f>Sheet1!$B$130:$B$157</c:f>
              <c:numCache>
                <c:formatCode>0.00</c:formatCode>
                <c:ptCount val="28"/>
                <c:pt idx="0">
                  <c:v>88.913649025069645</c:v>
                </c:pt>
                <c:pt idx="1">
                  <c:v>86.532951289398284</c:v>
                </c:pt>
                <c:pt idx="2">
                  <c:v>86.414624013294556</c:v>
                </c:pt>
                <c:pt idx="3">
                  <c:v>86.164070160148171</c:v>
                </c:pt>
                <c:pt idx="4">
                  <c:v>86.010688462747567</c:v>
                </c:pt>
                <c:pt idx="5">
                  <c:v>84.821428571428569</c:v>
                </c:pt>
                <c:pt idx="6">
                  <c:v>84.768211920529808</c:v>
                </c:pt>
                <c:pt idx="7">
                  <c:v>83.519404572036152</c:v>
                </c:pt>
                <c:pt idx="8">
                  <c:v>82.445520581113811</c:v>
                </c:pt>
                <c:pt idx="9">
                  <c:v>81.632653061224488</c:v>
                </c:pt>
                <c:pt idx="10">
                  <c:v>80.740740740740748</c:v>
                </c:pt>
                <c:pt idx="11">
                  <c:v>80.697050938337796</c:v>
                </c:pt>
                <c:pt idx="12">
                  <c:v>80.338078291814952</c:v>
                </c:pt>
                <c:pt idx="13">
                  <c:v>79.917444364680549</c:v>
                </c:pt>
                <c:pt idx="14">
                  <c:v>79.502790461694573</c:v>
                </c:pt>
                <c:pt idx="15">
                  <c:v>79.282495114266339</c:v>
                </c:pt>
                <c:pt idx="16">
                  <c:v>78.807517822423847</c:v>
                </c:pt>
                <c:pt idx="17">
                  <c:v>78.639558232931734</c:v>
                </c:pt>
                <c:pt idx="18">
                  <c:v>78.012197132025719</c:v>
                </c:pt>
                <c:pt idx="19">
                  <c:v>77.972972972972983</c:v>
                </c:pt>
                <c:pt idx="20">
                  <c:v>76.647206005004165</c:v>
                </c:pt>
                <c:pt idx="21">
                  <c:v>75.936834189748097</c:v>
                </c:pt>
                <c:pt idx="22">
                  <c:v>75.902668759811618</c:v>
                </c:pt>
                <c:pt idx="23">
                  <c:v>75.454545454545453</c:v>
                </c:pt>
                <c:pt idx="24">
                  <c:v>75.0994431185362</c:v>
                </c:pt>
                <c:pt idx="25">
                  <c:v>74.817413719031933</c:v>
                </c:pt>
                <c:pt idx="26">
                  <c:v>73.621621621621628</c:v>
                </c:pt>
                <c:pt idx="27">
                  <c:v>72.734314484895435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BD-4985-929E-667FAC7688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1848079"/>
        <c:axId val="1771853903"/>
      </c:barChart>
      <c:catAx>
        <c:axId val="177184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853903"/>
        <c:crosses val="autoZero"/>
        <c:auto val="1"/>
        <c:lblAlgn val="ctr"/>
        <c:lblOffset val="100"/>
        <c:noMultiLvlLbl val="0"/>
      </c:catAx>
      <c:valAx>
        <c:axId val="1771853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8480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مقایسه درصد فشارخون کنترل شده به تفکیک شهرستان ها در تابستان و بهار 1405</a:t>
            </a:r>
            <a:r>
              <a:rPr lang="fa-IR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 </a:t>
            </a:r>
            <a:endParaRPr lang="en-US" dirty="0">
              <a:solidFill>
                <a:schemeClr val="accent5">
                  <a:lumMod val="75000"/>
                </a:schemeClr>
              </a:solidFill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Sheet1!$B$129</c:f>
              <c:strCache>
                <c:ptCount val="1"/>
                <c:pt idx="0">
                  <c:v>درصد فشارخون کنترل شده تابستان1405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7698D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27C-4CC8-B184-D6C39B4AB7B1}"/>
              </c:ext>
            </c:extLst>
          </c:dPt>
          <c:dPt>
            <c:idx val="6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27C-4CC8-B184-D6C39B4AB7B1}"/>
              </c:ext>
            </c:extLst>
          </c:dPt>
          <c:dPt>
            <c:idx val="8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F4B-45A6-AFB0-CB9C29D5EE3F}"/>
              </c:ext>
            </c:extLst>
          </c:dPt>
          <c:dPt>
            <c:idx val="12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27C-4CC8-B184-D6C39B4AB7B1}"/>
              </c:ext>
            </c:extLst>
          </c:dPt>
          <c:dPt>
            <c:idx val="15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D36B-4217-A0C5-42D3C6243073}"/>
              </c:ext>
            </c:extLst>
          </c:dPt>
          <c:dPt>
            <c:idx val="2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FE9-4C1A-8252-41E12234A72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Sheet1!$A$130:$A$157</c:f>
              <c:strCache>
                <c:ptCount val="28"/>
                <c:pt idx="0">
                  <c:v>سمیرم</c:v>
                </c:pt>
                <c:pt idx="1">
                  <c:v>نائین</c:v>
                </c:pt>
                <c:pt idx="2">
                  <c:v>فریدن</c:v>
                </c:pt>
                <c:pt idx="3">
                  <c:v>فلاورجان</c:v>
                </c:pt>
                <c:pt idx="4">
                  <c:v>اردستان</c:v>
                </c:pt>
                <c:pt idx="5">
                  <c:v>دهاقان</c:v>
                </c:pt>
                <c:pt idx="6">
                  <c:v>بوئین</c:v>
                </c:pt>
                <c:pt idx="7">
                  <c:v>شهرضا</c:v>
                </c:pt>
                <c:pt idx="8">
                  <c:v>نطنز</c:v>
                </c:pt>
                <c:pt idx="9">
                  <c:v>گلپایگان</c:v>
                </c:pt>
                <c:pt idx="10">
                  <c:v>هرند</c:v>
                </c:pt>
                <c:pt idx="11">
                  <c:v>فریدونشهر</c:v>
                </c:pt>
                <c:pt idx="12">
                  <c:v>چادگان</c:v>
                </c:pt>
                <c:pt idx="13">
                  <c:v>لنجان</c:v>
                </c:pt>
                <c:pt idx="14">
                  <c:v>تیران </c:v>
                </c:pt>
                <c:pt idx="15">
                  <c:v>استان</c:v>
                </c:pt>
                <c:pt idx="16">
                  <c:v>خور</c:v>
                </c:pt>
                <c:pt idx="17">
                  <c:v>مبارکه</c:v>
                </c:pt>
                <c:pt idx="18">
                  <c:v>اصفهان 2</c:v>
                </c:pt>
                <c:pt idx="19">
                  <c:v>کوهپایه</c:v>
                </c:pt>
                <c:pt idx="20">
                  <c:v>شاهین شهر </c:v>
                </c:pt>
                <c:pt idx="21">
                  <c:v>نجف آباد</c:v>
                </c:pt>
                <c:pt idx="22">
                  <c:v>برخوار</c:v>
                </c:pt>
                <c:pt idx="23">
                  <c:v>جرقویه</c:v>
                </c:pt>
                <c:pt idx="24">
                  <c:v>خمینی شهر</c:v>
                </c:pt>
                <c:pt idx="25">
                  <c:v>اصفهان 1</c:v>
                </c:pt>
                <c:pt idx="26">
                  <c:v>خوانسار</c:v>
                </c:pt>
                <c:pt idx="27">
                  <c:v>ورزنه</c:v>
                </c:pt>
              </c:strCache>
            </c:strRef>
          </c:cat>
          <c:val>
            <c:numRef>
              <c:f>Sheet1!$B$130:$B$157</c:f>
              <c:numCache>
                <c:formatCode>0.00</c:formatCode>
                <c:ptCount val="28"/>
                <c:pt idx="0">
                  <c:v>88.913649025069645</c:v>
                </c:pt>
                <c:pt idx="1">
                  <c:v>86.532951289398284</c:v>
                </c:pt>
                <c:pt idx="2">
                  <c:v>86.414624013294556</c:v>
                </c:pt>
                <c:pt idx="3">
                  <c:v>86.164070160148171</c:v>
                </c:pt>
                <c:pt idx="4">
                  <c:v>86.010688462747567</c:v>
                </c:pt>
                <c:pt idx="5">
                  <c:v>84.821428571428569</c:v>
                </c:pt>
                <c:pt idx="6">
                  <c:v>84.768211920529808</c:v>
                </c:pt>
                <c:pt idx="7">
                  <c:v>83.519404572036152</c:v>
                </c:pt>
                <c:pt idx="8">
                  <c:v>82.445520581113811</c:v>
                </c:pt>
                <c:pt idx="9">
                  <c:v>81.632653061224488</c:v>
                </c:pt>
                <c:pt idx="10">
                  <c:v>80.740740740740748</c:v>
                </c:pt>
                <c:pt idx="11">
                  <c:v>80.697050938337796</c:v>
                </c:pt>
                <c:pt idx="12">
                  <c:v>80.338078291814952</c:v>
                </c:pt>
                <c:pt idx="13">
                  <c:v>79.917444364680549</c:v>
                </c:pt>
                <c:pt idx="14">
                  <c:v>79.502790461694573</c:v>
                </c:pt>
                <c:pt idx="15">
                  <c:v>79.282495114266339</c:v>
                </c:pt>
                <c:pt idx="16">
                  <c:v>78.807517822423847</c:v>
                </c:pt>
                <c:pt idx="17">
                  <c:v>78.639558232931734</c:v>
                </c:pt>
                <c:pt idx="18">
                  <c:v>78.012197132025719</c:v>
                </c:pt>
                <c:pt idx="19">
                  <c:v>77.972972972972983</c:v>
                </c:pt>
                <c:pt idx="20">
                  <c:v>76.647206005004165</c:v>
                </c:pt>
                <c:pt idx="21">
                  <c:v>75.936834189748097</c:v>
                </c:pt>
                <c:pt idx="22">
                  <c:v>75.902668759811618</c:v>
                </c:pt>
                <c:pt idx="23">
                  <c:v>75.454545454545453</c:v>
                </c:pt>
                <c:pt idx="24">
                  <c:v>75.0994431185362</c:v>
                </c:pt>
                <c:pt idx="25">
                  <c:v>74.817413719031933</c:v>
                </c:pt>
                <c:pt idx="26">
                  <c:v>73.621621621621628</c:v>
                </c:pt>
                <c:pt idx="27">
                  <c:v>72.734314484895435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77-476A-B56A-A4AB89262944}"/>
            </c:ext>
          </c:extLst>
        </c:ser>
        <c:ser>
          <c:idx val="1"/>
          <c:order val="1"/>
          <c:tx>
            <c:strRef>
              <c:f>Sheet1!$C$129</c:f>
              <c:strCache>
                <c:ptCount val="1"/>
                <c:pt idx="0">
                  <c:v>درصد فشارخون کنترل شده بهار 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FE9-4C1A-8252-41E12234A72A}"/>
              </c:ext>
            </c:extLst>
          </c:dPt>
          <c:dPt>
            <c:idx val="7"/>
            <c:invertIfNegative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FE9-4C1A-8252-41E12234A72A}"/>
              </c:ext>
            </c:extLst>
          </c:dPt>
          <c:dPt>
            <c:idx val="11"/>
            <c:invertIfNegative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627C-4CC8-B184-D6C39B4AB7B1}"/>
              </c:ext>
            </c:extLst>
          </c:dPt>
          <c:dPt>
            <c:idx val="1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D36B-4217-A0C5-42D3C6243073}"/>
              </c:ext>
            </c:extLst>
          </c:dPt>
          <c:dPt>
            <c:idx val="20"/>
            <c:invertIfNegative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627C-4CC8-B184-D6C39B4AB7B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Sheet1!$A$130:$A$157</c:f>
              <c:strCache>
                <c:ptCount val="28"/>
                <c:pt idx="0">
                  <c:v>سمیرم</c:v>
                </c:pt>
                <c:pt idx="1">
                  <c:v>نائین</c:v>
                </c:pt>
                <c:pt idx="2">
                  <c:v>فریدن</c:v>
                </c:pt>
                <c:pt idx="3">
                  <c:v>فلاورجان</c:v>
                </c:pt>
                <c:pt idx="4">
                  <c:v>اردستان</c:v>
                </c:pt>
                <c:pt idx="5">
                  <c:v>دهاقان</c:v>
                </c:pt>
                <c:pt idx="6">
                  <c:v>بوئین</c:v>
                </c:pt>
                <c:pt idx="7">
                  <c:v>شهرضا</c:v>
                </c:pt>
                <c:pt idx="8">
                  <c:v>نطنز</c:v>
                </c:pt>
                <c:pt idx="9">
                  <c:v>گلپایگان</c:v>
                </c:pt>
                <c:pt idx="10">
                  <c:v>هرند</c:v>
                </c:pt>
                <c:pt idx="11">
                  <c:v>فریدونشهر</c:v>
                </c:pt>
                <c:pt idx="12">
                  <c:v>چادگان</c:v>
                </c:pt>
                <c:pt idx="13">
                  <c:v>لنجان</c:v>
                </c:pt>
                <c:pt idx="14">
                  <c:v>تیران </c:v>
                </c:pt>
                <c:pt idx="15">
                  <c:v>استان</c:v>
                </c:pt>
                <c:pt idx="16">
                  <c:v>خور</c:v>
                </c:pt>
                <c:pt idx="17">
                  <c:v>مبارکه</c:v>
                </c:pt>
                <c:pt idx="18">
                  <c:v>اصفهان 2</c:v>
                </c:pt>
                <c:pt idx="19">
                  <c:v>کوهپایه</c:v>
                </c:pt>
                <c:pt idx="20">
                  <c:v>شاهین شهر </c:v>
                </c:pt>
                <c:pt idx="21">
                  <c:v>نجف آباد</c:v>
                </c:pt>
                <c:pt idx="22">
                  <c:v>برخوار</c:v>
                </c:pt>
                <c:pt idx="23">
                  <c:v>جرقویه</c:v>
                </c:pt>
                <c:pt idx="24">
                  <c:v>خمینی شهر</c:v>
                </c:pt>
                <c:pt idx="25">
                  <c:v>اصفهان 1</c:v>
                </c:pt>
                <c:pt idx="26">
                  <c:v>خوانسار</c:v>
                </c:pt>
                <c:pt idx="27">
                  <c:v>ورزنه</c:v>
                </c:pt>
              </c:strCache>
            </c:strRef>
          </c:cat>
          <c:val>
            <c:numRef>
              <c:f>Sheet1!$C$130:$C$157</c:f>
              <c:numCache>
                <c:formatCode>0.00</c:formatCode>
                <c:ptCount val="28"/>
                <c:pt idx="0">
                  <c:v>85.627376425855516</c:v>
                </c:pt>
                <c:pt idx="1">
                  <c:v>82.930298719772395</c:v>
                </c:pt>
                <c:pt idx="2">
                  <c:v>84.551072337331874</c:v>
                </c:pt>
                <c:pt idx="3">
                  <c:v>85.311019255973392</c:v>
                </c:pt>
                <c:pt idx="4">
                  <c:v>83.380361173814904</c:v>
                </c:pt>
                <c:pt idx="5">
                  <c:v>81.658878504672899</c:v>
                </c:pt>
                <c:pt idx="6">
                  <c:v>81.303813038130386</c:v>
                </c:pt>
                <c:pt idx="7">
                  <c:v>81.533012901593722</c:v>
                </c:pt>
                <c:pt idx="8">
                  <c:v>85.497012493210207</c:v>
                </c:pt>
                <c:pt idx="9">
                  <c:v>80.927835051546396</c:v>
                </c:pt>
                <c:pt idx="10">
                  <c:v>79.386385426653888</c:v>
                </c:pt>
                <c:pt idx="11">
                  <c:v>79.421579532814235</c:v>
                </c:pt>
                <c:pt idx="12">
                  <c:v>75.129533678756474</c:v>
                </c:pt>
                <c:pt idx="13">
                  <c:v>79.70651992662998</c:v>
                </c:pt>
                <c:pt idx="14">
                  <c:v>76.521739130434781</c:v>
                </c:pt>
                <c:pt idx="15">
                  <c:v>77.768919710693396</c:v>
                </c:pt>
                <c:pt idx="16">
                  <c:v>77.386934673366838</c:v>
                </c:pt>
                <c:pt idx="17">
                  <c:v>77.433520370822151</c:v>
                </c:pt>
                <c:pt idx="18">
                  <c:v>75.694855115316386</c:v>
                </c:pt>
                <c:pt idx="19">
                  <c:v>80.555555555555557</c:v>
                </c:pt>
                <c:pt idx="20">
                  <c:v>75.368111064366843</c:v>
                </c:pt>
                <c:pt idx="21">
                  <c:v>73.797722705961149</c:v>
                </c:pt>
                <c:pt idx="22">
                  <c:v>73.188595343970704</c:v>
                </c:pt>
                <c:pt idx="23">
                  <c:v>71.176112126751974</c:v>
                </c:pt>
                <c:pt idx="24">
                  <c:v>73.267504488330331</c:v>
                </c:pt>
                <c:pt idx="25">
                  <c:v>73.880597014925371</c:v>
                </c:pt>
                <c:pt idx="26">
                  <c:v>70.19047619047619</c:v>
                </c:pt>
                <c:pt idx="27">
                  <c:v>70.212765957446805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77-476A-B56A-A4AB892629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5716207"/>
        <c:axId val="1755724111"/>
      </c:barChart>
      <c:catAx>
        <c:axId val="17557162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5724111"/>
        <c:crosses val="autoZero"/>
        <c:auto val="1"/>
        <c:lblAlgn val="ctr"/>
        <c:lblOffset val="100"/>
        <c:noMultiLvlLbl val="0"/>
      </c:catAx>
      <c:valAx>
        <c:axId val="17557241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57162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روند تعداد مراقبت بیماران مبتلا به فشارخون بالا توسط مراقب سلامت/بهورز در استان اصفهان</a:t>
            </a:r>
          </a:p>
          <a:p>
            <a:pPr>
              <a:defRPr sz="2000" b="1">
                <a:solidFill>
                  <a:srgbClr val="C00000"/>
                </a:solidFill>
              </a:defRPr>
            </a:pPr>
            <a:r>
              <a:rPr lang="fa-IR" sz="2000" b="1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در تابستان1405</a:t>
            </a:r>
            <a:endParaRPr lang="en-US" sz="2000" b="1" dirty="0">
              <a:solidFill>
                <a:schemeClr val="accent5">
                  <a:lumMod val="75000"/>
                </a:schemeClr>
              </a:solidFill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1.1458333333333333E-2"/>
          <c:y val="0.11065182594977263"/>
          <c:w val="0.9770833333333333"/>
          <c:h val="0.6908636628754738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'غیرپزشک فشارخون تعداد'!$K$2:$AP$2</c:f>
              <c:strCache>
                <c:ptCount val="32"/>
                <c:pt idx="0">
                  <c:v>سه ماهه سوم 97</c:v>
                </c:pt>
                <c:pt idx="1">
                  <c:v>سه ماهه چهارم97</c:v>
                </c:pt>
                <c:pt idx="2">
                  <c:v>سه ماهه اول 98</c:v>
                </c:pt>
                <c:pt idx="3">
                  <c:v>سه ماهه دوم 98</c:v>
                </c:pt>
                <c:pt idx="4">
                  <c:v>سه ماهه سوم 98</c:v>
                </c:pt>
                <c:pt idx="5">
                  <c:v>سه ماهه چهارم 98</c:v>
                </c:pt>
                <c:pt idx="6">
                  <c:v>سه ماهه اول 99</c:v>
                </c:pt>
                <c:pt idx="7">
                  <c:v>سه ماهه دوم 99</c:v>
                </c:pt>
                <c:pt idx="8">
                  <c:v>سه ماهه سوم99</c:v>
                </c:pt>
                <c:pt idx="9">
                  <c:v>سه ماهه چهارم99</c:v>
                </c:pt>
                <c:pt idx="10">
                  <c:v>سه ماهه اول 1400</c:v>
                </c:pt>
                <c:pt idx="11">
                  <c:v>سه ماهه دوم  1400
</c:v>
                </c:pt>
                <c:pt idx="12">
                  <c:v>سه ماهه سوم 1400
</c:v>
                </c:pt>
                <c:pt idx="13">
                  <c:v>سه ماهه چهارم  1400
</c:v>
                </c:pt>
                <c:pt idx="14">
                  <c:v>سه ماهه اول  1401</c:v>
                </c:pt>
                <c:pt idx="15">
                  <c:v>سه ماهه دوم  1401</c:v>
                </c:pt>
                <c:pt idx="16">
                  <c:v>سه ماهه سوم 1401</c:v>
                </c:pt>
                <c:pt idx="17">
                  <c:v>سه ماهه چهارم 1401</c:v>
                </c:pt>
                <c:pt idx="18">
                  <c:v>سه ماهه اول 1402</c:v>
                </c:pt>
                <c:pt idx="19">
                  <c:v>سه ماهه دوم 1402</c:v>
                </c:pt>
                <c:pt idx="20">
                  <c:v>سه ماهه سوم 1402</c:v>
                </c:pt>
                <c:pt idx="21">
                  <c:v>سه ماهه چهارم1402</c:v>
                </c:pt>
                <c:pt idx="22">
                  <c:v>سه ماهه اول1403</c:v>
                </c:pt>
                <c:pt idx="23">
                  <c:v>سه ماهه دوم1403</c:v>
                </c:pt>
                <c:pt idx="24">
                  <c:v>سه ماهه سوم1403</c:v>
                </c:pt>
                <c:pt idx="25">
                  <c:v>زمستان 1403</c:v>
                </c:pt>
                <c:pt idx="26">
                  <c:v>بهار1404</c:v>
                </c:pt>
                <c:pt idx="27">
                  <c:v>تابستان 1404</c:v>
                </c:pt>
                <c:pt idx="28">
                  <c:v>پاییز 1404</c:v>
                </c:pt>
                <c:pt idx="29">
                  <c:v>زمستان1404</c:v>
                </c:pt>
                <c:pt idx="30">
                  <c:v>بهار1405</c:v>
                </c:pt>
                <c:pt idx="31">
                  <c:v>تابستان1405</c:v>
                </c:pt>
              </c:strCache>
            </c:strRef>
          </c:cat>
          <c:val>
            <c:numRef>
              <c:f>'غیرپزشک فشارخون تعداد'!$K$30:$AP$30</c:f>
              <c:numCache>
                <c:formatCode>General</c:formatCode>
                <c:ptCount val="32"/>
                <c:pt idx="0">
                  <c:v>56568</c:v>
                </c:pt>
                <c:pt idx="1">
                  <c:v>77588</c:v>
                </c:pt>
                <c:pt idx="2">
                  <c:v>92428</c:v>
                </c:pt>
                <c:pt idx="3">
                  <c:v>98313</c:v>
                </c:pt>
                <c:pt idx="4">
                  <c:v>106579</c:v>
                </c:pt>
                <c:pt idx="5">
                  <c:v>113795</c:v>
                </c:pt>
                <c:pt idx="6">
                  <c:v>73199</c:v>
                </c:pt>
                <c:pt idx="7">
                  <c:v>112179</c:v>
                </c:pt>
                <c:pt idx="8">
                  <c:v>90422</c:v>
                </c:pt>
                <c:pt idx="9">
                  <c:v>101846</c:v>
                </c:pt>
                <c:pt idx="10">
                  <c:v>107315</c:v>
                </c:pt>
                <c:pt idx="11">
                  <c:v>94159</c:v>
                </c:pt>
                <c:pt idx="12">
                  <c:v>89089</c:v>
                </c:pt>
                <c:pt idx="13">
                  <c:v>103626</c:v>
                </c:pt>
                <c:pt idx="14">
                  <c:v>109577</c:v>
                </c:pt>
                <c:pt idx="15">
                  <c:v>119086</c:v>
                </c:pt>
                <c:pt idx="16">
                  <c:v>130934</c:v>
                </c:pt>
                <c:pt idx="17">
                  <c:v>129638</c:v>
                </c:pt>
                <c:pt idx="18">
                  <c:v>137923</c:v>
                </c:pt>
                <c:pt idx="19">
                  <c:v>135888</c:v>
                </c:pt>
                <c:pt idx="20">
                  <c:v>153318</c:v>
                </c:pt>
                <c:pt idx="21">
                  <c:v>164803</c:v>
                </c:pt>
                <c:pt idx="22">
                  <c:v>147911</c:v>
                </c:pt>
                <c:pt idx="23">
                  <c:v>142148</c:v>
                </c:pt>
                <c:pt idx="24">
                  <c:v>168776</c:v>
                </c:pt>
                <c:pt idx="25">
                  <c:v>167161</c:v>
                </c:pt>
                <c:pt idx="26">
                  <c:v>161683</c:v>
                </c:pt>
                <c:pt idx="27">
                  <c:v>145364</c:v>
                </c:pt>
                <c:pt idx="28">
                  <c:v>156267</c:v>
                </c:pt>
                <c:pt idx="29">
                  <c:v>146311</c:v>
                </c:pt>
                <c:pt idx="30">
                  <c:v>154894</c:v>
                </c:pt>
                <c:pt idx="31">
                  <c:v>158329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F7-4FD1-B5F3-7D172D0588B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0066576"/>
        <c:axId val="170066968"/>
      </c:barChart>
      <c:catAx>
        <c:axId val="17006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66968"/>
        <c:crosses val="autoZero"/>
        <c:auto val="1"/>
        <c:lblAlgn val="ctr"/>
        <c:lblOffset val="100"/>
        <c:noMultiLvlLbl val="0"/>
      </c:catAx>
      <c:valAx>
        <c:axId val="1700669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0066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9EBF7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B Titr" panose="00000700000000000000" pitchFamily="2" charset="-78"/>
              </a:defRPr>
            </a:pPr>
            <a:r>
              <a:rPr lang="fa-IR" sz="1800" b="1" i="0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روند فصلی درصد مراقبت فشارخون توسط غیر پزشک در استان اصفهان در تابستان 1405</a:t>
            </a:r>
            <a:endParaRPr lang="en-US" sz="1600" dirty="0">
              <a:solidFill>
                <a:schemeClr val="accent5">
                  <a:lumMod val="75000"/>
                </a:schemeClr>
              </a:solidFill>
              <a:effectLst/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B Titr" panose="00000700000000000000" pitchFamily="2" charset="-78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'درصد مراقبت غیرپزشک فشارخون'!$N$3</c:f>
              <c:strCache>
                <c:ptCount val="1"/>
                <c:pt idx="0">
                  <c:v>34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'درصد مراقبت غیرپزشک فشارخون'!$V$2:$BA$2</c:f>
              <c:strCache>
                <c:ptCount val="32"/>
                <c:pt idx="0">
                  <c:v>سه ماهه سوم 97</c:v>
                </c:pt>
                <c:pt idx="1">
                  <c:v>سه ماهه چهارم97</c:v>
                </c:pt>
                <c:pt idx="2">
                  <c:v>سه ماهه اول 98</c:v>
                </c:pt>
                <c:pt idx="3">
                  <c:v>سه ماهه دوم 98</c:v>
                </c:pt>
                <c:pt idx="4">
                  <c:v>سه ماهه سوم 98</c:v>
                </c:pt>
                <c:pt idx="5">
                  <c:v>سه ماهه چهارم 98</c:v>
                </c:pt>
                <c:pt idx="6">
                  <c:v>سه ماهه اول 99</c:v>
                </c:pt>
                <c:pt idx="7">
                  <c:v>سه ماهه دوم99</c:v>
                </c:pt>
                <c:pt idx="8">
                  <c:v>سه ماهه سوم 99</c:v>
                </c:pt>
                <c:pt idx="9">
                  <c:v>سه ماهه چهارم 99</c:v>
                </c:pt>
                <c:pt idx="10">
                  <c:v>سه ماهه اول1400</c:v>
                </c:pt>
                <c:pt idx="11">
                  <c:v>سه ماهه دوم1400
</c:v>
                </c:pt>
                <c:pt idx="12">
                  <c:v>سه ماهه سوم1400
</c:v>
                </c:pt>
                <c:pt idx="13">
                  <c:v>سه ماهه چهارم  1400
</c:v>
                </c:pt>
                <c:pt idx="14">
                  <c:v>سه ماهه اول  1401</c:v>
                </c:pt>
                <c:pt idx="15">
                  <c:v>سه ماهه دوم 1401</c:v>
                </c:pt>
                <c:pt idx="16">
                  <c:v>سه ماهه سوم 1401</c:v>
                </c:pt>
                <c:pt idx="17">
                  <c:v>سه ماهه چهارم 1401</c:v>
                </c:pt>
                <c:pt idx="18">
                  <c:v>سه ماهه اول 1402</c:v>
                </c:pt>
                <c:pt idx="19">
                  <c:v>سه ماهه دوم 1402</c:v>
                </c:pt>
                <c:pt idx="20">
                  <c:v>سه ماهه سوم 1402</c:v>
                </c:pt>
                <c:pt idx="21">
                  <c:v>سه ماهه چهارم 1402</c:v>
                </c:pt>
                <c:pt idx="22">
                  <c:v>سه ماهه اول1403</c:v>
                </c:pt>
                <c:pt idx="23">
                  <c:v>سه ماهه دوم1403</c:v>
                </c:pt>
                <c:pt idx="24">
                  <c:v>سه ماهه سوم1403</c:v>
                </c:pt>
                <c:pt idx="25">
                  <c:v>زمستان 1403</c:v>
                </c:pt>
                <c:pt idx="26">
                  <c:v>بهار1404</c:v>
                </c:pt>
                <c:pt idx="27">
                  <c:v>تابستان 1404</c:v>
                </c:pt>
                <c:pt idx="28">
                  <c:v>پاییز 1404</c:v>
                </c:pt>
                <c:pt idx="29">
                  <c:v>زمستان 1404</c:v>
                </c:pt>
                <c:pt idx="30">
                  <c:v>بهار1405</c:v>
                </c:pt>
                <c:pt idx="31">
                  <c:v>تابستان 1405</c:v>
                </c:pt>
              </c:strCache>
            </c:strRef>
          </c:cat>
          <c:val>
            <c:numRef>
              <c:f>'درصد مراقبت غیرپزشک فشارخون'!$V$3:$BA$3</c:f>
              <c:numCache>
                <c:formatCode>0.0</c:formatCode>
                <c:ptCount val="32"/>
                <c:pt idx="0">
                  <c:v>43.031561651338464</c:v>
                </c:pt>
                <c:pt idx="1">
                  <c:v>51.629646388692954</c:v>
                </c:pt>
                <c:pt idx="2">
                  <c:v>53.708481509890063</c:v>
                </c:pt>
                <c:pt idx="3">
                  <c:v>51.547532285041655</c:v>
                </c:pt>
                <c:pt idx="4">
                  <c:v>51.659137616813368</c:v>
                </c:pt>
                <c:pt idx="5">
                  <c:v>51.29181728853591</c:v>
                </c:pt>
                <c:pt idx="6">
                  <c:v>32.168314656119534</c:v>
                </c:pt>
                <c:pt idx="7">
                  <c:v>47.261520572300071</c:v>
                </c:pt>
                <c:pt idx="8">
                  <c:v>37.267137063536552</c:v>
                </c:pt>
                <c:pt idx="9">
                  <c:v>40.749972992329816</c:v>
                </c:pt>
                <c:pt idx="10">
                  <c:v>41.57</c:v>
                </c:pt>
                <c:pt idx="11">
                  <c:v>34.5</c:v>
                </c:pt>
                <c:pt idx="12">
                  <c:v>34.119999999999997</c:v>
                </c:pt>
                <c:pt idx="13">
                  <c:v>36.65</c:v>
                </c:pt>
                <c:pt idx="14">
                  <c:v>37.966232065332257</c:v>
                </c:pt>
                <c:pt idx="15">
                  <c:v>40.200000000000003</c:v>
                </c:pt>
                <c:pt idx="16">
                  <c:v>42.73</c:v>
                </c:pt>
                <c:pt idx="17">
                  <c:v>41.08</c:v>
                </c:pt>
                <c:pt idx="18">
                  <c:v>42.6</c:v>
                </c:pt>
                <c:pt idx="19">
                  <c:v>40.840000000000003</c:v>
                </c:pt>
                <c:pt idx="20">
                  <c:v>44.44</c:v>
                </c:pt>
                <c:pt idx="21">
                  <c:v>45.31</c:v>
                </c:pt>
                <c:pt idx="22">
                  <c:v>39.78</c:v>
                </c:pt>
                <c:pt idx="23">
                  <c:v>37.58</c:v>
                </c:pt>
                <c:pt idx="24">
                  <c:v>43.55</c:v>
                </c:pt>
                <c:pt idx="25">
                  <c:v>42.15</c:v>
                </c:pt>
                <c:pt idx="26">
                  <c:v>40.090000000000003</c:v>
                </c:pt>
                <c:pt idx="27">
                  <c:v>35.49</c:v>
                </c:pt>
                <c:pt idx="28" formatCode="General">
                  <c:v>37.46</c:v>
                </c:pt>
                <c:pt idx="29">
                  <c:v>34.51</c:v>
                </c:pt>
                <c:pt idx="30">
                  <c:v>35.97</c:v>
                </c:pt>
                <c:pt idx="31">
                  <c:v>36.29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1B-49B9-AF4A-6BDDE434BA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0067752"/>
        <c:axId val="242344248"/>
      </c:barChart>
      <c:catAx>
        <c:axId val="170067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B Koodak" panose="00000700000000000000" pitchFamily="2" charset="-78"/>
              </a:defRPr>
            </a:pPr>
            <a:endParaRPr lang="en-US"/>
          </a:p>
        </c:txPr>
        <c:crossAx val="242344248"/>
        <c:crosses val="autoZero"/>
        <c:auto val="1"/>
        <c:lblAlgn val="ctr"/>
        <c:lblOffset val="100"/>
        <c:noMultiLvlLbl val="0"/>
      </c:catAx>
      <c:valAx>
        <c:axId val="2423442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70067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9EBF7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2400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 درصد مراقبت فشارخون غیر پزشک تابستان</a:t>
            </a:r>
            <a:r>
              <a:rPr lang="fa-IR" sz="2400" baseline="0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 1405 </a:t>
            </a:r>
            <a:r>
              <a:rPr lang="fa-IR" sz="2400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به</a:t>
            </a:r>
            <a:r>
              <a:rPr lang="fa-IR" sz="2400" baseline="0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 تفکیک شهرستانها</a:t>
            </a:r>
            <a:endParaRPr lang="fa-IR" sz="2400" dirty="0">
              <a:solidFill>
                <a:schemeClr val="accent5">
                  <a:lumMod val="75000"/>
                </a:schemeClr>
              </a:solidFill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Sheet1!$B$194</c:f>
              <c:strCache>
                <c:ptCount val="1"/>
                <c:pt idx="0">
                  <c:v>درصد مراقبت فشاخون غیر پزشک تابستان1405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7698D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6E6-48F4-A9FA-224EA3D34D32}"/>
              </c:ext>
            </c:extLst>
          </c:dPt>
          <c:dPt>
            <c:idx val="1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708-4086-9875-E18957B8C930}"/>
              </c:ext>
            </c:extLst>
          </c:dPt>
          <c:dLbls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6E6-48F4-A9FA-224EA3D34D32}"/>
                </c:ext>
              </c:extLst>
            </c:dLbl>
            <c:dLbl>
              <c:idx val="19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708-4086-9875-E18957B8C9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Sheet1!$A$195:$A$222</c:f>
              <c:strCache>
                <c:ptCount val="28"/>
                <c:pt idx="0">
                  <c:v>فریدونشهر</c:v>
                </c:pt>
                <c:pt idx="1">
                  <c:v>چادگان</c:v>
                </c:pt>
                <c:pt idx="2">
                  <c:v>بوئین</c:v>
                </c:pt>
                <c:pt idx="3">
                  <c:v>فریدن</c:v>
                </c:pt>
                <c:pt idx="4">
                  <c:v>هرند</c:v>
                </c:pt>
                <c:pt idx="5">
                  <c:v>تیران </c:v>
                </c:pt>
                <c:pt idx="6">
                  <c:v>ورزنه</c:v>
                </c:pt>
                <c:pt idx="7">
                  <c:v>کوهپایه</c:v>
                </c:pt>
                <c:pt idx="8">
                  <c:v>خوانسار</c:v>
                </c:pt>
                <c:pt idx="9">
                  <c:v>سمیرم</c:v>
                </c:pt>
                <c:pt idx="10">
                  <c:v>خور</c:v>
                </c:pt>
                <c:pt idx="11">
                  <c:v>دهاقان</c:v>
                </c:pt>
                <c:pt idx="12">
                  <c:v>اردستان</c:v>
                </c:pt>
                <c:pt idx="13">
                  <c:v>گلپایگان</c:v>
                </c:pt>
                <c:pt idx="14">
                  <c:v>جرقویه</c:v>
                </c:pt>
                <c:pt idx="15">
                  <c:v>نطنز</c:v>
                </c:pt>
                <c:pt idx="16">
                  <c:v>مبارکه</c:v>
                </c:pt>
                <c:pt idx="17">
                  <c:v>نائین</c:v>
                </c:pt>
                <c:pt idx="18">
                  <c:v>فلاورجان</c:v>
                </c:pt>
                <c:pt idx="19">
                  <c:v>استان</c:v>
                </c:pt>
                <c:pt idx="20">
                  <c:v>شاهین شهر </c:v>
                </c:pt>
                <c:pt idx="21">
                  <c:v>برخوار</c:v>
                </c:pt>
                <c:pt idx="22">
                  <c:v>لنجان</c:v>
                </c:pt>
                <c:pt idx="23">
                  <c:v>شهرضا</c:v>
                </c:pt>
                <c:pt idx="24">
                  <c:v>نجف آباد</c:v>
                </c:pt>
                <c:pt idx="25">
                  <c:v>خمینی شهر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Sheet1!$B$195:$B$222</c:f>
              <c:numCache>
                <c:formatCode>0.00</c:formatCode>
                <c:ptCount val="28"/>
                <c:pt idx="0">
                  <c:v>73.52286773794809</c:v>
                </c:pt>
                <c:pt idx="1">
                  <c:v>69.650411934981065</c:v>
                </c:pt>
                <c:pt idx="2">
                  <c:v>65.197649572649567</c:v>
                </c:pt>
                <c:pt idx="3">
                  <c:v>64.356738565091021</c:v>
                </c:pt>
                <c:pt idx="4">
                  <c:v>62.866646507408532</c:v>
                </c:pt>
                <c:pt idx="5">
                  <c:v>62.282181000562112</c:v>
                </c:pt>
                <c:pt idx="6">
                  <c:v>61.550632911392398</c:v>
                </c:pt>
                <c:pt idx="7">
                  <c:v>60.328638497652584</c:v>
                </c:pt>
                <c:pt idx="8">
                  <c:v>57.936342833368002</c:v>
                </c:pt>
                <c:pt idx="9">
                  <c:v>57.366508247134476</c:v>
                </c:pt>
                <c:pt idx="10">
                  <c:v>56.823394495412849</c:v>
                </c:pt>
                <c:pt idx="11">
                  <c:v>53.963105615244281</c:v>
                </c:pt>
                <c:pt idx="12">
                  <c:v>52.773477812177504</c:v>
                </c:pt>
                <c:pt idx="13">
                  <c:v>51.726790904428114</c:v>
                </c:pt>
                <c:pt idx="14">
                  <c:v>51.086562839550886</c:v>
                </c:pt>
                <c:pt idx="15">
                  <c:v>49.001845327965107</c:v>
                </c:pt>
                <c:pt idx="16">
                  <c:v>46.248734817813762</c:v>
                </c:pt>
                <c:pt idx="17">
                  <c:v>43.991416309012877</c:v>
                </c:pt>
                <c:pt idx="18">
                  <c:v>42.250128468653649</c:v>
                </c:pt>
                <c:pt idx="19">
                  <c:v>36.289769901281481</c:v>
                </c:pt>
                <c:pt idx="20">
                  <c:v>34.807667117844829</c:v>
                </c:pt>
                <c:pt idx="21">
                  <c:v>34.452157732770345</c:v>
                </c:pt>
                <c:pt idx="22">
                  <c:v>34.288710241174414</c:v>
                </c:pt>
                <c:pt idx="23">
                  <c:v>34.104178591871779</c:v>
                </c:pt>
                <c:pt idx="24">
                  <c:v>32.347774384476097</c:v>
                </c:pt>
                <c:pt idx="25">
                  <c:v>26.718286655683691</c:v>
                </c:pt>
                <c:pt idx="26">
                  <c:v>26.214343984624534</c:v>
                </c:pt>
                <c:pt idx="27">
                  <c:v>23.19361615136263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08-4086-9875-E18957B8C93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08991456"/>
        <c:axId val="1109001440"/>
      </c:barChart>
      <c:catAx>
        <c:axId val="110899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9001440"/>
        <c:crosses val="autoZero"/>
        <c:auto val="1"/>
        <c:lblAlgn val="ctr"/>
        <c:lblOffset val="100"/>
        <c:noMultiLvlLbl val="0"/>
      </c:catAx>
      <c:valAx>
        <c:axId val="110900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8991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1800" b="1" i="0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مقایسه مراقبت بیماران مبتلا به فشارخون بالا غیرپزشک به تفکیک شهرستان ها در تابستان و بهار1405</a:t>
            </a:r>
            <a:endParaRPr lang="en-US" dirty="0">
              <a:solidFill>
                <a:schemeClr val="accent5">
                  <a:lumMod val="75000"/>
                </a:schemeClr>
              </a:solidFill>
              <a:effectLst/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Sheet1!$B$227</c:f>
              <c:strCache>
                <c:ptCount val="1"/>
                <c:pt idx="0">
                  <c:v>درصد مراقبت فشاخون غیر پزشک  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2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737-46BD-A84A-D5E2227118F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Sheet1!$A$228:$A$255</c:f>
              <c:strCache>
                <c:ptCount val="28"/>
                <c:pt idx="0">
                  <c:v>فریدونشهر</c:v>
                </c:pt>
                <c:pt idx="1">
                  <c:v>چادگان</c:v>
                </c:pt>
                <c:pt idx="2">
                  <c:v>بوئین</c:v>
                </c:pt>
                <c:pt idx="3">
                  <c:v>فریدن</c:v>
                </c:pt>
                <c:pt idx="4">
                  <c:v>هرند</c:v>
                </c:pt>
                <c:pt idx="5">
                  <c:v>تیران </c:v>
                </c:pt>
                <c:pt idx="6">
                  <c:v>ورزنه</c:v>
                </c:pt>
                <c:pt idx="7">
                  <c:v>کوهپایه</c:v>
                </c:pt>
                <c:pt idx="8">
                  <c:v>خوانسار</c:v>
                </c:pt>
                <c:pt idx="9">
                  <c:v>سمیرم</c:v>
                </c:pt>
                <c:pt idx="10">
                  <c:v>خور</c:v>
                </c:pt>
                <c:pt idx="11">
                  <c:v>دهاقان</c:v>
                </c:pt>
                <c:pt idx="12">
                  <c:v>اردستان</c:v>
                </c:pt>
                <c:pt idx="13">
                  <c:v>گلپایگان</c:v>
                </c:pt>
                <c:pt idx="14">
                  <c:v>جرقویه</c:v>
                </c:pt>
                <c:pt idx="15">
                  <c:v>نطنز</c:v>
                </c:pt>
                <c:pt idx="16">
                  <c:v>مبارکه</c:v>
                </c:pt>
                <c:pt idx="17">
                  <c:v>نائین</c:v>
                </c:pt>
                <c:pt idx="18">
                  <c:v>فلاورجان</c:v>
                </c:pt>
                <c:pt idx="19">
                  <c:v>استان</c:v>
                </c:pt>
                <c:pt idx="20">
                  <c:v>شاهین شهر </c:v>
                </c:pt>
                <c:pt idx="21">
                  <c:v>برخوار</c:v>
                </c:pt>
                <c:pt idx="22">
                  <c:v>لنجان</c:v>
                </c:pt>
                <c:pt idx="23">
                  <c:v>شهرضا</c:v>
                </c:pt>
                <c:pt idx="24">
                  <c:v>نجف آباد</c:v>
                </c:pt>
                <c:pt idx="25">
                  <c:v>خمینی شهر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Sheet1!$B$228:$B$255</c:f>
              <c:numCache>
                <c:formatCode>0.00</c:formatCode>
                <c:ptCount val="28"/>
                <c:pt idx="0">
                  <c:v>73.52286773794809</c:v>
                </c:pt>
                <c:pt idx="1">
                  <c:v>69.650411934981065</c:v>
                </c:pt>
                <c:pt idx="2">
                  <c:v>65.197649572649567</c:v>
                </c:pt>
                <c:pt idx="3">
                  <c:v>64.356738565091021</c:v>
                </c:pt>
                <c:pt idx="4">
                  <c:v>62.866646507408532</c:v>
                </c:pt>
                <c:pt idx="5">
                  <c:v>62.282181000562112</c:v>
                </c:pt>
                <c:pt idx="6">
                  <c:v>61.550632911392398</c:v>
                </c:pt>
                <c:pt idx="7">
                  <c:v>60.328638497652584</c:v>
                </c:pt>
                <c:pt idx="8">
                  <c:v>57.936342833368002</c:v>
                </c:pt>
                <c:pt idx="9">
                  <c:v>57.366508247134476</c:v>
                </c:pt>
                <c:pt idx="10">
                  <c:v>56.823394495412849</c:v>
                </c:pt>
                <c:pt idx="11">
                  <c:v>53.963105615244281</c:v>
                </c:pt>
                <c:pt idx="12">
                  <c:v>52.773477812177504</c:v>
                </c:pt>
                <c:pt idx="13">
                  <c:v>51.726790904428114</c:v>
                </c:pt>
                <c:pt idx="14">
                  <c:v>51.086562839550886</c:v>
                </c:pt>
                <c:pt idx="15">
                  <c:v>49.001845327965107</c:v>
                </c:pt>
                <c:pt idx="16">
                  <c:v>46.248734817813762</c:v>
                </c:pt>
                <c:pt idx="17">
                  <c:v>43.991416309012877</c:v>
                </c:pt>
                <c:pt idx="18">
                  <c:v>42.250128468653649</c:v>
                </c:pt>
                <c:pt idx="19">
                  <c:v>36.289769901281481</c:v>
                </c:pt>
                <c:pt idx="20">
                  <c:v>34.807667117844829</c:v>
                </c:pt>
                <c:pt idx="21">
                  <c:v>34.452157732770345</c:v>
                </c:pt>
                <c:pt idx="22">
                  <c:v>34.288710241174414</c:v>
                </c:pt>
                <c:pt idx="23">
                  <c:v>34.104178591871779</c:v>
                </c:pt>
                <c:pt idx="24">
                  <c:v>32.347774384476097</c:v>
                </c:pt>
                <c:pt idx="25">
                  <c:v>26.718286655683691</c:v>
                </c:pt>
                <c:pt idx="26">
                  <c:v>26.214343984624534</c:v>
                </c:pt>
                <c:pt idx="27">
                  <c:v>23.19361615136263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24-4121-BFF7-B195CE1D2AB8}"/>
            </c:ext>
          </c:extLst>
        </c:ser>
        <c:ser>
          <c:idx val="1"/>
          <c:order val="1"/>
          <c:tx>
            <c:strRef>
              <c:f>Sheet1!$C$227</c:f>
              <c:strCache>
                <c:ptCount val="1"/>
                <c:pt idx="0">
                  <c:v>درصد مراقبت فشاخون غیر پزشک  بهار1405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2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737-46BD-A84A-D5E2227118F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Sheet1!$A$228:$A$255</c:f>
              <c:strCache>
                <c:ptCount val="28"/>
                <c:pt idx="0">
                  <c:v>فریدونشهر</c:v>
                </c:pt>
                <c:pt idx="1">
                  <c:v>چادگان</c:v>
                </c:pt>
                <c:pt idx="2">
                  <c:v>بوئین</c:v>
                </c:pt>
                <c:pt idx="3">
                  <c:v>فریدن</c:v>
                </c:pt>
                <c:pt idx="4">
                  <c:v>هرند</c:v>
                </c:pt>
                <c:pt idx="5">
                  <c:v>تیران </c:v>
                </c:pt>
                <c:pt idx="6">
                  <c:v>ورزنه</c:v>
                </c:pt>
                <c:pt idx="7">
                  <c:v>کوهپایه</c:v>
                </c:pt>
                <c:pt idx="8">
                  <c:v>خوانسار</c:v>
                </c:pt>
                <c:pt idx="9">
                  <c:v>سمیرم</c:v>
                </c:pt>
                <c:pt idx="10">
                  <c:v>خور</c:v>
                </c:pt>
                <c:pt idx="11">
                  <c:v>دهاقان</c:v>
                </c:pt>
                <c:pt idx="12">
                  <c:v>اردستان</c:v>
                </c:pt>
                <c:pt idx="13">
                  <c:v>گلپایگان</c:v>
                </c:pt>
                <c:pt idx="14">
                  <c:v>جرقویه</c:v>
                </c:pt>
                <c:pt idx="15">
                  <c:v>نطنز</c:v>
                </c:pt>
                <c:pt idx="16">
                  <c:v>مبارکه</c:v>
                </c:pt>
                <c:pt idx="17">
                  <c:v>نائین</c:v>
                </c:pt>
                <c:pt idx="18">
                  <c:v>فلاورجان</c:v>
                </c:pt>
                <c:pt idx="19">
                  <c:v>استان</c:v>
                </c:pt>
                <c:pt idx="20">
                  <c:v>شاهین شهر </c:v>
                </c:pt>
                <c:pt idx="21">
                  <c:v>برخوار</c:v>
                </c:pt>
                <c:pt idx="22">
                  <c:v>لنجان</c:v>
                </c:pt>
                <c:pt idx="23">
                  <c:v>شهرضا</c:v>
                </c:pt>
                <c:pt idx="24">
                  <c:v>نجف آباد</c:v>
                </c:pt>
                <c:pt idx="25">
                  <c:v>خمینی شهر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Sheet1!$C$228:$C$255</c:f>
              <c:numCache>
                <c:formatCode>0.00</c:formatCode>
                <c:ptCount val="28"/>
                <c:pt idx="0">
                  <c:v>70.791583166332657</c:v>
                </c:pt>
                <c:pt idx="1">
                  <c:v>66.837530644082904</c:v>
                </c:pt>
                <c:pt idx="2">
                  <c:v>69.249201277955279</c:v>
                </c:pt>
                <c:pt idx="3">
                  <c:v>67.198883893969935</c:v>
                </c:pt>
                <c:pt idx="4">
                  <c:v>58.937784522003035</c:v>
                </c:pt>
                <c:pt idx="5">
                  <c:v>61.892873354516567</c:v>
                </c:pt>
                <c:pt idx="6">
                  <c:v>53.635631875503087</c:v>
                </c:pt>
                <c:pt idx="7">
                  <c:v>59.615384615384613</c:v>
                </c:pt>
                <c:pt idx="8">
                  <c:v>59.831045406546991</c:v>
                </c:pt>
                <c:pt idx="9">
                  <c:v>59.074333800841515</c:v>
                </c:pt>
                <c:pt idx="10">
                  <c:v>56.057553956834525</c:v>
                </c:pt>
                <c:pt idx="11">
                  <c:v>53.967927631578952</c:v>
                </c:pt>
                <c:pt idx="12">
                  <c:v>54.473007712082264</c:v>
                </c:pt>
                <c:pt idx="13">
                  <c:v>58.203829312269249</c:v>
                </c:pt>
                <c:pt idx="14">
                  <c:v>50.420937042459734</c:v>
                </c:pt>
                <c:pt idx="15">
                  <c:v>48.618132794068082</c:v>
                </c:pt>
                <c:pt idx="16">
                  <c:v>45.011000388248995</c:v>
                </c:pt>
                <c:pt idx="17">
                  <c:v>39.7389412617839</c:v>
                </c:pt>
                <c:pt idx="18">
                  <c:v>43.258135615195123</c:v>
                </c:pt>
                <c:pt idx="19">
                  <c:v>35.965069111797881</c:v>
                </c:pt>
                <c:pt idx="20">
                  <c:v>33.45271256134766</c:v>
                </c:pt>
                <c:pt idx="21">
                  <c:v>34.405940594059402</c:v>
                </c:pt>
                <c:pt idx="22">
                  <c:v>33.386394990979518</c:v>
                </c:pt>
                <c:pt idx="23">
                  <c:v>32.947173308619092</c:v>
                </c:pt>
                <c:pt idx="24">
                  <c:v>31.221707042717224</c:v>
                </c:pt>
                <c:pt idx="25">
                  <c:v>27.928138124125056</c:v>
                </c:pt>
                <c:pt idx="26">
                  <c:v>25.371684406149686</c:v>
                </c:pt>
                <c:pt idx="27">
                  <c:v>22.238480518735297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24-4121-BFF7-B195CE1D2AB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97266352"/>
        <c:axId val="997270096"/>
      </c:barChart>
      <c:catAx>
        <c:axId val="99726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7270096"/>
        <c:crosses val="autoZero"/>
        <c:auto val="1"/>
        <c:lblAlgn val="ctr"/>
        <c:lblOffset val="100"/>
        <c:noMultiLvlLbl val="0"/>
      </c:catAx>
      <c:valAx>
        <c:axId val="99727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726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1800" b="0" i="0" baseline="0" dirty="0">
                <a:solidFill>
                  <a:schemeClr val="accent5">
                    <a:lumMod val="75000"/>
                  </a:schemeClr>
                </a:solidFill>
                <a:effectLst/>
                <a:cs typeface="B Titr" panose="00000700000000000000" pitchFamily="2" charset="-78"/>
              </a:rPr>
              <a:t>مقایسه درصد مراقبت فشارخون غیرپزشک با هدف مورد انتظار در تابستان 1405 به تفکیک شهرستانها</a:t>
            </a:r>
            <a:endParaRPr lang="en-US" dirty="0">
              <a:solidFill>
                <a:schemeClr val="accent5">
                  <a:lumMod val="75000"/>
                </a:schemeClr>
              </a:solidFill>
              <a:effectLst/>
              <a:cs typeface="B Titr" panose="000007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Sheet1!$B$259</c:f>
              <c:strCache>
                <c:ptCount val="1"/>
                <c:pt idx="0">
                  <c:v>درصد مراقبت فشارخون غیر پزشک تابستان1405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7698D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F27-4368-81D3-5DC1FE9F1EBD}"/>
              </c:ext>
            </c:extLst>
          </c:dPt>
          <c:dPt>
            <c:idx val="19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277-4721-942A-7DC63CF2FF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Sheet1!$A$260:$A$287</c:f>
              <c:strCache>
                <c:ptCount val="28"/>
                <c:pt idx="0">
                  <c:v>فریدونشهر</c:v>
                </c:pt>
                <c:pt idx="1">
                  <c:v>چادگان</c:v>
                </c:pt>
                <c:pt idx="2">
                  <c:v>بوئین</c:v>
                </c:pt>
                <c:pt idx="3">
                  <c:v>فریدن</c:v>
                </c:pt>
                <c:pt idx="4">
                  <c:v>هرند</c:v>
                </c:pt>
                <c:pt idx="5">
                  <c:v>تیران </c:v>
                </c:pt>
                <c:pt idx="6">
                  <c:v>ورزنه</c:v>
                </c:pt>
                <c:pt idx="7">
                  <c:v>کوهپایه</c:v>
                </c:pt>
                <c:pt idx="8">
                  <c:v>خوانسار</c:v>
                </c:pt>
                <c:pt idx="9">
                  <c:v>سمیرم</c:v>
                </c:pt>
                <c:pt idx="10">
                  <c:v>خور</c:v>
                </c:pt>
                <c:pt idx="11">
                  <c:v>دهاقان</c:v>
                </c:pt>
                <c:pt idx="12">
                  <c:v>اردستان</c:v>
                </c:pt>
                <c:pt idx="13">
                  <c:v>گلپایگان</c:v>
                </c:pt>
                <c:pt idx="14">
                  <c:v>جرقویه</c:v>
                </c:pt>
                <c:pt idx="15">
                  <c:v>نطنز</c:v>
                </c:pt>
                <c:pt idx="16">
                  <c:v>مبارکه</c:v>
                </c:pt>
                <c:pt idx="17">
                  <c:v>نائین</c:v>
                </c:pt>
                <c:pt idx="18">
                  <c:v>فلاورجان</c:v>
                </c:pt>
                <c:pt idx="19">
                  <c:v>استان</c:v>
                </c:pt>
                <c:pt idx="20">
                  <c:v>شاهین شهر </c:v>
                </c:pt>
                <c:pt idx="21">
                  <c:v>برخوار</c:v>
                </c:pt>
                <c:pt idx="22">
                  <c:v>لنجان</c:v>
                </c:pt>
                <c:pt idx="23">
                  <c:v>شهرضا</c:v>
                </c:pt>
                <c:pt idx="24">
                  <c:v>نجف آباد</c:v>
                </c:pt>
                <c:pt idx="25">
                  <c:v>خمینی شهر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Sheet1!$B$260:$B$287</c:f>
              <c:numCache>
                <c:formatCode>0.00</c:formatCode>
                <c:ptCount val="28"/>
                <c:pt idx="0">
                  <c:v>73.52286773794809</c:v>
                </c:pt>
                <c:pt idx="1">
                  <c:v>69.650411934981065</c:v>
                </c:pt>
                <c:pt idx="2">
                  <c:v>65.197649572649567</c:v>
                </c:pt>
                <c:pt idx="3">
                  <c:v>64.356738565091021</c:v>
                </c:pt>
                <c:pt idx="4">
                  <c:v>62.866646507408532</c:v>
                </c:pt>
                <c:pt idx="5">
                  <c:v>62.282181000562112</c:v>
                </c:pt>
                <c:pt idx="6">
                  <c:v>61.550632911392398</c:v>
                </c:pt>
                <c:pt idx="7">
                  <c:v>60.328638497652584</c:v>
                </c:pt>
                <c:pt idx="8">
                  <c:v>57.936342833368002</c:v>
                </c:pt>
                <c:pt idx="9">
                  <c:v>57.366508247134476</c:v>
                </c:pt>
                <c:pt idx="10">
                  <c:v>56.823394495412849</c:v>
                </c:pt>
                <c:pt idx="11">
                  <c:v>53.963105615244281</c:v>
                </c:pt>
                <c:pt idx="12">
                  <c:v>52.773477812177504</c:v>
                </c:pt>
                <c:pt idx="13">
                  <c:v>51.726790904428114</c:v>
                </c:pt>
                <c:pt idx="14">
                  <c:v>51.086562839550886</c:v>
                </c:pt>
                <c:pt idx="15">
                  <c:v>49.001845327965107</c:v>
                </c:pt>
                <c:pt idx="16">
                  <c:v>46.248734817813762</c:v>
                </c:pt>
                <c:pt idx="17">
                  <c:v>43.991416309012877</c:v>
                </c:pt>
                <c:pt idx="18">
                  <c:v>42.250128468653649</c:v>
                </c:pt>
                <c:pt idx="19">
                  <c:v>36.289769901281481</c:v>
                </c:pt>
                <c:pt idx="20">
                  <c:v>34.807667117844829</c:v>
                </c:pt>
                <c:pt idx="21">
                  <c:v>34.452157732770345</c:v>
                </c:pt>
                <c:pt idx="22">
                  <c:v>34.288710241174414</c:v>
                </c:pt>
                <c:pt idx="23">
                  <c:v>34.104178591871779</c:v>
                </c:pt>
                <c:pt idx="24">
                  <c:v>32.347774384476097</c:v>
                </c:pt>
                <c:pt idx="25">
                  <c:v>26.718286655683691</c:v>
                </c:pt>
                <c:pt idx="26">
                  <c:v>26.214343984624534</c:v>
                </c:pt>
                <c:pt idx="27">
                  <c:v>23.19361615136263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77-4721-942A-7DC63CF2FF43}"/>
            </c:ext>
          </c:extLst>
        </c:ser>
        <c:ser>
          <c:idx val="1"/>
          <c:order val="1"/>
          <c:tx>
            <c:strRef>
              <c:f>Sheet1!$C$259</c:f>
              <c:strCache>
                <c:ptCount val="1"/>
                <c:pt idx="0">
                  <c:v>هدف موردانتظاردرصد مراقبت فشارخون غیر پزشک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F27-4368-81D3-5DC1FE9F1EBD}"/>
              </c:ext>
            </c:extLst>
          </c:dPt>
          <c:dPt>
            <c:idx val="1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277-4721-942A-7DC63CF2FF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Sheet1!$A$260:$A$287</c:f>
              <c:strCache>
                <c:ptCount val="28"/>
                <c:pt idx="0">
                  <c:v>فریدونشهر</c:v>
                </c:pt>
                <c:pt idx="1">
                  <c:v>چادگان</c:v>
                </c:pt>
                <c:pt idx="2">
                  <c:v>بوئین</c:v>
                </c:pt>
                <c:pt idx="3">
                  <c:v>فریدن</c:v>
                </c:pt>
                <c:pt idx="4">
                  <c:v>هرند</c:v>
                </c:pt>
                <c:pt idx="5">
                  <c:v>تیران </c:v>
                </c:pt>
                <c:pt idx="6">
                  <c:v>ورزنه</c:v>
                </c:pt>
                <c:pt idx="7">
                  <c:v>کوهپایه</c:v>
                </c:pt>
                <c:pt idx="8">
                  <c:v>خوانسار</c:v>
                </c:pt>
                <c:pt idx="9">
                  <c:v>سمیرم</c:v>
                </c:pt>
                <c:pt idx="10">
                  <c:v>خور</c:v>
                </c:pt>
                <c:pt idx="11">
                  <c:v>دهاقان</c:v>
                </c:pt>
                <c:pt idx="12">
                  <c:v>اردستان</c:v>
                </c:pt>
                <c:pt idx="13">
                  <c:v>گلپایگان</c:v>
                </c:pt>
                <c:pt idx="14">
                  <c:v>جرقویه</c:v>
                </c:pt>
                <c:pt idx="15">
                  <c:v>نطنز</c:v>
                </c:pt>
                <c:pt idx="16">
                  <c:v>مبارکه</c:v>
                </c:pt>
                <c:pt idx="17">
                  <c:v>نائین</c:v>
                </c:pt>
                <c:pt idx="18">
                  <c:v>فلاورجان</c:v>
                </c:pt>
                <c:pt idx="19">
                  <c:v>استان</c:v>
                </c:pt>
                <c:pt idx="20">
                  <c:v>شاهین شهر </c:v>
                </c:pt>
                <c:pt idx="21">
                  <c:v>برخوار</c:v>
                </c:pt>
                <c:pt idx="22">
                  <c:v>لنجان</c:v>
                </c:pt>
                <c:pt idx="23">
                  <c:v>شهرضا</c:v>
                </c:pt>
                <c:pt idx="24">
                  <c:v>نجف آباد</c:v>
                </c:pt>
                <c:pt idx="25">
                  <c:v>خمینی شهر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Sheet1!$C$260:$C$287</c:f>
              <c:numCache>
                <c:formatCode>0.00</c:formatCode>
                <c:ptCount val="28"/>
                <c:pt idx="0">
                  <c:v>84.648876404494374</c:v>
                </c:pt>
                <c:pt idx="1">
                  <c:v>77.924304141208424</c:v>
                </c:pt>
                <c:pt idx="2">
                  <c:v>81.644665948275858</c:v>
                </c:pt>
                <c:pt idx="3">
                  <c:v>80.153366976817551</c:v>
                </c:pt>
                <c:pt idx="4">
                  <c:v>77.033008822634628</c:v>
                </c:pt>
                <c:pt idx="5">
                  <c:v>70.633782703073223</c:v>
                </c:pt>
                <c:pt idx="6">
                  <c:v>69.94168286587059</c:v>
                </c:pt>
                <c:pt idx="7">
                  <c:v>71.399525584547604</c:v>
                </c:pt>
                <c:pt idx="8">
                  <c:v>67.069539982803093</c:v>
                </c:pt>
                <c:pt idx="9">
                  <c:v>71.89803700042367</c:v>
                </c:pt>
                <c:pt idx="10">
                  <c:v>67.84615384615384</c:v>
                </c:pt>
                <c:pt idx="11">
                  <c:v>60.216034088547076</c:v>
                </c:pt>
                <c:pt idx="12">
                  <c:v>64.185608520587081</c:v>
                </c:pt>
                <c:pt idx="13">
                  <c:v>70.388922781941773</c:v>
                </c:pt>
                <c:pt idx="14">
                  <c:v>56.065475087979245</c:v>
                </c:pt>
                <c:pt idx="15">
                  <c:v>53.536419332879518</c:v>
                </c:pt>
                <c:pt idx="16">
                  <c:v>52.238255254661667</c:v>
                </c:pt>
                <c:pt idx="17">
                  <c:v>44.110541871921185</c:v>
                </c:pt>
                <c:pt idx="18">
                  <c:v>48.350485756627684</c:v>
                </c:pt>
                <c:pt idx="19">
                  <c:v>42.274750000000004</c:v>
                </c:pt>
                <c:pt idx="20">
                  <c:v>40.043273369885348</c:v>
                </c:pt>
                <c:pt idx="21">
                  <c:v>38.743426412858298</c:v>
                </c:pt>
                <c:pt idx="22">
                  <c:v>41.057934282427375</c:v>
                </c:pt>
                <c:pt idx="23">
                  <c:v>38.739193925233636</c:v>
                </c:pt>
                <c:pt idx="24">
                  <c:v>36.715062632815126</c:v>
                </c:pt>
                <c:pt idx="25">
                  <c:v>32.880665722379597</c:v>
                </c:pt>
                <c:pt idx="26">
                  <c:v>29.547166709551995</c:v>
                </c:pt>
                <c:pt idx="27">
                  <c:v>26.859829122243315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77-4721-942A-7DC63CF2FF4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97295056"/>
        <c:axId val="997295472"/>
      </c:barChart>
      <c:catAx>
        <c:axId val="99729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7295472"/>
        <c:crosses val="autoZero"/>
        <c:auto val="1"/>
        <c:lblAlgn val="ctr"/>
        <c:lblOffset val="100"/>
        <c:noMultiLvlLbl val="0"/>
      </c:catAx>
      <c:valAx>
        <c:axId val="99729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729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E41D41B-EA8E-4191-91B7-10315EBA39FF}" type="datetimeFigureOut">
              <a:rPr lang="fa-IR" smtClean="0"/>
              <a:t>22/04/1448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B156F14-E2DC-4068-88AF-AEDE847A365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2944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B00A52-5E0E-4E0B-8F1A-33C2ECF2DA68}" type="datetimeFigureOut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22/04/1448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EFF52C-EC3A-4F04-A1E7-4D8A42154C21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535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B00A52-5E0E-4E0B-8F1A-33C2ECF2DA68}" type="datetimeFigureOut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22/04/1448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EFF52C-EC3A-4F04-A1E7-4D8A42154C21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37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B00A52-5E0E-4E0B-8F1A-33C2ECF2DA68}" type="datetimeFigureOut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22/04/1448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EFF52C-EC3A-4F04-A1E7-4D8A42154C21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706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B00A52-5E0E-4E0B-8F1A-33C2ECF2DA68}" type="datetimeFigureOut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22/04/1448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EFF52C-EC3A-4F04-A1E7-4D8A42154C21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746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B00A52-5E0E-4E0B-8F1A-33C2ECF2DA68}" type="datetimeFigureOut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22/04/1448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EFF52C-EC3A-4F04-A1E7-4D8A42154C21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228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B00A52-5E0E-4E0B-8F1A-33C2ECF2DA68}" type="datetimeFigureOut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22/04/1448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EFF52C-EC3A-4F04-A1E7-4D8A42154C21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523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B00A52-5E0E-4E0B-8F1A-33C2ECF2DA68}" type="datetimeFigureOut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22/04/1448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EFF52C-EC3A-4F04-A1E7-4D8A42154C21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217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B00A52-5E0E-4E0B-8F1A-33C2ECF2DA68}" type="datetimeFigureOut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22/04/1448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EFF52C-EC3A-4F04-A1E7-4D8A42154C21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579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B00A52-5E0E-4E0B-8F1A-33C2ECF2DA68}" type="datetimeFigureOut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22/04/1448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EFF52C-EC3A-4F04-A1E7-4D8A42154C21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483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B00A52-5E0E-4E0B-8F1A-33C2ECF2DA68}" type="datetimeFigureOut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22/04/1448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EFF52C-EC3A-4F04-A1E7-4D8A42154C21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363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B00A52-5E0E-4E0B-8F1A-33C2ECF2DA68}" type="datetimeFigureOut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22/04/1448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EFF52C-EC3A-4F04-A1E7-4D8A42154C21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164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9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B00A52-5E0E-4E0B-8F1A-33C2ECF2DA68}" type="datetimeFigureOut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22/04/1448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EFF52C-EC3A-4F04-A1E7-4D8A42154C21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675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53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996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12371"/>
            <a:ext cx="10515600" cy="2901707"/>
          </a:xfrm>
        </p:spPr>
        <p:txBody>
          <a:bodyPr>
            <a:normAutofit fontScale="90000"/>
          </a:bodyPr>
          <a:lstStyle/>
          <a:p>
            <a:pPr algn="ctr" rtl="1">
              <a:lnSpc>
                <a:spcPct val="150000"/>
              </a:lnSpc>
            </a:pPr>
            <a:r>
              <a:rPr lang="fa-IR" b="1" dirty="0">
                <a:solidFill>
                  <a:srgbClr val="7030A0"/>
                </a:solidFill>
              </a:rPr>
              <a:t>شاخص های خطرسنجی و</a:t>
            </a:r>
            <a:br>
              <a:rPr lang="fa-IR" b="1" dirty="0">
                <a:solidFill>
                  <a:srgbClr val="7030A0"/>
                </a:solidFill>
              </a:rPr>
            </a:br>
            <a:r>
              <a:rPr lang="fa-IR" b="1" dirty="0">
                <a:solidFill>
                  <a:srgbClr val="7030A0"/>
                </a:solidFill>
              </a:rPr>
              <a:t>برنامه پیشگیری و کنترل فشارخون بالا</a:t>
            </a:r>
            <a:br>
              <a:rPr lang="fa-IR" b="1" dirty="0">
                <a:solidFill>
                  <a:srgbClr val="7030A0"/>
                </a:solidFill>
              </a:rPr>
            </a:br>
            <a:r>
              <a:rPr lang="fa-IR" sz="4000" b="1" dirty="0">
                <a:solidFill>
                  <a:srgbClr val="7030A0"/>
                </a:solidFill>
              </a:rPr>
              <a:t>تابستان1405</a:t>
            </a:r>
            <a:r>
              <a:rPr lang="en-US" sz="5400" dirty="0"/>
              <a:t/>
            </a:r>
            <a:br>
              <a:rPr lang="en-US" sz="54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19447"/>
            <a:ext cx="10515600" cy="1657515"/>
          </a:xfrm>
        </p:spPr>
        <p:txBody>
          <a:bodyPr/>
          <a:lstStyle/>
          <a:p>
            <a:pPr algn="ctr" rtl="1"/>
            <a:r>
              <a:rPr lang="fa-IR" dirty="0">
                <a:solidFill>
                  <a:schemeClr val="accent6">
                    <a:lumMod val="50000"/>
                  </a:schemeClr>
                </a:solidFill>
              </a:rPr>
              <a:t>معاونت بهداشت</a:t>
            </a:r>
          </a:p>
          <a:p>
            <a:pPr algn="ctr" rtl="1"/>
            <a:r>
              <a:rPr lang="fa-IR" dirty="0">
                <a:solidFill>
                  <a:schemeClr val="accent6">
                    <a:lumMod val="50000"/>
                  </a:schemeClr>
                </a:solidFill>
              </a:rPr>
              <a:t>مبارزه با بیماری های غیرواگیر</a:t>
            </a:r>
          </a:p>
        </p:txBody>
      </p:sp>
    </p:spTree>
    <p:extLst>
      <p:ext uri="{BB962C8B-B14F-4D97-AF65-F5344CB8AC3E}">
        <p14:creationId xmlns:p14="http://schemas.microsoft.com/office/powerpoint/2010/main" val="3171328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1552677"/>
              </p:ext>
            </p:extLst>
          </p:nvPr>
        </p:nvGraphicFramePr>
        <p:xfrm>
          <a:off x="0" y="0"/>
          <a:ext cx="12192000" cy="7050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2455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5142165"/>
              </p:ext>
            </p:extLst>
          </p:nvPr>
        </p:nvGraphicFramePr>
        <p:xfrm>
          <a:off x="0" y="1"/>
          <a:ext cx="12192000" cy="7158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01130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460FA0E-753E-4E3C-8F03-C0E2158C1D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0047471"/>
              </p:ext>
            </p:extLst>
          </p:nvPr>
        </p:nvGraphicFramePr>
        <p:xfrm>
          <a:off x="259307" y="0"/>
          <a:ext cx="11778018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23223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4520659"/>
              </p:ext>
            </p:extLst>
          </p:nvPr>
        </p:nvGraphicFramePr>
        <p:xfrm>
          <a:off x="199505" y="390697"/>
          <a:ext cx="11596255" cy="6467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279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FFF5DA0-7EE7-B4DF-1A05-BDBAD05937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4881638"/>
              </p:ext>
            </p:extLst>
          </p:nvPr>
        </p:nvGraphicFramePr>
        <p:xfrm>
          <a:off x="381740" y="292963"/>
          <a:ext cx="11505459" cy="6418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9188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A74AF0-9932-4D2E-BB13-6F73441CE0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4961495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76444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7A03055-D713-4CFF-9879-BCC695419E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1287673"/>
              </p:ext>
            </p:extLst>
          </p:nvPr>
        </p:nvGraphicFramePr>
        <p:xfrm>
          <a:off x="0" y="109182"/>
          <a:ext cx="12191999" cy="6748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1186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2706794"/>
              </p:ext>
            </p:extLst>
          </p:nvPr>
        </p:nvGraphicFramePr>
        <p:xfrm>
          <a:off x="444137" y="496389"/>
          <a:ext cx="11273246" cy="5786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82848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6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5464836"/>
              </p:ext>
            </p:extLst>
          </p:nvPr>
        </p:nvGraphicFramePr>
        <p:xfrm>
          <a:off x="216131" y="241069"/>
          <a:ext cx="11629505" cy="630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7884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6217749"/>
              </p:ext>
            </p:extLst>
          </p:nvPr>
        </p:nvGraphicFramePr>
        <p:xfrm>
          <a:off x="631767" y="307571"/>
          <a:ext cx="10964488" cy="6068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0996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7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1362645"/>
              </p:ext>
            </p:extLst>
          </p:nvPr>
        </p:nvGraphicFramePr>
        <p:xfrm>
          <a:off x="222070" y="209005"/>
          <a:ext cx="11756570" cy="6361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5948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BC7836D-F1C0-7D89-1DB0-2F4705D26D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4194039"/>
              </p:ext>
            </p:extLst>
          </p:nvPr>
        </p:nvGraphicFramePr>
        <p:xfrm>
          <a:off x="177282" y="195943"/>
          <a:ext cx="11737910" cy="6559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24228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1853512"/>
            <a:ext cx="8427308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n-ea"/>
                <a:cs typeface="B Titr" panose="00000700000000000000" pitchFamily="2" charset="-78"/>
              </a:rPr>
              <a:t>شاخص های </a:t>
            </a:r>
            <a:r>
              <a:rPr lang="fa-IR" sz="4400" dirty="0">
                <a:solidFill>
                  <a:schemeClr val="accent1">
                    <a:lumMod val="50000"/>
                  </a:schemeClr>
                </a:solidFill>
                <a:latin typeface="Calibri Light" panose="020F0302020204030204"/>
                <a:cs typeface="B Titr" panose="00000700000000000000" pitchFamily="2" charset="-78"/>
              </a:rPr>
              <a:t>بهار </a:t>
            </a:r>
            <a:r>
              <a:rPr kumimoji="0" lang="fa-IR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n-ea"/>
                <a:cs typeface="B Titr" panose="00000700000000000000" pitchFamily="2" charset="-78"/>
              </a:rPr>
              <a:t>1405 </a:t>
            </a:r>
            <a:r>
              <a:rPr kumimoji="0" lang="fa-IR" sz="4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B Titr" panose="00000700000000000000" pitchFamily="2" charset="-78"/>
              </a:rPr>
              <a:t/>
            </a:r>
            <a:br>
              <a:rPr kumimoji="0" lang="fa-IR" sz="4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B Titr" panose="00000700000000000000" pitchFamily="2" charset="-78"/>
              </a:rPr>
            </a:br>
            <a:endParaRPr kumimoji="0" lang="fa-IR" sz="44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B Titr" panose="00000700000000000000" pitchFamily="2" charset="-78"/>
              </a:rPr>
              <a:t>فشارخون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2889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1694554"/>
              </p:ext>
            </p:extLst>
          </p:nvPr>
        </p:nvGraphicFramePr>
        <p:xfrm>
          <a:off x="0" y="0"/>
          <a:ext cx="12191999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83011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6571846"/>
              </p:ext>
            </p:extLst>
          </p:nvPr>
        </p:nvGraphicFramePr>
        <p:xfrm>
          <a:off x="0" y="102637"/>
          <a:ext cx="12192000" cy="6755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6051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3DDDAF1-038D-E289-1075-6C0555A9E1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6023280"/>
              </p:ext>
            </p:extLst>
          </p:nvPr>
        </p:nvGraphicFramePr>
        <p:xfrm>
          <a:off x="363984" y="133165"/>
          <a:ext cx="11301273" cy="6454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3389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6E95E79-89CE-4A26-A491-34A817A931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3231263"/>
              </p:ext>
            </p:extLst>
          </p:nvPr>
        </p:nvGraphicFramePr>
        <p:xfrm>
          <a:off x="-1" y="93306"/>
          <a:ext cx="12111135" cy="6662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0242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F330F0F-5E66-479D-A4A7-63F8B8133D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6143031"/>
              </p:ext>
            </p:extLst>
          </p:nvPr>
        </p:nvGraphicFramePr>
        <p:xfrm>
          <a:off x="93307" y="102637"/>
          <a:ext cx="11868538" cy="6755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9742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309D6B4-029B-482B-8B7D-A2A9CCAA5F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3020438"/>
              </p:ext>
            </p:extLst>
          </p:nvPr>
        </p:nvGraphicFramePr>
        <p:xfrm>
          <a:off x="279917" y="121299"/>
          <a:ext cx="11737911" cy="6494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37289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150082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84499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817594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00447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0BC141F-FEF7-4BAE-A7F0-F523BDE65E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6901278"/>
              </p:ext>
            </p:extLst>
          </p:nvPr>
        </p:nvGraphicFramePr>
        <p:xfrm>
          <a:off x="354563" y="233265"/>
          <a:ext cx="11607282" cy="6335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81827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825D248-CEAE-4795-B124-8E6A2E9B6B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7441028"/>
              </p:ext>
            </p:extLst>
          </p:nvPr>
        </p:nvGraphicFramePr>
        <p:xfrm>
          <a:off x="0" y="195943"/>
          <a:ext cx="12073812" cy="6512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49247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B746213-0CB5-42F6-A36D-66A43FED1B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8227232"/>
              </p:ext>
            </p:extLst>
          </p:nvPr>
        </p:nvGraphicFramePr>
        <p:xfrm>
          <a:off x="205273" y="167951"/>
          <a:ext cx="11747241" cy="6466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42999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9490855"/>
              </p:ext>
            </p:extLst>
          </p:nvPr>
        </p:nvGraphicFramePr>
        <p:xfrm>
          <a:off x="0" y="0"/>
          <a:ext cx="12192000" cy="6942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42420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5DA2F4C-A344-4543-964D-5BD26F12AB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7792109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651052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02D5FBE-D876-4C9C-B55D-DCD64B545C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4842069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2312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354115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950424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9807959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081498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7355537-E974-4FEF-AE44-3246C4A34F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2386872"/>
              </p:ext>
            </p:extLst>
          </p:nvPr>
        </p:nvGraphicFramePr>
        <p:xfrm>
          <a:off x="158619" y="289249"/>
          <a:ext cx="11896531" cy="6354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99468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02DA806-21D7-404E-A911-E5758ED6CA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585705"/>
              </p:ext>
            </p:extLst>
          </p:nvPr>
        </p:nvGraphicFramePr>
        <p:xfrm>
          <a:off x="111967" y="167951"/>
          <a:ext cx="11943184" cy="6568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349100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3966EF5-536D-428E-8534-4ECD65BA78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8667154"/>
              </p:ext>
            </p:extLst>
          </p:nvPr>
        </p:nvGraphicFramePr>
        <p:xfrm>
          <a:off x="223935" y="177281"/>
          <a:ext cx="11653933" cy="6428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9777543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14053</TotalTime>
  <Words>462</Words>
  <Application>Microsoft Office PowerPoint</Application>
  <PresentationFormat>Widescreen</PresentationFormat>
  <Paragraphs>55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B Titr</vt:lpstr>
      <vt:lpstr>Calibri</vt:lpstr>
      <vt:lpstr>Calibri Light</vt:lpstr>
      <vt:lpstr>Times New Roman</vt:lpstr>
      <vt:lpstr>1_Office Theme</vt:lpstr>
      <vt:lpstr>PowerPoint Presentation</vt:lpstr>
      <vt:lpstr>شاخص های خطرسنجی و برنامه پیشگیری و کنترل فشارخون بالا تابستان1405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Dr.Rasti</dc:creator>
  <cp:lastModifiedBy>A.R.I</cp:lastModifiedBy>
  <cp:revision>1307</cp:revision>
  <dcterms:created xsi:type="dcterms:W3CDTF">2022-12-25T09:49:18Z</dcterms:created>
  <dcterms:modified xsi:type="dcterms:W3CDTF">2026-10-04T04:48:10Z</dcterms:modified>
</cp:coreProperties>
</file>