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theme/themeOverride2.xml" ContentType="application/vnd.openxmlformats-officedocument.themeOverrid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3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3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3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2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43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44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5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6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7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48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charts/chart49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charts/chart50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theme/themeOverride3.xml" ContentType="application/vnd.openxmlformats-officedocument.themeOverride+xml"/>
  <Override PartName="/ppt/charts/chart51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theme/themeOverride4.xml" ContentType="application/vnd.openxmlformats-officedocument.themeOverride+xml"/>
  <Override PartName="/ppt/charts/chart52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charts/chart53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54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charts/chart55.xml" ContentType="application/vnd.openxmlformats-officedocument.drawingml.chart+xml"/>
  <Override PartName="/ppt/charts/style55.xml" ContentType="application/vnd.ms-office.chartstyle+xml"/>
  <Override PartName="/ppt/charts/colors55.xml" ContentType="application/vnd.ms-office.chartcolorstyle+xml"/>
  <Override PartName="/ppt/charts/chart56.xml" ContentType="application/vnd.openxmlformats-officedocument.drawingml.chart+xml"/>
  <Override PartName="/ppt/charts/style56.xml" ContentType="application/vnd.ms-office.chartstyle+xml"/>
  <Override PartName="/ppt/charts/colors5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68" r:id="rId1"/>
    <p:sldMasterId id="2147483780" r:id="rId2"/>
    <p:sldMasterId id="2147483792" r:id="rId3"/>
    <p:sldMasterId id="2147483804" r:id="rId4"/>
    <p:sldMasterId id="2147483816" r:id="rId5"/>
    <p:sldMasterId id="2147483828" r:id="rId6"/>
    <p:sldMasterId id="2147483840" r:id="rId7"/>
    <p:sldMasterId id="2147483852" r:id="rId8"/>
    <p:sldMasterId id="2147483864" r:id="rId9"/>
    <p:sldMasterId id="2147483888" r:id="rId10"/>
    <p:sldMasterId id="2147483900" r:id="rId11"/>
    <p:sldMasterId id="2147484008" r:id="rId12"/>
    <p:sldMasterId id="2147484020" r:id="rId13"/>
    <p:sldMasterId id="2147484032" r:id="rId14"/>
  </p:sldMasterIdLst>
  <p:notesMasterIdLst>
    <p:notesMasterId r:id="rId73"/>
  </p:notesMasterIdLst>
  <p:sldIdLst>
    <p:sldId id="621" r:id="rId15"/>
    <p:sldId id="580" r:id="rId16"/>
    <p:sldId id="301" r:id="rId17"/>
    <p:sldId id="302" r:id="rId18"/>
    <p:sldId id="716" r:id="rId19"/>
    <p:sldId id="717" r:id="rId20"/>
    <p:sldId id="765" r:id="rId21"/>
    <p:sldId id="303" r:id="rId22"/>
    <p:sldId id="304" r:id="rId23"/>
    <p:sldId id="718" r:id="rId24"/>
    <p:sldId id="719" r:id="rId25"/>
    <p:sldId id="766" r:id="rId26"/>
    <p:sldId id="311" r:id="rId27"/>
    <p:sldId id="312" r:id="rId28"/>
    <p:sldId id="720" r:id="rId29"/>
    <p:sldId id="738" r:id="rId30"/>
    <p:sldId id="767" r:id="rId31"/>
    <p:sldId id="305" r:id="rId32"/>
    <p:sldId id="306" r:id="rId33"/>
    <p:sldId id="724" r:id="rId34"/>
    <p:sldId id="739" r:id="rId35"/>
    <p:sldId id="768" r:id="rId36"/>
    <p:sldId id="307" r:id="rId37"/>
    <p:sldId id="308" r:id="rId38"/>
    <p:sldId id="726" r:id="rId39"/>
    <p:sldId id="740" r:id="rId40"/>
    <p:sldId id="309" r:id="rId41"/>
    <p:sldId id="728" r:id="rId42"/>
    <p:sldId id="741" r:id="rId43"/>
    <p:sldId id="769" r:id="rId44"/>
    <p:sldId id="749" r:id="rId45"/>
    <p:sldId id="755" r:id="rId46"/>
    <p:sldId id="746" r:id="rId47"/>
    <p:sldId id="756" r:id="rId48"/>
    <p:sldId id="737" r:id="rId49"/>
    <p:sldId id="770" r:id="rId50"/>
    <p:sldId id="779" r:id="rId51"/>
    <p:sldId id="464" r:id="rId52"/>
    <p:sldId id="468" r:id="rId53"/>
    <p:sldId id="763" r:id="rId54"/>
    <p:sldId id="764" r:id="rId55"/>
    <p:sldId id="771" r:id="rId56"/>
    <p:sldId id="730" r:id="rId57"/>
    <p:sldId id="772" r:id="rId58"/>
    <p:sldId id="773" r:id="rId59"/>
    <p:sldId id="759" r:id="rId60"/>
    <p:sldId id="774" r:id="rId61"/>
    <p:sldId id="775" r:id="rId62"/>
    <p:sldId id="762" r:id="rId63"/>
    <p:sldId id="776" r:id="rId64"/>
    <p:sldId id="777" r:id="rId65"/>
    <p:sldId id="668" r:id="rId66"/>
    <p:sldId id="669" r:id="rId67"/>
    <p:sldId id="734" r:id="rId68"/>
    <p:sldId id="743" r:id="rId69"/>
    <p:sldId id="754" r:id="rId70"/>
    <p:sldId id="758" r:id="rId71"/>
    <p:sldId id="778" r:id="rId72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71AA042-F083-47AB-A7C4-E3D184AE2CDD}">
          <p14:sldIdLst>
            <p14:sldId id="621"/>
            <p14:sldId id="580"/>
            <p14:sldId id="301"/>
            <p14:sldId id="302"/>
            <p14:sldId id="716"/>
            <p14:sldId id="717"/>
            <p14:sldId id="765"/>
            <p14:sldId id="303"/>
            <p14:sldId id="304"/>
            <p14:sldId id="718"/>
            <p14:sldId id="719"/>
            <p14:sldId id="766"/>
            <p14:sldId id="311"/>
            <p14:sldId id="312"/>
            <p14:sldId id="720"/>
            <p14:sldId id="738"/>
            <p14:sldId id="767"/>
            <p14:sldId id="305"/>
            <p14:sldId id="306"/>
            <p14:sldId id="724"/>
            <p14:sldId id="739"/>
            <p14:sldId id="768"/>
            <p14:sldId id="307"/>
            <p14:sldId id="308"/>
            <p14:sldId id="726"/>
            <p14:sldId id="740"/>
            <p14:sldId id="309"/>
            <p14:sldId id="728"/>
            <p14:sldId id="741"/>
            <p14:sldId id="769"/>
            <p14:sldId id="749"/>
            <p14:sldId id="755"/>
            <p14:sldId id="746"/>
            <p14:sldId id="756"/>
            <p14:sldId id="737"/>
            <p14:sldId id="770"/>
            <p14:sldId id="779"/>
            <p14:sldId id="464"/>
            <p14:sldId id="468"/>
            <p14:sldId id="763"/>
            <p14:sldId id="764"/>
            <p14:sldId id="771"/>
            <p14:sldId id="730"/>
            <p14:sldId id="772"/>
            <p14:sldId id="773"/>
            <p14:sldId id="759"/>
            <p14:sldId id="774"/>
            <p14:sldId id="775"/>
            <p14:sldId id="762"/>
            <p14:sldId id="776"/>
            <p14:sldId id="777"/>
            <p14:sldId id="668"/>
            <p14:sldId id="669"/>
            <p14:sldId id="734"/>
            <p14:sldId id="743"/>
            <p14:sldId id="754"/>
            <p14:sldId id="758"/>
            <p14:sldId id="77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F0DD"/>
    <a:srgbClr val="5B9BD5"/>
    <a:srgbClr val="F13B55"/>
    <a:srgbClr val="CC3300"/>
    <a:srgbClr val="ED7D31"/>
    <a:srgbClr val="FF9900"/>
    <a:srgbClr val="F67E8F"/>
    <a:srgbClr val="F2B800"/>
    <a:srgbClr val="FAD2F1"/>
    <a:srgbClr val="F8BE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818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2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63" Type="http://schemas.openxmlformats.org/officeDocument/2006/relationships/slide" Target="slides/slide49.xml"/><Relationship Id="rId68" Type="http://schemas.openxmlformats.org/officeDocument/2006/relationships/slide" Target="slides/slide54.xml"/><Relationship Id="rId16" Type="http://schemas.openxmlformats.org/officeDocument/2006/relationships/slide" Target="slides/slide2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66" Type="http://schemas.openxmlformats.org/officeDocument/2006/relationships/slide" Target="slides/slide52.xml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7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slide" Target="slides/slide50.xml"/><Relationship Id="rId69" Type="http://schemas.openxmlformats.org/officeDocument/2006/relationships/slide" Target="slides/slide55.xml"/><Relationship Id="rId77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slide" Target="slides/slide5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slide" Target="slides/slide45.xml"/><Relationship Id="rId67" Type="http://schemas.openxmlformats.org/officeDocument/2006/relationships/slide" Target="slides/slide53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slide" Target="slides/slide48.xml"/><Relationship Id="rId70" Type="http://schemas.openxmlformats.org/officeDocument/2006/relationships/slide" Target="slides/slide56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73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6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76;&#1607;&#1575;&#1585;%201405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76;&#1607;&#1575;&#1585;%201405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9.xml"/><Relationship Id="rId1" Type="http://schemas.microsoft.com/office/2011/relationships/chartStyle" Target="style29.xml"/><Relationship Id="rId4" Type="http://schemas.openxmlformats.org/officeDocument/2006/relationships/package" Target="../embeddings/Microsoft_Excel_Worksheet19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%201405\&#1576;&#1607;&#1575;&#1585;%201405.xlsx" TargetMode="External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C:\Users\A.R.I\Downloads\&#1576;&#1607;&#1575;&#1585;%201405.xlsx" TargetMode="Externa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0.xml"/><Relationship Id="rId1" Type="http://schemas.microsoft.com/office/2011/relationships/chartStyle" Target="style50.xml"/><Relationship Id="rId4" Type="http://schemas.openxmlformats.org/officeDocument/2006/relationships/package" Target="../embeddings/Microsoft_Excel_Worksheet22.xlsx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51.xml"/><Relationship Id="rId1" Type="http://schemas.microsoft.com/office/2011/relationships/chartStyle" Target="style51.xml"/><Relationship Id="rId4" Type="http://schemas.openxmlformats.org/officeDocument/2006/relationships/package" Target="../embeddings/Microsoft_Excel_Worksheet23.xlsx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54.xml"/><Relationship Id="rId1" Type="http://schemas.microsoft.com/office/2011/relationships/chartStyle" Target="style54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55.xml"/><Relationship Id="rId1" Type="http://schemas.microsoft.com/office/2011/relationships/chartStyle" Target="style55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1605;&#1593;&#1575;&#1608;&#1606;&#1578;\&#1576;&#1607;&#1575;&#1585;1405\&#1576;&#1607;&#1575;&#1585;%201405.xlsx" TargetMode="External"/><Relationship Id="rId2" Type="http://schemas.microsoft.com/office/2011/relationships/chartColorStyle" Target="colors56.xml"/><Relationship Id="rId1" Type="http://schemas.microsoft.com/office/2011/relationships/chartStyle" Target="style56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 b="1" i="0" cap="all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روند تعداد بیمار دیابتی شناسایی شده در استان اصفهان تا پایان بهار 1405</a:t>
            </a:r>
            <a:endParaRPr lang="en-US" sz="2000" dirty="0">
              <a:solidFill>
                <a:srgbClr val="C00000"/>
              </a:solidFill>
              <a:effectLst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5.6406250000000012E-2"/>
          <c:y val="2.59259259259259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9853264435695542E-2"/>
          <c:y val="7.7731554389034702E-2"/>
          <c:w val="0.92310211614173232"/>
          <c:h val="0.758877077865266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'تعداد بیمار دیابتی'!$AC$4</c:f>
              <c:strCache>
                <c:ptCount val="1"/>
                <c:pt idx="0">
                  <c:v>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5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بیمار دیابتی'!$AJ$3:$BO$3</c:f>
              <c:strCache>
                <c:ptCount val="32"/>
                <c:pt idx="0">
                  <c:v>سه ماهه دوم 97</c:v>
                </c:pt>
                <c:pt idx="1">
                  <c:v>سه ماهه سوم 
  97</c:v>
                </c:pt>
                <c:pt idx="2">
                  <c:v>سه ماهه چهارم  97</c:v>
                </c:pt>
                <c:pt idx="3">
                  <c:v>سه ماهه اول 98</c:v>
                </c:pt>
                <c:pt idx="4">
                  <c:v>سه ماهه دوم 98</c:v>
                </c:pt>
                <c:pt idx="5">
                  <c:v>سه ماهه سوم 
  98</c:v>
                </c:pt>
                <c:pt idx="6">
                  <c:v>سه ماهه چهارم 98</c:v>
                </c:pt>
                <c:pt idx="7">
                  <c:v>سه ماهه اول 99</c:v>
                </c:pt>
                <c:pt idx="8">
                  <c:v>سه ماهه دوم 99</c:v>
                </c:pt>
                <c:pt idx="9">
                  <c:v>سه ماهه سوم 99</c:v>
                </c:pt>
                <c:pt idx="10">
                  <c:v>سه ماهه چهارم  99</c:v>
                </c:pt>
                <c:pt idx="11">
                  <c:v>سه ماهه اول 1400</c:v>
                </c:pt>
                <c:pt idx="12">
                  <c:v>سه ماهه دوم   1400</c:v>
                </c:pt>
                <c:pt idx="13">
                  <c:v>سه ماهه سوم  1400</c:v>
                </c:pt>
                <c:pt idx="14">
                  <c:v>سه ماهه چهارم   1400</c:v>
                </c:pt>
                <c:pt idx="15">
                  <c:v>سه ماهه اول 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 1404</c:v>
                </c:pt>
                <c:pt idx="28">
                  <c:v>تابستان 1404</c:v>
                </c:pt>
                <c:pt idx="29">
                  <c:v>پاییز 1404</c:v>
                </c:pt>
                <c:pt idx="30">
                  <c:v>زمستان 1404</c:v>
                </c:pt>
                <c:pt idx="31">
                  <c:v>بهار1405</c:v>
                </c:pt>
              </c:strCache>
            </c:strRef>
          </c:cat>
          <c:val>
            <c:numRef>
              <c:f>'تعداد بیمار دیابتی'!$AJ$4:$BO$4</c:f>
              <c:numCache>
                <c:formatCode>General</c:formatCode>
                <c:ptCount val="32"/>
                <c:pt idx="0">
                  <c:v>68535</c:v>
                </c:pt>
                <c:pt idx="1">
                  <c:v>77363</c:v>
                </c:pt>
                <c:pt idx="2">
                  <c:v>88174</c:v>
                </c:pt>
                <c:pt idx="3">
                  <c:v>98726</c:v>
                </c:pt>
                <c:pt idx="4">
                  <c:v>107886</c:v>
                </c:pt>
                <c:pt idx="5">
                  <c:v>115946</c:v>
                </c:pt>
                <c:pt idx="6">
                  <c:v>124594</c:v>
                </c:pt>
                <c:pt idx="7">
                  <c:v>130813</c:v>
                </c:pt>
                <c:pt idx="8">
                  <c:v>137903</c:v>
                </c:pt>
                <c:pt idx="9">
                  <c:v>144535</c:v>
                </c:pt>
                <c:pt idx="10">
                  <c:v>148411</c:v>
                </c:pt>
                <c:pt idx="11">
                  <c:v>155565</c:v>
                </c:pt>
                <c:pt idx="12">
                  <c:v>161774</c:v>
                </c:pt>
                <c:pt idx="13">
                  <c:v>166874</c:v>
                </c:pt>
                <c:pt idx="14">
                  <c:v>171334</c:v>
                </c:pt>
                <c:pt idx="15">
                  <c:v>173842</c:v>
                </c:pt>
                <c:pt idx="16">
                  <c:v>178520</c:v>
                </c:pt>
                <c:pt idx="17">
                  <c:v>184002</c:v>
                </c:pt>
                <c:pt idx="18">
                  <c:v>188154</c:v>
                </c:pt>
                <c:pt idx="19">
                  <c:v>192588</c:v>
                </c:pt>
                <c:pt idx="20">
                  <c:v>198421</c:v>
                </c:pt>
                <c:pt idx="21">
                  <c:v>204886</c:v>
                </c:pt>
                <c:pt idx="22">
                  <c:v>214976</c:v>
                </c:pt>
                <c:pt idx="23">
                  <c:v>219827</c:v>
                </c:pt>
                <c:pt idx="24">
                  <c:v>223959</c:v>
                </c:pt>
                <c:pt idx="25">
                  <c:v>229291</c:v>
                </c:pt>
                <c:pt idx="26">
                  <c:v>233900</c:v>
                </c:pt>
                <c:pt idx="27">
                  <c:v>237934</c:v>
                </c:pt>
                <c:pt idx="28">
                  <c:v>241826</c:v>
                </c:pt>
                <c:pt idx="29">
                  <c:v>245981</c:v>
                </c:pt>
                <c:pt idx="30">
                  <c:v>249346</c:v>
                </c:pt>
                <c:pt idx="31">
                  <c:v>252971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26-4F8A-B86E-510C6CA432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42735136"/>
        <c:axId val="-2142721536"/>
      </c:barChart>
      <c:catAx>
        <c:axId val="-2142735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2721536"/>
        <c:crosses val="autoZero"/>
        <c:auto val="1"/>
        <c:lblAlgn val="ctr"/>
        <c:lblOffset val="100"/>
        <c:noMultiLvlLbl val="0"/>
      </c:catAx>
      <c:valAx>
        <c:axId val="-21427215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142735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>
                <a:solidFill>
                  <a:srgbClr val="FF0000"/>
                </a:solidFill>
              </a:rPr>
              <a:t>مقایسه مراقبت دیابت پزشک</a:t>
            </a:r>
            <a:r>
              <a:rPr lang="fa-IR" sz="2000" b="1" baseline="0">
                <a:solidFill>
                  <a:srgbClr val="FF0000"/>
                </a:solidFill>
              </a:rPr>
              <a:t> با هدف مورد انتظاربه تفکیک شهرستان ها در فصل بهار1405</a:t>
            </a:r>
            <a:endParaRPr lang="en-US" sz="20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Sheet1!$B$358</c:f>
              <c:strCache>
                <c:ptCount val="1"/>
                <c:pt idx="0">
                  <c:v>درصد مراقبت دیابت پزشک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ECF-416A-8B3B-786F83B134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Sheet1!$A$359:$A$386</c:f>
              <c:strCache>
                <c:ptCount val="28"/>
                <c:pt idx="0">
                  <c:v>فریدونشهر</c:v>
                </c:pt>
                <c:pt idx="1">
                  <c:v>اردستان</c:v>
                </c:pt>
                <c:pt idx="2">
                  <c:v>چادگان</c:v>
                </c:pt>
                <c:pt idx="3">
                  <c:v>خور</c:v>
                </c:pt>
                <c:pt idx="4">
                  <c:v>خوانسار</c:v>
                </c:pt>
                <c:pt idx="5">
                  <c:v>بوئین</c:v>
                </c:pt>
                <c:pt idx="6">
                  <c:v>فریدن</c:v>
                </c:pt>
                <c:pt idx="7">
                  <c:v>دهاقان</c:v>
                </c:pt>
                <c:pt idx="8">
                  <c:v>نائین</c:v>
                </c:pt>
                <c:pt idx="9">
                  <c:v>ورزنه</c:v>
                </c:pt>
                <c:pt idx="10">
                  <c:v>سمیرم</c:v>
                </c:pt>
                <c:pt idx="11">
                  <c:v>جرقویه</c:v>
                </c:pt>
                <c:pt idx="12">
                  <c:v>نطنز</c:v>
                </c:pt>
                <c:pt idx="13">
                  <c:v>فلاورجان</c:v>
                </c:pt>
                <c:pt idx="14">
                  <c:v>برخوار</c:v>
                </c:pt>
                <c:pt idx="15">
                  <c:v>هرند</c:v>
                </c:pt>
                <c:pt idx="16">
                  <c:v>مبارکه</c:v>
                </c:pt>
                <c:pt idx="17">
                  <c:v>گلپایگان</c:v>
                </c:pt>
                <c:pt idx="18">
                  <c:v>تیران </c:v>
                </c:pt>
                <c:pt idx="19">
                  <c:v>کوهپایه</c:v>
                </c:pt>
                <c:pt idx="20">
                  <c:v>استان</c:v>
                </c:pt>
                <c:pt idx="21">
                  <c:v>لنجان</c:v>
                </c:pt>
                <c:pt idx="22">
                  <c:v>شاهین شهر </c:v>
                </c:pt>
                <c:pt idx="23">
                  <c:v>شهرضا</c:v>
                </c:pt>
                <c:pt idx="24">
                  <c:v>خمینی شهر</c:v>
                </c:pt>
                <c:pt idx="25">
                  <c:v>نجف آباد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Sheet1!$B$359:$B$386</c:f>
              <c:numCache>
                <c:formatCode>0.00</c:formatCode>
                <c:ptCount val="28"/>
                <c:pt idx="0">
                  <c:v>48.183556405353727</c:v>
                </c:pt>
                <c:pt idx="1">
                  <c:v>48.13450023030861</c:v>
                </c:pt>
                <c:pt idx="2">
                  <c:v>46.895424836601308</c:v>
                </c:pt>
                <c:pt idx="3">
                  <c:v>46.7956469165659</c:v>
                </c:pt>
                <c:pt idx="4">
                  <c:v>45.738758029978591</c:v>
                </c:pt>
                <c:pt idx="5">
                  <c:v>45.448323066392881</c:v>
                </c:pt>
                <c:pt idx="6">
                  <c:v>42.271562766865927</c:v>
                </c:pt>
                <c:pt idx="7">
                  <c:v>40.74074074074074</c:v>
                </c:pt>
                <c:pt idx="8">
                  <c:v>34.906054279749476</c:v>
                </c:pt>
                <c:pt idx="9">
                  <c:v>34.73022524882137</c:v>
                </c:pt>
                <c:pt idx="10">
                  <c:v>33.225331369661262</c:v>
                </c:pt>
                <c:pt idx="11">
                  <c:v>33.131313131313135</c:v>
                </c:pt>
                <c:pt idx="12">
                  <c:v>33.014034306081527</c:v>
                </c:pt>
                <c:pt idx="13">
                  <c:v>31.471146333296129</c:v>
                </c:pt>
                <c:pt idx="14">
                  <c:v>29.558168740723829</c:v>
                </c:pt>
                <c:pt idx="15">
                  <c:v>28.021647624774502</c:v>
                </c:pt>
                <c:pt idx="16">
                  <c:v>27.771703476929805</c:v>
                </c:pt>
                <c:pt idx="17">
                  <c:v>26.87711788835384</c:v>
                </c:pt>
                <c:pt idx="18">
                  <c:v>25.708547199285874</c:v>
                </c:pt>
                <c:pt idx="19">
                  <c:v>25.302593659942364</c:v>
                </c:pt>
                <c:pt idx="20">
                  <c:v>24.247443382838348</c:v>
                </c:pt>
                <c:pt idx="21">
                  <c:v>22.715616986678342</c:v>
                </c:pt>
                <c:pt idx="22">
                  <c:v>22.363686686963742</c:v>
                </c:pt>
                <c:pt idx="23">
                  <c:v>22.036183840880998</c:v>
                </c:pt>
                <c:pt idx="24">
                  <c:v>20.914969597529197</c:v>
                </c:pt>
                <c:pt idx="25">
                  <c:v>20.862198090245272</c:v>
                </c:pt>
                <c:pt idx="26">
                  <c:v>20.109271601158657</c:v>
                </c:pt>
                <c:pt idx="27">
                  <c:v>16.213875467225819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CA-4072-A263-D01D5B049274}"/>
            </c:ext>
          </c:extLst>
        </c:ser>
        <c:ser>
          <c:idx val="1"/>
          <c:order val="1"/>
          <c:tx>
            <c:strRef>
              <c:f>Sheet1!$C$358</c:f>
              <c:strCache>
                <c:ptCount val="1"/>
                <c:pt idx="0">
                  <c:v>هدف موردانتظار  درصد مراقبت دیابت پزشک بهار1405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ECF-416A-8B3B-786F83B134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Sheet1!$A$359:$A$386</c:f>
              <c:strCache>
                <c:ptCount val="28"/>
                <c:pt idx="0">
                  <c:v>فریدونشهر</c:v>
                </c:pt>
                <c:pt idx="1">
                  <c:v>اردستان</c:v>
                </c:pt>
                <c:pt idx="2">
                  <c:v>چادگان</c:v>
                </c:pt>
                <c:pt idx="3">
                  <c:v>خور</c:v>
                </c:pt>
                <c:pt idx="4">
                  <c:v>خوانسار</c:v>
                </c:pt>
                <c:pt idx="5">
                  <c:v>بوئین</c:v>
                </c:pt>
                <c:pt idx="6">
                  <c:v>فریدن</c:v>
                </c:pt>
                <c:pt idx="7">
                  <c:v>دهاقان</c:v>
                </c:pt>
                <c:pt idx="8">
                  <c:v>نائین</c:v>
                </c:pt>
                <c:pt idx="9">
                  <c:v>ورزنه</c:v>
                </c:pt>
                <c:pt idx="10">
                  <c:v>سمیرم</c:v>
                </c:pt>
                <c:pt idx="11">
                  <c:v>جرقویه</c:v>
                </c:pt>
                <c:pt idx="12">
                  <c:v>نطنز</c:v>
                </c:pt>
                <c:pt idx="13">
                  <c:v>فلاورجان</c:v>
                </c:pt>
                <c:pt idx="14">
                  <c:v>برخوار</c:v>
                </c:pt>
                <c:pt idx="15">
                  <c:v>هرند</c:v>
                </c:pt>
                <c:pt idx="16">
                  <c:v>مبارکه</c:v>
                </c:pt>
                <c:pt idx="17">
                  <c:v>گلپایگان</c:v>
                </c:pt>
                <c:pt idx="18">
                  <c:v>تیران </c:v>
                </c:pt>
                <c:pt idx="19">
                  <c:v>کوهپایه</c:v>
                </c:pt>
                <c:pt idx="20">
                  <c:v>استان</c:v>
                </c:pt>
                <c:pt idx="21">
                  <c:v>لنجان</c:v>
                </c:pt>
                <c:pt idx="22">
                  <c:v>شاهین شهر </c:v>
                </c:pt>
                <c:pt idx="23">
                  <c:v>شهرضا</c:v>
                </c:pt>
                <c:pt idx="24">
                  <c:v>خمینی شهر</c:v>
                </c:pt>
                <c:pt idx="25">
                  <c:v>نجف آباد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Sheet1!$C$359:$C$386</c:f>
              <c:numCache>
                <c:formatCode>0.00</c:formatCode>
                <c:ptCount val="28"/>
                <c:pt idx="0">
                  <c:v>47.20166015625</c:v>
                </c:pt>
                <c:pt idx="1">
                  <c:v>50.043480791618158</c:v>
                </c:pt>
                <c:pt idx="2">
                  <c:v>41.780100334448164</c:v>
                </c:pt>
                <c:pt idx="3">
                  <c:v>44.942319461444313</c:v>
                </c:pt>
                <c:pt idx="4">
                  <c:v>45.382925229558367</c:v>
                </c:pt>
                <c:pt idx="5">
                  <c:v>53.760055478502082</c:v>
                </c:pt>
                <c:pt idx="6">
                  <c:v>46.693257291365867</c:v>
                </c:pt>
                <c:pt idx="7">
                  <c:v>44.213826053042119</c:v>
                </c:pt>
                <c:pt idx="8">
                  <c:v>29.586645299145296</c:v>
                </c:pt>
                <c:pt idx="9">
                  <c:v>22.811745334796928</c:v>
                </c:pt>
                <c:pt idx="10">
                  <c:v>35.765940094899172</c:v>
                </c:pt>
                <c:pt idx="11">
                  <c:v>37.560963114754095</c:v>
                </c:pt>
                <c:pt idx="12">
                  <c:v>32.643741557856821</c:v>
                </c:pt>
                <c:pt idx="13">
                  <c:v>32.411055646945371</c:v>
                </c:pt>
                <c:pt idx="14">
                  <c:v>30.884093282283331</c:v>
                </c:pt>
                <c:pt idx="15">
                  <c:v>35.85792019347037</c:v>
                </c:pt>
                <c:pt idx="16">
                  <c:v>28.406040829986612</c:v>
                </c:pt>
                <c:pt idx="17">
                  <c:v>25.483074562195341</c:v>
                </c:pt>
                <c:pt idx="18">
                  <c:v>25.167979297929794</c:v>
                </c:pt>
                <c:pt idx="19">
                  <c:v>22.548574752763233</c:v>
                </c:pt>
                <c:pt idx="20">
                  <c:v>24.5</c:v>
                </c:pt>
                <c:pt idx="21">
                  <c:v>24.078345907563559</c:v>
                </c:pt>
                <c:pt idx="22">
                  <c:v>24.470641325122106</c:v>
                </c:pt>
                <c:pt idx="23">
                  <c:v>23.156806075031167</c:v>
                </c:pt>
                <c:pt idx="24">
                  <c:v>20.505052230791762</c:v>
                </c:pt>
                <c:pt idx="25">
                  <c:v>21.229792942964334</c:v>
                </c:pt>
                <c:pt idx="26">
                  <c:v>21.180926076166841</c:v>
                </c:pt>
                <c:pt idx="27">
                  <c:v>17.070023817231654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CA-4072-A263-D01D5B04927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74568768"/>
        <c:axId val="-2074573664"/>
      </c:barChart>
      <c:catAx>
        <c:axId val="-2074568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4573664"/>
        <c:crosses val="autoZero"/>
        <c:auto val="1"/>
        <c:lblAlgn val="ctr"/>
        <c:lblOffset val="100"/>
        <c:noMultiLvlLbl val="0"/>
      </c:catAx>
      <c:valAx>
        <c:axId val="-2074573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4568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rgbClr val="C00000"/>
                </a:solidFill>
              </a:rPr>
              <a:t>روند فصلی تعداد مراقبت بیماران مبتلا به دیابت توسط غیر پزشک در استان اصفهان تا بهار1405</a:t>
            </a:r>
            <a:endParaRPr lang="en-US" sz="1800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8.7749999999999995E-2"/>
          <c:y val="4.07407407407407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مراقبت دیابت غیرپزشک'!$G$2:$AG$2</c:f>
              <c:strCache>
                <c:ptCount val="27"/>
                <c:pt idx="0">
                  <c:v> سه ماهه سوم 98</c:v>
                </c:pt>
                <c:pt idx="1">
                  <c:v> سه ماهه چهارم 98</c:v>
                </c:pt>
                <c:pt idx="2">
                  <c:v> سه ماهه اول 99</c:v>
                </c:pt>
                <c:pt idx="3">
                  <c:v> سه ماهه دوم 99</c:v>
                </c:pt>
                <c:pt idx="4">
                  <c:v> سه ماهه سوم 99</c:v>
                </c:pt>
                <c:pt idx="5">
                  <c:v> سه ماهه چهارم 99</c:v>
                </c:pt>
                <c:pt idx="6">
                  <c:v> سه ماهه اول 1400</c:v>
                </c:pt>
                <c:pt idx="7">
                  <c:v> سه ماهه دوم 1400</c:v>
                </c:pt>
                <c:pt idx="8">
                  <c:v> سه ماهه سوم 1400</c:v>
                </c:pt>
                <c:pt idx="9">
                  <c:v> سه ماهه چهارم 1400</c:v>
                </c:pt>
                <c:pt idx="10">
                  <c:v>سه ماهه اول  1401</c:v>
                </c:pt>
                <c:pt idx="11">
                  <c:v>سه ماهه دوم 1401</c:v>
                </c:pt>
                <c:pt idx="12">
                  <c:v>سه ماهه سوم 1401</c:v>
                </c:pt>
                <c:pt idx="13">
                  <c:v>سه ماهه چهارم 1401</c:v>
                </c:pt>
                <c:pt idx="14">
                  <c:v>سه ماهه اول 1402</c:v>
                </c:pt>
                <c:pt idx="15">
                  <c:v>سه ماهه دوم 1402</c:v>
                </c:pt>
                <c:pt idx="16">
                  <c:v>سه ماهه سوم 1402</c:v>
                </c:pt>
                <c:pt idx="17">
                  <c:v>سه ماهه چهارم 1402</c:v>
                </c:pt>
                <c:pt idx="18">
                  <c:v>سه ماهه اول1403</c:v>
                </c:pt>
                <c:pt idx="19">
                  <c:v>سه ماهه دوم1403</c:v>
                </c:pt>
                <c:pt idx="20">
                  <c:v>سه ماهه سوم1403</c:v>
                </c:pt>
                <c:pt idx="21">
                  <c:v>زمستان 1403</c:v>
                </c:pt>
                <c:pt idx="22">
                  <c:v>بهار1404</c:v>
                </c:pt>
                <c:pt idx="23">
                  <c:v>تابستان 1404</c:v>
                </c:pt>
                <c:pt idx="24">
                  <c:v>پاییز 1404</c:v>
                </c:pt>
                <c:pt idx="25">
                  <c:v>زمستان 1404</c:v>
                </c:pt>
                <c:pt idx="26">
                  <c:v>بهار1405</c:v>
                </c:pt>
              </c:strCache>
            </c:strRef>
          </c:cat>
          <c:val>
            <c:numRef>
              <c:f>'تعداد مراقبت دیابت غیرپزشک'!$G$30:$AG$30</c:f>
              <c:numCache>
                <c:formatCode>General</c:formatCode>
                <c:ptCount val="27"/>
                <c:pt idx="0">
                  <c:v>44695</c:v>
                </c:pt>
                <c:pt idx="1">
                  <c:v>49272</c:v>
                </c:pt>
                <c:pt idx="2">
                  <c:v>28158</c:v>
                </c:pt>
                <c:pt idx="3">
                  <c:v>53549</c:v>
                </c:pt>
                <c:pt idx="4">
                  <c:v>46930</c:v>
                </c:pt>
                <c:pt idx="5">
                  <c:v>47453</c:v>
                </c:pt>
                <c:pt idx="6">
                  <c:v>51409</c:v>
                </c:pt>
                <c:pt idx="7">
                  <c:v>43916</c:v>
                </c:pt>
                <c:pt idx="8">
                  <c:v>39033</c:v>
                </c:pt>
                <c:pt idx="9">
                  <c:v>45761</c:v>
                </c:pt>
                <c:pt idx="10">
                  <c:v>50788</c:v>
                </c:pt>
                <c:pt idx="11">
                  <c:v>56970</c:v>
                </c:pt>
                <c:pt idx="12">
                  <c:v>65488</c:v>
                </c:pt>
                <c:pt idx="13">
                  <c:v>62698</c:v>
                </c:pt>
                <c:pt idx="14">
                  <c:v>66722</c:v>
                </c:pt>
                <c:pt idx="15">
                  <c:v>70706</c:v>
                </c:pt>
                <c:pt idx="16">
                  <c:v>81699</c:v>
                </c:pt>
                <c:pt idx="17">
                  <c:v>85776</c:v>
                </c:pt>
                <c:pt idx="18">
                  <c:v>78094</c:v>
                </c:pt>
                <c:pt idx="19">
                  <c:v>76674</c:v>
                </c:pt>
                <c:pt idx="20">
                  <c:v>93122</c:v>
                </c:pt>
                <c:pt idx="21">
                  <c:v>90752</c:v>
                </c:pt>
                <c:pt idx="22">
                  <c:v>87783</c:v>
                </c:pt>
                <c:pt idx="23">
                  <c:v>80797</c:v>
                </c:pt>
                <c:pt idx="24">
                  <c:v>86474</c:v>
                </c:pt>
                <c:pt idx="25">
                  <c:v>80631</c:v>
                </c:pt>
                <c:pt idx="26">
                  <c:v>84718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03-4886-890C-FC11CC58C6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74572032"/>
        <c:axId val="-2074575296"/>
      </c:barChart>
      <c:catAx>
        <c:axId val="-2074572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480000" spcFirstLastPara="1" vertOverflow="ellipsis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4575296"/>
        <c:crosses val="autoZero"/>
        <c:auto val="1"/>
        <c:lblAlgn val="ctr"/>
        <c:lblOffset val="100"/>
        <c:noMultiLvlLbl val="0"/>
      </c:catAx>
      <c:valAx>
        <c:axId val="-20745752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074572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rgbClr val="C00000"/>
                </a:solidFill>
              </a:rPr>
              <a:t>روند فصلی درصد مراقبت بیماران مبتلا به دیابت توسط غیر پزشک در استان اصفهان تا بهار1405</a:t>
            </a:r>
            <a:endParaRPr lang="en-US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1479945866141732"/>
          <c:y val="3.14814814814814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مراقبت غیرپزشک دیابت'!$G$2:$AG$2</c:f>
              <c:strCache>
                <c:ptCount val="27"/>
                <c:pt idx="0">
                  <c:v>سه ماهه سوم 98</c:v>
                </c:pt>
                <c:pt idx="1">
                  <c:v>سه ماهه چهارم 98</c:v>
                </c:pt>
                <c:pt idx="2">
                  <c:v>سه ماهه اول 99</c:v>
                </c:pt>
                <c:pt idx="3">
                  <c:v>سه ماهه دوم 99</c:v>
                </c:pt>
                <c:pt idx="4">
                  <c:v>سه ماهه سوم 99</c:v>
                </c:pt>
                <c:pt idx="5">
                  <c:v>سه ماهه چهارم 99</c:v>
                </c:pt>
                <c:pt idx="6">
                  <c:v>سه ماهه اول 1400</c:v>
                </c:pt>
                <c:pt idx="7">
                  <c:v>سه ماهه دوم 1400</c:v>
                </c:pt>
                <c:pt idx="8">
                  <c:v>سه ماهه سوم 1400</c:v>
                </c:pt>
                <c:pt idx="9">
                  <c:v>سه ماهه چهارم 1400</c:v>
                </c:pt>
                <c:pt idx="10">
                  <c:v>سه ماهه اول 1401</c:v>
                </c:pt>
                <c:pt idx="11">
                  <c:v>سه ماهه دوم 1401</c:v>
                </c:pt>
                <c:pt idx="12">
                  <c:v>سه ماهه سوم  1401</c:v>
                </c:pt>
                <c:pt idx="13">
                  <c:v>سه ماهه چهارم 1401</c:v>
                </c:pt>
                <c:pt idx="14">
                  <c:v>سه ماهه اول 1402</c:v>
                </c:pt>
                <c:pt idx="15">
                  <c:v>سه ماهه دوم 1402</c:v>
                </c:pt>
                <c:pt idx="16">
                  <c:v>سه ماهه سوم 1402</c:v>
                </c:pt>
                <c:pt idx="17">
                  <c:v>سه ماهه چهارم 1402</c:v>
                </c:pt>
                <c:pt idx="18">
                  <c:v>سه ماهه اول1403</c:v>
                </c:pt>
                <c:pt idx="19">
                  <c:v>سه ماهه دوم1403</c:v>
                </c:pt>
                <c:pt idx="20">
                  <c:v>سه ماهه سوم1403</c:v>
                </c:pt>
                <c:pt idx="21">
                  <c:v>زمستان 1403</c:v>
                </c:pt>
                <c:pt idx="22">
                  <c:v>بهار1404</c:v>
                </c:pt>
                <c:pt idx="23">
                  <c:v>تابستان 1404</c:v>
                </c:pt>
                <c:pt idx="24">
                  <c:v>پاییز 1404</c:v>
                </c:pt>
                <c:pt idx="25">
                  <c:v>زمستان 1404</c:v>
                </c:pt>
                <c:pt idx="26">
                  <c:v>بهار1405</c:v>
                </c:pt>
              </c:strCache>
            </c:strRef>
          </c:cat>
          <c:val>
            <c:numRef>
              <c:f>'درصد مراقبت غیرپزشک دیابت'!$G$30:$AG$30</c:f>
              <c:numCache>
                <c:formatCode>0.0</c:formatCode>
                <c:ptCount val="27"/>
                <c:pt idx="0">
                  <c:v>38.548117226984971</c:v>
                </c:pt>
                <c:pt idx="1">
                  <c:v>39.546045555965776</c:v>
                </c:pt>
                <c:pt idx="2">
                  <c:v>21.525383562795746</c:v>
                </c:pt>
                <c:pt idx="3">
                  <c:v>38.830917383958294</c:v>
                </c:pt>
                <c:pt idx="4">
                  <c:v>32.469644030857573</c:v>
                </c:pt>
                <c:pt idx="5">
                  <c:v>31.974045050569028</c:v>
                </c:pt>
                <c:pt idx="6">
                  <c:v>33.046636454215275</c:v>
                </c:pt>
                <c:pt idx="7">
                  <c:v>27.146513036705528</c:v>
                </c:pt>
                <c:pt idx="8">
                  <c:v>23.358367493492118</c:v>
                </c:pt>
                <c:pt idx="9">
                  <c:v>26.708650939101403</c:v>
                </c:pt>
                <c:pt idx="10">
                  <c:v>29.215034341528511</c:v>
                </c:pt>
                <c:pt idx="11">
                  <c:v>31.9</c:v>
                </c:pt>
                <c:pt idx="12">
                  <c:v>35.590000000000003</c:v>
                </c:pt>
                <c:pt idx="13">
                  <c:v>33.32</c:v>
                </c:pt>
                <c:pt idx="14">
                  <c:v>34.64</c:v>
                </c:pt>
                <c:pt idx="15">
                  <c:v>35.630000000000003</c:v>
                </c:pt>
                <c:pt idx="16">
                  <c:v>39.880000000000003</c:v>
                </c:pt>
                <c:pt idx="17">
                  <c:v>39.9</c:v>
                </c:pt>
                <c:pt idx="18">
                  <c:v>35.53</c:v>
                </c:pt>
                <c:pt idx="19">
                  <c:v>34.24</c:v>
                </c:pt>
                <c:pt idx="20">
                  <c:v>40.61</c:v>
                </c:pt>
                <c:pt idx="21">
                  <c:v>38.79</c:v>
                </c:pt>
                <c:pt idx="22" formatCode="General">
                  <c:v>36.89</c:v>
                </c:pt>
                <c:pt idx="23">
                  <c:v>33.409999999999997</c:v>
                </c:pt>
                <c:pt idx="24">
                  <c:v>35.409999999999997</c:v>
                </c:pt>
                <c:pt idx="25">
                  <c:v>32.340000000000003</c:v>
                </c:pt>
                <c:pt idx="26" formatCode="General">
                  <c:v>33.49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16-44E4-AE62-227BA0D53FA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74574752"/>
        <c:axId val="-2074572576"/>
      </c:barChart>
      <c:catAx>
        <c:axId val="-2074574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580000" spcFirstLastPara="1" vertOverflow="ellipsis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4572576"/>
        <c:crosses val="autoZero"/>
        <c:auto val="1"/>
        <c:lblAlgn val="ctr"/>
        <c:lblOffset val="100"/>
        <c:noMultiLvlLbl val="0"/>
      </c:catAx>
      <c:valAx>
        <c:axId val="-20745725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-2074574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مراقبت دیابت غیر پزشک به تفکیک شهرستان ها در بهار 1405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7046016818078807E-2"/>
          <c:y val="8.3333333333333329E-2"/>
          <c:w val="0.95045398215665866"/>
          <c:h val="0.730975648877223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Sheet1!$B$249</c:f>
              <c:strCache>
                <c:ptCount val="1"/>
                <c:pt idx="0">
                  <c:v>درصد مراقبت دیابت غیرپزشک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C3B-4820-8983-809814ED05A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AFD-4FE9-AE7A-E0B02F3E3698}"/>
              </c:ext>
            </c:extLst>
          </c:dPt>
          <c:dPt>
            <c:idx val="14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C3B-4820-8983-809814ED05A0}"/>
              </c:ext>
            </c:extLst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C2FA-4ABF-942C-8D2B35522E0B}"/>
              </c:ext>
            </c:extLst>
          </c:dPt>
          <c:dPt>
            <c:idx val="2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AFD-4FE9-AE7A-E0B02F3E3698}"/>
              </c:ext>
            </c:extLst>
          </c:dPt>
          <c:dLbls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C2FA-4ABF-942C-8D2B35522E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Sheet1!$A$250:$A$277</c:f>
              <c:strCache>
                <c:ptCount val="28"/>
                <c:pt idx="0">
                  <c:v>فریدونشهر</c:v>
                </c:pt>
                <c:pt idx="1">
                  <c:v>بوئین</c:v>
                </c:pt>
                <c:pt idx="2">
                  <c:v>چادگان</c:v>
                </c:pt>
                <c:pt idx="3">
                  <c:v>فریدن</c:v>
                </c:pt>
                <c:pt idx="4">
                  <c:v>خوانسار</c:v>
                </c:pt>
                <c:pt idx="5">
                  <c:v>گلپایگان</c:v>
                </c:pt>
                <c:pt idx="6">
                  <c:v>تیران </c:v>
                </c:pt>
                <c:pt idx="7">
                  <c:v>خور</c:v>
                </c:pt>
                <c:pt idx="8">
                  <c:v>دهاقان</c:v>
                </c:pt>
                <c:pt idx="9">
                  <c:v>هرند</c:v>
                </c:pt>
                <c:pt idx="10">
                  <c:v>ورزنه</c:v>
                </c:pt>
                <c:pt idx="11">
                  <c:v>اردستان</c:v>
                </c:pt>
                <c:pt idx="12">
                  <c:v>کوهپایه</c:v>
                </c:pt>
                <c:pt idx="13">
                  <c:v>سمیرم</c:v>
                </c:pt>
                <c:pt idx="14">
                  <c:v>نطنز</c:v>
                </c:pt>
                <c:pt idx="15">
                  <c:v>جرقویه</c:v>
                </c:pt>
                <c:pt idx="16">
                  <c:v>مبارکه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استان</c:v>
                </c:pt>
                <c:pt idx="20">
                  <c:v>برخوار</c:v>
                </c:pt>
                <c:pt idx="21">
                  <c:v>لنجان</c:v>
                </c:pt>
                <c:pt idx="22">
                  <c:v>شاهین شهر 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Sheet1!$B$250:$B$277</c:f>
              <c:numCache>
                <c:formatCode>0.00</c:formatCode>
                <c:ptCount val="28"/>
                <c:pt idx="0">
                  <c:v>72.147864882090502</c:v>
                </c:pt>
                <c:pt idx="1">
                  <c:v>69.199178644763862</c:v>
                </c:pt>
                <c:pt idx="2">
                  <c:v>68.137254901960787</c:v>
                </c:pt>
                <c:pt idx="3">
                  <c:v>63.6777682892115</c:v>
                </c:pt>
                <c:pt idx="4">
                  <c:v>60</c:v>
                </c:pt>
                <c:pt idx="5">
                  <c:v>58.266452648475124</c:v>
                </c:pt>
                <c:pt idx="6">
                  <c:v>58.24592724838206</c:v>
                </c:pt>
                <c:pt idx="7">
                  <c:v>57.194679564691654</c:v>
                </c:pt>
                <c:pt idx="8">
                  <c:v>56.057098765432102</c:v>
                </c:pt>
                <c:pt idx="9">
                  <c:v>55.201443174984966</c:v>
                </c:pt>
                <c:pt idx="10">
                  <c:v>54.63593504452593</c:v>
                </c:pt>
                <c:pt idx="11">
                  <c:v>54.606172270842933</c:v>
                </c:pt>
                <c:pt idx="12">
                  <c:v>53.775216138328531</c:v>
                </c:pt>
                <c:pt idx="13">
                  <c:v>52.754050073637707</c:v>
                </c:pt>
                <c:pt idx="14">
                  <c:v>48.384940966807754</c:v>
                </c:pt>
                <c:pt idx="15">
                  <c:v>48.161616161616159</c:v>
                </c:pt>
                <c:pt idx="16">
                  <c:v>43.975508418980972</c:v>
                </c:pt>
                <c:pt idx="17">
                  <c:v>40.551400825985048</c:v>
                </c:pt>
                <c:pt idx="18">
                  <c:v>39.081419624217119</c:v>
                </c:pt>
                <c:pt idx="19">
                  <c:v>33.48921417870033</c:v>
                </c:pt>
                <c:pt idx="20">
                  <c:v>33.268637972371273</c:v>
                </c:pt>
                <c:pt idx="21">
                  <c:v>33.072737507036088</c:v>
                </c:pt>
                <c:pt idx="22">
                  <c:v>30.085801273180184</c:v>
                </c:pt>
                <c:pt idx="23">
                  <c:v>29.475221935048886</c:v>
                </c:pt>
                <c:pt idx="24">
                  <c:v>28.866317169069461</c:v>
                </c:pt>
                <c:pt idx="25">
                  <c:v>27.796544735064181</c:v>
                </c:pt>
                <c:pt idx="26">
                  <c:v>25.181923085980735</c:v>
                </c:pt>
                <c:pt idx="27">
                  <c:v>20.37104567417267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3F-4B8A-93D2-2D0256C1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74567680"/>
        <c:axId val="-2074567136"/>
      </c:barChart>
      <c:catAx>
        <c:axId val="-207456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4567136"/>
        <c:crosses val="autoZero"/>
        <c:auto val="1"/>
        <c:lblAlgn val="ctr"/>
        <c:lblOffset val="100"/>
        <c:noMultiLvlLbl val="0"/>
      </c:catAx>
      <c:valAx>
        <c:axId val="-2074567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4567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>
                <a:solidFill>
                  <a:srgbClr val="FF0000"/>
                </a:solidFill>
              </a:rPr>
              <a:t>مقایسه مراقبت دیابت</a:t>
            </a:r>
            <a:r>
              <a:rPr lang="fa-IR" sz="2000" b="1" baseline="0">
                <a:solidFill>
                  <a:srgbClr val="FF0000"/>
                </a:solidFill>
              </a:rPr>
              <a:t> غیرپزشک به تفکیک شهرستان ها  در فصل بهار1405 و زمستان1404</a:t>
            </a:r>
            <a:endParaRPr lang="en-US" sz="20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Sheet1!$B$391</c:f>
              <c:strCache>
                <c:ptCount val="1"/>
                <c:pt idx="0">
                  <c:v>درصد مراقبت دیابت غیرپزشک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4DD-420E-A669-0477E4AA982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Sheet1!$A$392:$A$419</c:f>
              <c:strCache>
                <c:ptCount val="28"/>
                <c:pt idx="0">
                  <c:v>فریدونشهر</c:v>
                </c:pt>
                <c:pt idx="1">
                  <c:v>بوئین</c:v>
                </c:pt>
                <c:pt idx="2">
                  <c:v>چادگان</c:v>
                </c:pt>
                <c:pt idx="3">
                  <c:v>فریدن</c:v>
                </c:pt>
                <c:pt idx="4">
                  <c:v>هرند</c:v>
                </c:pt>
                <c:pt idx="5">
                  <c:v>گلپایگان</c:v>
                </c:pt>
                <c:pt idx="6">
                  <c:v>خور</c:v>
                </c:pt>
                <c:pt idx="7">
                  <c:v>کوهپایه</c:v>
                </c:pt>
                <c:pt idx="8">
                  <c:v>تیران </c:v>
                </c:pt>
                <c:pt idx="9">
                  <c:v>ورزنه</c:v>
                </c:pt>
                <c:pt idx="10">
                  <c:v>خوانسار</c:v>
                </c:pt>
                <c:pt idx="11">
                  <c:v>سمیرم</c:v>
                </c:pt>
                <c:pt idx="12">
                  <c:v>اردستان</c:v>
                </c:pt>
                <c:pt idx="13">
                  <c:v>دهاقان</c:v>
                </c:pt>
                <c:pt idx="14">
                  <c:v>جرقویه</c:v>
                </c:pt>
                <c:pt idx="15">
                  <c:v>مبارکه</c:v>
                </c:pt>
                <c:pt idx="16">
                  <c:v>نطنز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لنجان</c:v>
                </c:pt>
                <c:pt idx="20">
                  <c:v>استان</c:v>
                </c:pt>
                <c:pt idx="21">
                  <c:v>برخوار</c:v>
                </c:pt>
                <c:pt idx="22">
                  <c:v>شاهین شهر 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Sheet1!$B$392:$B$419</c:f>
              <c:numCache>
                <c:formatCode>0.00</c:formatCode>
                <c:ptCount val="28"/>
                <c:pt idx="0">
                  <c:v>72.147864882090502</c:v>
                </c:pt>
                <c:pt idx="1">
                  <c:v>69.199178644763862</c:v>
                </c:pt>
                <c:pt idx="2">
                  <c:v>68.137254901960787</c:v>
                </c:pt>
                <c:pt idx="3">
                  <c:v>63.6777682892115</c:v>
                </c:pt>
                <c:pt idx="4">
                  <c:v>55.201443174984966</c:v>
                </c:pt>
                <c:pt idx="5">
                  <c:v>58.266452648475124</c:v>
                </c:pt>
                <c:pt idx="6">
                  <c:v>57.194679564691654</c:v>
                </c:pt>
                <c:pt idx="7">
                  <c:v>53.775216138328531</c:v>
                </c:pt>
                <c:pt idx="8">
                  <c:v>58.24592724838206</c:v>
                </c:pt>
                <c:pt idx="9">
                  <c:v>54.63593504452593</c:v>
                </c:pt>
                <c:pt idx="10">
                  <c:v>60</c:v>
                </c:pt>
                <c:pt idx="11">
                  <c:v>52.754050073637707</c:v>
                </c:pt>
                <c:pt idx="12">
                  <c:v>54.606172270842933</c:v>
                </c:pt>
                <c:pt idx="13">
                  <c:v>56.057098765432102</c:v>
                </c:pt>
                <c:pt idx="14">
                  <c:v>48.161616161616159</c:v>
                </c:pt>
                <c:pt idx="15">
                  <c:v>43.975508418980972</c:v>
                </c:pt>
                <c:pt idx="16">
                  <c:v>48.384940966807754</c:v>
                </c:pt>
                <c:pt idx="17">
                  <c:v>40.551400825985048</c:v>
                </c:pt>
                <c:pt idx="18">
                  <c:v>39.081419624217119</c:v>
                </c:pt>
                <c:pt idx="19">
                  <c:v>33.072737507036088</c:v>
                </c:pt>
                <c:pt idx="20">
                  <c:v>33.48921417870033</c:v>
                </c:pt>
                <c:pt idx="21">
                  <c:v>33.268637972371273</c:v>
                </c:pt>
                <c:pt idx="22">
                  <c:v>30.085801273180184</c:v>
                </c:pt>
                <c:pt idx="23">
                  <c:v>29.475221935048886</c:v>
                </c:pt>
                <c:pt idx="24">
                  <c:v>28.866317169069461</c:v>
                </c:pt>
                <c:pt idx="25">
                  <c:v>27.796544735064181</c:v>
                </c:pt>
                <c:pt idx="26">
                  <c:v>25.181923085980735</c:v>
                </c:pt>
                <c:pt idx="27">
                  <c:v>20.37104567417267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DD-420E-A669-0477E4AA982F}"/>
            </c:ext>
          </c:extLst>
        </c:ser>
        <c:ser>
          <c:idx val="1"/>
          <c:order val="1"/>
          <c:tx>
            <c:strRef>
              <c:f>Sheet1!$C$391</c:f>
              <c:strCache>
                <c:ptCount val="1"/>
                <c:pt idx="0">
                  <c:v>درصد مراقبت دیابت غیر پزشک زمستان1404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DD-420E-A669-0477E4AA982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Sheet1!$A$392:$A$419</c:f>
              <c:strCache>
                <c:ptCount val="28"/>
                <c:pt idx="0">
                  <c:v>فریدونشهر</c:v>
                </c:pt>
                <c:pt idx="1">
                  <c:v>بوئین</c:v>
                </c:pt>
                <c:pt idx="2">
                  <c:v>چادگان</c:v>
                </c:pt>
                <c:pt idx="3">
                  <c:v>فریدن</c:v>
                </c:pt>
                <c:pt idx="4">
                  <c:v>هرند</c:v>
                </c:pt>
                <c:pt idx="5">
                  <c:v>گلپایگان</c:v>
                </c:pt>
                <c:pt idx="6">
                  <c:v>خور</c:v>
                </c:pt>
                <c:pt idx="7">
                  <c:v>کوهپایه</c:v>
                </c:pt>
                <c:pt idx="8">
                  <c:v>تیران </c:v>
                </c:pt>
                <c:pt idx="9">
                  <c:v>ورزنه</c:v>
                </c:pt>
                <c:pt idx="10">
                  <c:v>خوانسار</c:v>
                </c:pt>
                <c:pt idx="11">
                  <c:v>سمیرم</c:v>
                </c:pt>
                <c:pt idx="12">
                  <c:v>اردستان</c:v>
                </c:pt>
                <c:pt idx="13">
                  <c:v>دهاقان</c:v>
                </c:pt>
                <c:pt idx="14">
                  <c:v>جرقویه</c:v>
                </c:pt>
                <c:pt idx="15">
                  <c:v>مبارکه</c:v>
                </c:pt>
                <c:pt idx="16">
                  <c:v>نطنز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لنجان</c:v>
                </c:pt>
                <c:pt idx="20">
                  <c:v>استان</c:v>
                </c:pt>
                <c:pt idx="21">
                  <c:v>برخوار</c:v>
                </c:pt>
                <c:pt idx="22">
                  <c:v>شاهین شهر 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Sheet1!$C$392:$C$419</c:f>
              <c:numCache>
                <c:formatCode>0.00</c:formatCode>
                <c:ptCount val="28"/>
                <c:pt idx="0">
                  <c:v>69.401041666666657</c:v>
                </c:pt>
                <c:pt idx="1">
                  <c:v>67.059639389736475</c:v>
                </c:pt>
                <c:pt idx="2">
                  <c:v>63.04347826086957</c:v>
                </c:pt>
                <c:pt idx="3">
                  <c:v>61.276349985561652</c:v>
                </c:pt>
                <c:pt idx="4">
                  <c:v>59.794437726723096</c:v>
                </c:pt>
                <c:pt idx="5">
                  <c:v>57.754107239573926</c:v>
                </c:pt>
                <c:pt idx="6">
                  <c:v>56.119951040391683</c:v>
                </c:pt>
                <c:pt idx="7">
                  <c:v>56.079115764979633</c:v>
                </c:pt>
                <c:pt idx="8">
                  <c:v>55.310531053105308</c:v>
                </c:pt>
                <c:pt idx="9">
                  <c:v>54.884742041712407</c:v>
                </c:pt>
                <c:pt idx="10">
                  <c:v>53.957149103629206</c:v>
                </c:pt>
                <c:pt idx="11">
                  <c:v>52.669039145907469</c:v>
                </c:pt>
                <c:pt idx="12">
                  <c:v>51.850989522700822</c:v>
                </c:pt>
                <c:pt idx="13">
                  <c:v>51.365054602184088</c:v>
                </c:pt>
                <c:pt idx="14">
                  <c:v>43.647540983606561</c:v>
                </c:pt>
                <c:pt idx="15">
                  <c:v>41.878625613565376</c:v>
                </c:pt>
                <c:pt idx="16">
                  <c:v>39.644304367402071</c:v>
                </c:pt>
                <c:pt idx="17">
                  <c:v>37.761642747745192</c:v>
                </c:pt>
                <c:pt idx="18">
                  <c:v>34.82905982905983</c:v>
                </c:pt>
                <c:pt idx="19">
                  <c:v>33.715843530083049</c:v>
                </c:pt>
                <c:pt idx="20">
                  <c:v>32.3369935751927</c:v>
                </c:pt>
                <c:pt idx="21">
                  <c:v>30.873651235642185</c:v>
                </c:pt>
                <c:pt idx="22">
                  <c:v>30.67176329015361</c:v>
                </c:pt>
                <c:pt idx="23">
                  <c:v>29.695115040235748</c:v>
                </c:pt>
                <c:pt idx="24">
                  <c:v>28.403856199838533</c:v>
                </c:pt>
                <c:pt idx="25">
                  <c:v>26.442448501415601</c:v>
                </c:pt>
                <c:pt idx="26">
                  <c:v>23.957239667843851</c:v>
                </c:pt>
                <c:pt idx="27">
                  <c:v>20.399574527123896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4DD-420E-A669-0477E4AA982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71617072"/>
        <c:axId val="-2071607824"/>
      </c:barChart>
      <c:catAx>
        <c:axId val="-2071617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1607824"/>
        <c:crosses val="autoZero"/>
        <c:auto val="1"/>
        <c:lblAlgn val="ctr"/>
        <c:lblOffset val="100"/>
        <c:noMultiLvlLbl val="0"/>
      </c:catAx>
      <c:valAx>
        <c:axId val="-2071607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1617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>
                <a:solidFill>
                  <a:srgbClr val="FF0000"/>
                </a:solidFill>
              </a:rPr>
              <a:t>مقایسه مراقبت</a:t>
            </a:r>
            <a:r>
              <a:rPr lang="fa-IR" sz="2000" b="1" baseline="0">
                <a:solidFill>
                  <a:srgbClr val="FF0000"/>
                </a:solidFill>
              </a:rPr>
              <a:t> دیابت غیرپزشک با هدف مورد انتظار در بهار1405 به تفکیک شهرستانها</a:t>
            </a:r>
            <a:endParaRPr lang="en-US" sz="20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8552004213122271E-2"/>
          <c:y val="7.9399340636133006E-2"/>
          <c:w val="0.94536751451561896"/>
          <c:h val="0.741123311018140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Sheet1!$B$424</c:f>
              <c:strCache>
                <c:ptCount val="1"/>
                <c:pt idx="0">
                  <c:v>درصد مراقبت دیابت غیرپزشک در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662-44FC-82CA-F49887F167F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Sheet1!$A$425:$A$452</c:f>
              <c:strCache>
                <c:ptCount val="28"/>
                <c:pt idx="0">
                  <c:v>فریدونشهر</c:v>
                </c:pt>
                <c:pt idx="1">
                  <c:v>بوئین</c:v>
                </c:pt>
                <c:pt idx="2">
                  <c:v>چادگان</c:v>
                </c:pt>
                <c:pt idx="3">
                  <c:v>فریدن</c:v>
                </c:pt>
                <c:pt idx="4">
                  <c:v>هرند</c:v>
                </c:pt>
                <c:pt idx="5">
                  <c:v>گلپایگان</c:v>
                </c:pt>
                <c:pt idx="6">
                  <c:v>خور</c:v>
                </c:pt>
                <c:pt idx="7">
                  <c:v>کوهپایه</c:v>
                </c:pt>
                <c:pt idx="8">
                  <c:v>تیران </c:v>
                </c:pt>
                <c:pt idx="9">
                  <c:v>ورزنه</c:v>
                </c:pt>
                <c:pt idx="10">
                  <c:v>خوانسار</c:v>
                </c:pt>
                <c:pt idx="11">
                  <c:v>سمیرم</c:v>
                </c:pt>
                <c:pt idx="12">
                  <c:v>اردستان</c:v>
                </c:pt>
                <c:pt idx="13">
                  <c:v>دهاقان</c:v>
                </c:pt>
                <c:pt idx="14">
                  <c:v>جرقویه</c:v>
                </c:pt>
                <c:pt idx="15">
                  <c:v>مبارکه</c:v>
                </c:pt>
                <c:pt idx="16">
                  <c:v>نطنز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لنجان</c:v>
                </c:pt>
                <c:pt idx="20">
                  <c:v>استان</c:v>
                </c:pt>
                <c:pt idx="21">
                  <c:v>برخوار</c:v>
                </c:pt>
                <c:pt idx="22">
                  <c:v>شاهین شهر 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Sheet1!$B$425:$B$452</c:f>
              <c:numCache>
                <c:formatCode>0.00</c:formatCode>
                <c:ptCount val="28"/>
                <c:pt idx="0">
                  <c:v>72.147864882090502</c:v>
                </c:pt>
                <c:pt idx="1">
                  <c:v>69.199178644763862</c:v>
                </c:pt>
                <c:pt idx="2">
                  <c:v>68.137254901960787</c:v>
                </c:pt>
                <c:pt idx="3">
                  <c:v>63.6777682892115</c:v>
                </c:pt>
                <c:pt idx="4">
                  <c:v>55.201443174984966</c:v>
                </c:pt>
                <c:pt idx="5">
                  <c:v>58.266452648475124</c:v>
                </c:pt>
                <c:pt idx="6">
                  <c:v>57.194679564691654</c:v>
                </c:pt>
                <c:pt idx="7">
                  <c:v>53.775216138328531</c:v>
                </c:pt>
                <c:pt idx="8">
                  <c:v>58.24592724838206</c:v>
                </c:pt>
                <c:pt idx="9">
                  <c:v>54.63593504452593</c:v>
                </c:pt>
                <c:pt idx="10">
                  <c:v>60</c:v>
                </c:pt>
                <c:pt idx="11">
                  <c:v>52.754050073637707</c:v>
                </c:pt>
                <c:pt idx="12">
                  <c:v>54.606172270842933</c:v>
                </c:pt>
                <c:pt idx="13">
                  <c:v>56.057098765432102</c:v>
                </c:pt>
                <c:pt idx="14">
                  <c:v>48.161616161616159</c:v>
                </c:pt>
                <c:pt idx="15">
                  <c:v>43.975508418980972</c:v>
                </c:pt>
                <c:pt idx="16">
                  <c:v>48.384940966807754</c:v>
                </c:pt>
                <c:pt idx="17">
                  <c:v>40.551400825985048</c:v>
                </c:pt>
                <c:pt idx="18">
                  <c:v>39.081419624217119</c:v>
                </c:pt>
                <c:pt idx="19">
                  <c:v>33.072737507036088</c:v>
                </c:pt>
                <c:pt idx="20">
                  <c:v>33.48921417870033</c:v>
                </c:pt>
                <c:pt idx="21">
                  <c:v>33.268637972371273</c:v>
                </c:pt>
                <c:pt idx="22">
                  <c:v>30.085801273180184</c:v>
                </c:pt>
                <c:pt idx="23">
                  <c:v>29.475221935048886</c:v>
                </c:pt>
                <c:pt idx="24">
                  <c:v>28.866317169069461</c:v>
                </c:pt>
                <c:pt idx="25">
                  <c:v>27.796544735064181</c:v>
                </c:pt>
                <c:pt idx="26">
                  <c:v>25.181923085980735</c:v>
                </c:pt>
                <c:pt idx="27">
                  <c:v>20.37104567417267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62-44FC-82CA-F49887F167FC}"/>
            </c:ext>
          </c:extLst>
        </c:ser>
        <c:ser>
          <c:idx val="1"/>
          <c:order val="1"/>
          <c:tx>
            <c:strRef>
              <c:f>Sheet1!$C$424</c:f>
              <c:strCache>
                <c:ptCount val="1"/>
                <c:pt idx="0">
                  <c:v>هدف موردانتظار  درصد مراقبت دیابت غیر پزشک در بهار1405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662-44FC-82CA-F49887F167F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Sheet1!$A$425:$A$452</c:f>
              <c:strCache>
                <c:ptCount val="28"/>
                <c:pt idx="0">
                  <c:v>فریدونشهر</c:v>
                </c:pt>
                <c:pt idx="1">
                  <c:v>بوئین</c:v>
                </c:pt>
                <c:pt idx="2">
                  <c:v>چادگان</c:v>
                </c:pt>
                <c:pt idx="3">
                  <c:v>فریدن</c:v>
                </c:pt>
                <c:pt idx="4">
                  <c:v>هرند</c:v>
                </c:pt>
                <c:pt idx="5">
                  <c:v>گلپایگان</c:v>
                </c:pt>
                <c:pt idx="6">
                  <c:v>خور</c:v>
                </c:pt>
                <c:pt idx="7">
                  <c:v>کوهپایه</c:v>
                </c:pt>
                <c:pt idx="8">
                  <c:v>تیران </c:v>
                </c:pt>
                <c:pt idx="9">
                  <c:v>ورزنه</c:v>
                </c:pt>
                <c:pt idx="10">
                  <c:v>خوانسار</c:v>
                </c:pt>
                <c:pt idx="11">
                  <c:v>سمیرم</c:v>
                </c:pt>
                <c:pt idx="12">
                  <c:v>اردستان</c:v>
                </c:pt>
                <c:pt idx="13">
                  <c:v>دهاقان</c:v>
                </c:pt>
                <c:pt idx="14">
                  <c:v>جرقویه</c:v>
                </c:pt>
                <c:pt idx="15">
                  <c:v>مبارکه</c:v>
                </c:pt>
                <c:pt idx="16">
                  <c:v>نطنز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لنجان</c:v>
                </c:pt>
                <c:pt idx="20">
                  <c:v>استان</c:v>
                </c:pt>
                <c:pt idx="21">
                  <c:v>برخوار</c:v>
                </c:pt>
                <c:pt idx="22">
                  <c:v>شاهین شهر 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Sheet1!$C$425:$C$452</c:f>
              <c:numCache>
                <c:formatCode>0.00</c:formatCode>
                <c:ptCount val="28"/>
                <c:pt idx="0">
                  <c:v>79.290690104166657</c:v>
                </c:pt>
                <c:pt idx="1">
                  <c:v>76.61563800277392</c:v>
                </c:pt>
                <c:pt idx="2">
                  <c:v>72.027173913043484</c:v>
                </c:pt>
                <c:pt idx="3">
                  <c:v>70.008229858504194</c:v>
                </c:pt>
                <c:pt idx="4">
                  <c:v>68.315145102781145</c:v>
                </c:pt>
                <c:pt idx="5">
                  <c:v>65.984067521213206</c:v>
                </c:pt>
                <c:pt idx="6">
                  <c:v>64.117044063647498</c:v>
                </c:pt>
                <c:pt idx="7">
                  <c:v>64.070389761489224</c:v>
                </c:pt>
                <c:pt idx="8">
                  <c:v>63.192281728172816</c:v>
                </c:pt>
                <c:pt idx="9">
                  <c:v>62.705817782656425</c:v>
                </c:pt>
                <c:pt idx="10">
                  <c:v>61.646042850896364</c:v>
                </c:pt>
                <c:pt idx="11">
                  <c:v>60.174377224199283</c:v>
                </c:pt>
                <c:pt idx="12">
                  <c:v>59.239755529685688</c:v>
                </c:pt>
                <c:pt idx="13">
                  <c:v>58.684574882995321</c:v>
                </c:pt>
                <c:pt idx="14">
                  <c:v>49.867315573770497</c:v>
                </c:pt>
                <c:pt idx="15">
                  <c:v>47.846329763498446</c:v>
                </c:pt>
                <c:pt idx="16">
                  <c:v>45.293617739756868</c:v>
                </c:pt>
                <c:pt idx="17">
                  <c:v>43.142676839298886</c:v>
                </c:pt>
                <c:pt idx="18">
                  <c:v>39.792200854700852</c:v>
                </c:pt>
                <c:pt idx="19">
                  <c:v>38.520351233119882</c:v>
                </c:pt>
                <c:pt idx="20">
                  <c:v>36.56</c:v>
                </c:pt>
                <c:pt idx="21">
                  <c:v>35.2731465367212</c:v>
                </c:pt>
                <c:pt idx="22">
                  <c:v>35.042489559000501</c:v>
                </c:pt>
                <c:pt idx="23">
                  <c:v>33.926668933469344</c:v>
                </c:pt>
                <c:pt idx="24">
                  <c:v>32.451405708315527</c:v>
                </c:pt>
                <c:pt idx="25">
                  <c:v>30.210497412867326</c:v>
                </c:pt>
                <c:pt idx="26">
                  <c:v>27.371146320511599</c:v>
                </c:pt>
                <c:pt idx="27">
                  <c:v>23.30651389723905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62-44FC-82CA-F49887F167F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71620336"/>
        <c:axId val="-2071606736"/>
      </c:barChart>
      <c:catAx>
        <c:axId val="-207162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1606736"/>
        <c:crosses val="autoZero"/>
        <c:auto val="1"/>
        <c:lblAlgn val="ctr"/>
        <c:lblOffset val="100"/>
        <c:noMultiLvlLbl val="0"/>
      </c:catAx>
      <c:valAx>
        <c:axId val="-2071606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162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rgbClr val="C00000"/>
                </a:solidFill>
              </a:rPr>
              <a:t>روند فصلی تعداد </a:t>
            </a:r>
            <a:r>
              <a:rPr lang="en-US" sz="1800" b="1" dirty="0">
                <a:solidFill>
                  <a:srgbClr val="C00000"/>
                </a:solidFill>
              </a:rPr>
              <a:t> A1c</a:t>
            </a:r>
            <a:r>
              <a:rPr lang="fa-IR" sz="1800" b="1" dirty="0">
                <a:solidFill>
                  <a:srgbClr val="C00000"/>
                </a:solidFill>
              </a:rPr>
              <a:t>انجام شده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fa-IR" sz="1800" b="1" dirty="0">
                <a:solidFill>
                  <a:srgbClr val="C00000"/>
                </a:solidFill>
              </a:rPr>
              <a:t>در مراقبت های انجام شده توسط پزشک در استان اصفهان </a:t>
            </a:r>
          </a:p>
          <a:p>
            <a:pPr>
              <a:defRPr sz="1800" b="1">
                <a:solidFill>
                  <a:srgbClr val="C00000"/>
                </a:solidFill>
              </a:defRPr>
            </a:pPr>
            <a:r>
              <a:rPr lang="fa-IR" sz="1800" b="1" dirty="0">
                <a:solidFill>
                  <a:srgbClr val="C00000"/>
                </a:solidFill>
              </a:rPr>
              <a:t>تا</a:t>
            </a:r>
            <a:r>
              <a:rPr lang="fa-IR" sz="1800" b="1" baseline="0" dirty="0">
                <a:solidFill>
                  <a:srgbClr val="C00000"/>
                </a:solidFill>
              </a:rPr>
              <a:t> بهار1405</a:t>
            </a:r>
            <a:endParaRPr lang="en-US" sz="1800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8941538721351225"/>
          <c:y val="1.85185185185185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9445081647275325E-2"/>
          <c:y val="0.10825925925925926"/>
          <c:w val="0.94819707931609254"/>
          <c:h val="0.6751124234470691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a1cانجام شده'!$J$3:$AO$3</c:f>
              <c:strCache>
                <c:ptCount val="32"/>
                <c:pt idx="0">
                  <c:v>سه ماه دوم  97</c:v>
                </c:pt>
                <c:pt idx="1">
                  <c:v>سه ماهه سوم 97</c:v>
                </c:pt>
                <c:pt idx="2">
                  <c:v>سه ماهه چهارم 97</c:v>
                </c:pt>
                <c:pt idx="3">
                  <c:v>سه ماهه اول  98 </c:v>
                </c:pt>
                <c:pt idx="4">
                  <c:v>سه ماه دوم  98</c:v>
                </c:pt>
                <c:pt idx="5">
                  <c:v>سه ماهه سوم 98</c:v>
                </c:pt>
                <c:pt idx="6">
                  <c:v>سه ماهه چهارم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99</c:v>
                </c:pt>
                <c:pt idx="10">
                  <c:v>سه ماهه چهارم 99</c:v>
                </c:pt>
                <c:pt idx="11">
                  <c:v>سه ماهه اول 1400</c:v>
                </c:pt>
                <c:pt idx="12">
                  <c:v>سه ماهه دوم  1400</c:v>
                </c:pt>
                <c:pt idx="13">
                  <c:v>سه ماهه سوم  1400</c:v>
                </c:pt>
                <c:pt idx="14">
                  <c:v>سه ماهه چهارم 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تابستان1404</c:v>
                </c:pt>
                <c:pt idx="29">
                  <c:v>پاییز1404</c:v>
                </c:pt>
                <c:pt idx="30">
                  <c:v>زمستان 1404</c:v>
                </c:pt>
                <c:pt idx="31">
                  <c:v>بهار1405</c:v>
                </c:pt>
              </c:strCache>
            </c:strRef>
          </c:cat>
          <c:val>
            <c:numRef>
              <c:f>'تعداد a1cانجام شده'!$J$31:$AO$31</c:f>
              <c:numCache>
                <c:formatCode>General</c:formatCode>
                <c:ptCount val="32"/>
                <c:pt idx="0">
                  <c:v>8216</c:v>
                </c:pt>
                <c:pt idx="1">
                  <c:v>13835</c:v>
                </c:pt>
                <c:pt idx="2">
                  <c:v>15272</c:v>
                </c:pt>
                <c:pt idx="3">
                  <c:v>14046</c:v>
                </c:pt>
                <c:pt idx="4">
                  <c:v>13145</c:v>
                </c:pt>
                <c:pt idx="5">
                  <c:v>14488</c:v>
                </c:pt>
                <c:pt idx="6">
                  <c:v>15037</c:v>
                </c:pt>
                <c:pt idx="7">
                  <c:v>5822</c:v>
                </c:pt>
                <c:pt idx="8">
                  <c:v>15252</c:v>
                </c:pt>
                <c:pt idx="9">
                  <c:v>11186</c:v>
                </c:pt>
                <c:pt idx="10">
                  <c:v>13492</c:v>
                </c:pt>
                <c:pt idx="11">
                  <c:v>11924</c:v>
                </c:pt>
                <c:pt idx="12">
                  <c:v>13508</c:v>
                </c:pt>
                <c:pt idx="13">
                  <c:v>12985</c:v>
                </c:pt>
                <c:pt idx="14">
                  <c:v>13071</c:v>
                </c:pt>
                <c:pt idx="15">
                  <c:v>15903</c:v>
                </c:pt>
                <c:pt idx="16">
                  <c:v>17493</c:v>
                </c:pt>
                <c:pt idx="17">
                  <c:v>21633</c:v>
                </c:pt>
                <c:pt idx="18">
                  <c:v>19357</c:v>
                </c:pt>
                <c:pt idx="19">
                  <c:v>20344</c:v>
                </c:pt>
                <c:pt idx="20">
                  <c:v>19492</c:v>
                </c:pt>
                <c:pt idx="21">
                  <c:v>20564</c:v>
                </c:pt>
                <c:pt idx="22">
                  <c:v>20039</c:v>
                </c:pt>
                <c:pt idx="23">
                  <c:v>20728</c:v>
                </c:pt>
                <c:pt idx="24">
                  <c:v>20225</c:v>
                </c:pt>
                <c:pt idx="25">
                  <c:v>25218</c:v>
                </c:pt>
                <c:pt idx="26">
                  <c:v>25171</c:v>
                </c:pt>
                <c:pt idx="27">
                  <c:v>22147</c:v>
                </c:pt>
                <c:pt idx="28">
                  <c:v>23170</c:v>
                </c:pt>
                <c:pt idx="29">
                  <c:v>23898</c:v>
                </c:pt>
                <c:pt idx="30">
                  <c:v>19573</c:v>
                </c:pt>
                <c:pt idx="31">
                  <c:v>21832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11-4851-A378-71B51AAA782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71618160"/>
        <c:axId val="-2071616528"/>
      </c:barChart>
      <c:catAx>
        <c:axId val="-2071618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1616528"/>
        <c:crosses val="autoZero"/>
        <c:auto val="1"/>
        <c:lblAlgn val="ctr"/>
        <c:lblOffset val="100"/>
        <c:noMultiLvlLbl val="0"/>
      </c:catAx>
      <c:valAx>
        <c:axId val="-20716165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071618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rgbClr val="C00000"/>
                </a:solidFill>
              </a:rPr>
              <a:t>روند درصد</a:t>
            </a:r>
            <a:r>
              <a:rPr lang="en-US" sz="1800" b="1" dirty="0">
                <a:solidFill>
                  <a:srgbClr val="C00000"/>
                </a:solidFill>
              </a:rPr>
              <a:t>HbA1c </a:t>
            </a:r>
            <a:r>
              <a:rPr lang="fa-IR" sz="1800" b="1" dirty="0">
                <a:solidFill>
                  <a:srgbClr val="C00000"/>
                </a:solidFill>
              </a:rPr>
              <a:t> انجام شده به بیماران دیابتی مراقبت شده توسط پزشک در استان اصفهان </a:t>
            </a:r>
          </a:p>
          <a:p>
            <a:pPr>
              <a:defRPr sz="1800" b="1">
                <a:solidFill>
                  <a:srgbClr val="C00000"/>
                </a:solidFill>
              </a:defRPr>
            </a:pPr>
            <a:r>
              <a:rPr lang="fa-IR" sz="1800" b="1" dirty="0">
                <a:solidFill>
                  <a:srgbClr val="C00000"/>
                </a:solidFill>
              </a:rPr>
              <a:t>تا بهار1405</a:t>
            </a:r>
            <a:endParaRPr lang="en-US" sz="1800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9629685008996473"/>
          <c:y val="1.85185185185185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'درصد انجام A1Cبه مراقبت شده ها'!$C$31</c:f>
              <c:strCache>
                <c:ptCount val="1"/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انجام A1Cبه مراقبت شده ها'!$K$3:$AP$3</c:f>
              <c:strCache>
                <c:ptCount val="32"/>
                <c:pt idx="0">
                  <c:v>سه ماه دوم 97</c:v>
                </c:pt>
                <c:pt idx="1">
                  <c:v>سه ماهه سوم 97</c:v>
                </c:pt>
                <c:pt idx="2">
                  <c:v>سه ماهه چهارم  97</c:v>
                </c:pt>
                <c:pt idx="3">
                  <c:v>سه ماهه اول 98 </c:v>
                </c:pt>
                <c:pt idx="4">
                  <c:v>سه ماه دوم  98</c:v>
                </c:pt>
                <c:pt idx="5">
                  <c:v>سه ماهه سوم  98</c:v>
                </c:pt>
                <c:pt idx="6">
                  <c:v>سه ماهه چهارم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99</c:v>
                </c:pt>
                <c:pt idx="10">
                  <c:v>سه ماهه چهارم  99</c:v>
                </c:pt>
                <c:pt idx="11">
                  <c:v>سه ماهه اول  1400</c:v>
                </c:pt>
                <c:pt idx="12">
                  <c:v>سه ماهه دوم  1400</c:v>
                </c:pt>
                <c:pt idx="13">
                  <c:v>سه ماهه سوم 1400</c:v>
                </c:pt>
                <c:pt idx="14">
                  <c:v>سه ماهه چهارم 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 1404</c:v>
                </c:pt>
                <c:pt idx="29">
                  <c:v>پاییز 1404</c:v>
                </c:pt>
                <c:pt idx="30">
                  <c:v>زمستان 1404</c:v>
                </c:pt>
                <c:pt idx="31">
                  <c:v>بهار1405</c:v>
                </c:pt>
              </c:strCache>
            </c:strRef>
          </c:cat>
          <c:val>
            <c:numRef>
              <c:f>'درصد انجام A1Cبه مراقبت شده ها'!$K$31:$AP$31</c:f>
              <c:numCache>
                <c:formatCode>0.0</c:formatCode>
                <c:ptCount val="32"/>
                <c:pt idx="0">
                  <c:v>94.491086831512362</c:v>
                </c:pt>
                <c:pt idx="1">
                  <c:v>97.265185601799772</c:v>
                </c:pt>
                <c:pt idx="2">
                  <c:v>62.380524466955315</c:v>
                </c:pt>
                <c:pt idx="3">
                  <c:v>49.04843384432727</c:v>
                </c:pt>
                <c:pt idx="4">
                  <c:v>45.324460382042616</c:v>
                </c:pt>
                <c:pt idx="5">
                  <c:v>42.856297698633377</c:v>
                </c:pt>
                <c:pt idx="6">
                  <c:v>41.872963715853082</c:v>
                </c:pt>
                <c:pt idx="7">
                  <c:v>34.595044268821681</c:v>
                </c:pt>
                <c:pt idx="8">
                  <c:v>47.269571685365399</c:v>
                </c:pt>
                <c:pt idx="9">
                  <c:v>39.256009826285315</c:v>
                </c:pt>
                <c:pt idx="10">
                  <c:v>39.716228547879076</c:v>
                </c:pt>
                <c:pt idx="11">
                  <c:v>34.552303680092727</c:v>
                </c:pt>
                <c:pt idx="12">
                  <c:v>40.975550567251105</c:v>
                </c:pt>
                <c:pt idx="13">
                  <c:v>41.987324581258491</c:v>
                </c:pt>
                <c:pt idx="14">
                  <c:v>40.564193278093285</c:v>
                </c:pt>
                <c:pt idx="15">
                  <c:v>43.096393051678817</c:v>
                </c:pt>
                <c:pt idx="16">
                  <c:v>43.1</c:v>
                </c:pt>
                <c:pt idx="17">
                  <c:v>45.77</c:v>
                </c:pt>
                <c:pt idx="18">
                  <c:v>42.85</c:v>
                </c:pt>
                <c:pt idx="19" formatCode="General">
                  <c:v>42.62</c:v>
                </c:pt>
                <c:pt idx="20">
                  <c:v>40.72</c:v>
                </c:pt>
                <c:pt idx="21">
                  <c:v>37.840000000000003</c:v>
                </c:pt>
                <c:pt idx="22">
                  <c:v>36.090000000000003</c:v>
                </c:pt>
                <c:pt idx="23">
                  <c:v>38.47</c:v>
                </c:pt>
                <c:pt idx="24">
                  <c:v>35.29</c:v>
                </c:pt>
                <c:pt idx="25">
                  <c:v>41.56</c:v>
                </c:pt>
                <c:pt idx="26">
                  <c:v>43</c:v>
                </c:pt>
                <c:pt idx="27" formatCode="0.00">
                  <c:v>37.804482529061332</c:v>
                </c:pt>
                <c:pt idx="28">
                  <c:v>42.01</c:v>
                </c:pt>
                <c:pt idx="29">
                  <c:v>40.549999999999997</c:v>
                </c:pt>
                <c:pt idx="30" formatCode="General">
                  <c:v>36.68</c:v>
                </c:pt>
                <c:pt idx="31" formatCode="General">
                  <c:v>35.590000000000003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E0-47DE-BA36-188AE08A6B0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71621424"/>
        <c:axId val="-2071619248"/>
      </c:barChart>
      <c:catAx>
        <c:axId val="-2071621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1619248"/>
        <c:crosses val="autoZero"/>
        <c:auto val="1"/>
        <c:lblAlgn val="ctr"/>
        <c:lblOffset val="100"/>
        <c:noMultiLvlLbl val="0"/>
      </c:catAx>
      <c:valAx>
        <c:axId val="-20716192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-2071621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</a:t>
            </a:r>
            <a:r>
              <a:rPr lang="en-US" sz="2000" b="1" dirty="0">
                <a:solidFill>
                  <a:srgbClr val="FF0000"/>
                </a:solidFill>
              </a:rPr>
              <a:t>A1C </a:t>
            </a:r>
            <a:r>
              <a:rPr lang="fa-IR" sz="2000" b="1" dirty="0">
                <a:solidFill>
                  <a:srgbClr val="FF0000"/>
                </a:solidFill>
              </a:rPr>
              <a:t>انجام شده نسبت به بیماران مراقبت شده به تفکیک شهرستان ها در</a:t>
            </a:r>
            <a:r>
              <a:rPr lang="fa-IR" sz="2000" b="1" baseline="0" dirty="0">
                <a:solidFill>
                  <a:srgbClr val="FF0000"/>
                </a:solidFill>
              </a:rPr>
              <a:t> بهار1405</a:t>
            </a:r>
            <a:endParaRPr lang="fa-IR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Sheet1!$B$279</c:f>
              <c:strCache>
                <c:ptCount val="1"/>
                <c:pt idx="0">
                  <c:v>درصد A1Cانجام شده به مراقبت شده توسط پزشک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99E-44C8-999B-6C103CF54F8D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99E-44C8-999B-6C103CF54F8D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CA7-416D-B4B3-2F9FC9B2B83F}"/>
              </c:ext>
            </c:extLst>
          </c:dPt>
          <c:dPt>
            <c:idx val="22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979-46EF-8471-5EAED7D7E9DB}"/>
              </c:ext>
            </c:extLst>
          </c:dPt>
          <c:dPt>
            <c:idx val="2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CA7-416D-B4B3-2F9FC9B2B83F}"/>
              </c:ext>
            </c:extLst>
          </c:dPt>
          <c:dLbls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2CA7-416D-B4B3-2F9FC9B2B8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Sheet1!$A$280:$A$307</c:f>
              <c:strCache>
                <c:ptCount val="28"/>
                <c:pt idx="0">
                  <c:v>دهاقان</c:v>
                </c:pt>
                <c:pt idx="1">
                  <c:v>خوانسار</c:v>
                </c:pt>
                <c:pt idx="2">
                  <c:v>فریدن</c:v>
                </c:pt>
                <c:pt idx="3">
                  <c:v>هرند</c:v>
                </c:pt>
                <c:pt idx="4">
                  <c:v>کوهپایه</c:v>
                </c:pt>
                <c:pt idx="5">
                  <c:v>بوئین</c:v>
                </c:pt>
                <c:pt idx="6">
                  <c:v>نائین</c:v>
                </c:pt>
                <c:pt idx="7">
                  <c:v>فلاورجان</c:v>
                </c:pt>
                <c:pt idx="8">
                  <c:v>نجف آباد</c:v>
                </c:pt>
                <c:pt idx="9">
                  <c:v>شهرضا</c:v>
                </c:pt>
                <c:pt idx="10">
                  <c:v>چادگان</c:v>
                </c:pt>
                <c:pt idx="11">
                  <c:v>اردستان</c:v>
                </c:pt>
                <c:pt idx="12">
                  <c:v>اصفهان 2</c:v>
                </c:pt>
                <c:pt idx="13">
                  <c:v>خمینی شهر</c:v>
                </c:pt>
                <c:pt idx="14">
                  <c:v>استان</c:v>
                </c:pt>
                <c:pt idx="15">
                  <c:v>نطنز</c:v>
                </c:pt>
                <c:pt idx="16">
                  <c:v>خور</c:v>
                </c:pt>
                <c:pt idx="17">
                  <c:v>جرقویه</c:v>
                </c:pt>
                <c:pt idx="18">
                  <c:v>لنجان</c:v>
                </c:pt>
                <c:pt idx="19">
                  <c:v>فریدونشهر</c:v>
                </c:pt>
                <c:pt idx="20">
                  <c:v>برخوار</c:v>
                </c:pt>
                <c:pt idx="21">
                  <c:v>اصفهان 1</c:v>
                </c:pt>
                <c:pt idx="22">
                  <c:v>مبارکه</c:v>
                </c:pt>
                <c:pt idx="23">
                  <c:v>تیران </c:v>
                </c:pt>
                <c:pt idx="24">
                  <c:v>گلپایگان</c:v>
                </c:pt>
                <c:pt idx="25">
                  <c:v>شاهین شهر </c:v>
                </c:pt>
                <c:pt idx="26">
                  <c:v>ورزنه</c:v>
                </c:pt>
                <c:pt idx="27">
                  <c:v>سمیرم</c:v>
                </c:pt>
              </c:strCache>
            </c:strRef>
          </c:cat>
          <c:val>
            <c:numRef>
              <c:f>Sheet1!$B$280:$B$307</c:f>
              <c:numCache>
                <c:formatCode>0.00</c:formatCode>
                <c:ptCount val="28"/>
                <c:pt idx="0">
                  <c:v>69.128787878787875</c:v>
                </c:pt>
                <c:pt idx="1">
                  <c:v>67.322097378277164</c:v>
                </c:pt>
                <c:pt idx="2">
                  <c:v>63.299663299663301</c:v>
                </c:pt>
                <c:pt idx="3">
                  <c:v>60.729613733905573</c:v>
                </c:pt>
                <c:pt idx="4">
                  <c:v>57.175398633257402</c:v>
                </c:pt>
                <c:pt idx="5">
                  <c:v>52.25903614457831</c:v>
                </c:pt>
                <c:pt idx="6">
                  <c:v>51.794258373205736</c:v>
                </c:pt>
                <c:pt idx="7">
                  <c:v>48.253236389430747</c:v>
                </c:pt>
                <c:pt idx="8">
                  <c:v>44.895669733004262</c:v>
                </c:pt>
                <c:pt idx="9">
                  <c:v>43.906170321264661</c:v>
                </c:pt>
                <c:pt idx="10">
                  <c:v>38.443670150987224</c:v>
                </c:pt>
                <c:pt idx="11">
                  <c:v>38.038277511961724</c:v>
                </c:pt>
                <c:pt idx="12">
                  <c:v>36.646050042170373</c:v>
                </c:pt>
                <c:pt idx="13">
                  <c:v>35.625288417166587</c:v>
                </c:pt>
                <c:pt idx="14">
                  <c:v>35.59236374900145</c:v>
                </c:pt>
                <c:pt idx="15">
                  <c:v>32.793522267206477</c:v>
                </c:pt>
                <c:pt idx="16">
                  <c:v>31.653746770025844</c:v>
                </c:pt>
                <c:pt idx="17">
                  <c:v>31.585365853658537</c:v>
                </c:pt>
                <c:pt idx="18">
                  <c:v>30.671806167400884</c:v>
                </c:pt>
                <c:pt idx="19">
                  <c:v>29.100529100529098</c:v>
                </c:pt>
                <c:pt idx="20">
                  <c:v>28.543839320200849</c:v>
                </c:pt>
                <c:pt idx="21">
                  <c:v>27.731584494671509</c:v>
                </c:pt>
                <c:pt idx="22">
                  <c:v>20.787401574803148</c:v>
                </c:pt>
                <c:pt idx="23">
                  <c:v>19.704861111111111</c:v>
                </c:pt>
                <c:pt idx="24">
                  <c:v>18.513603185136031</c:v>
                </c:pt>
                <c:pt idx="25">
                  <c:v>16.429455445544555</c:v>
                </c:pt>
                <c:pt idx="26">
                  <c:v>15.535444947209653</c:v>
                </c:pt>
                <c:pt idx="27">
                  <c:v>13.829787234042554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14-4F26-AD2F-C063615B86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71617616"/>
        <c:axId val="-2071614896"/>
      </c:barChart>
      <c:catAx>
        <c:axId val="-2071617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1614896"/>
        <c:crosses val="autoZero"/>
        <c:auto val="1"/>
        <c:lblAlgn val="ctr"/>
        <c:lblOffset val="100"/>
        <c:noMultiLvlLbl val="0"/>
      </c:catAx>
      <c:valAx>
        <c:axId val="-2071614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1617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18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>
                <a:solidFill>
                  <a:srgbClr val="FF0000"/>
                </a:solidFill>
              </a:rPr>
              <a:t>مقایسه</a:t>
            </a:r>
            <a:r>
              <a:rPr lang="fa-IR" sz="1800" b="1" baseline="0">
                <a:solidFill>
                  <a:srgbClr val="FF0000"/>
                </a:solidFill>
              </a:rPr>
              <a:t> درصد</a:t>
            </a:r>
            <a:r>
              <a:rPr lang="en-US" sz="1800" b="1" baseline="0">
                <a:solidFill>
                  <a:srgbClr val="FF0000"/>
                </a:solidFill>
              </a:rPr>
              <a:t>A1C</a:t>
            </a:r>
            <a:r>
              <a:rPr lang="fa-IR" sz="1800" b="1" baseline="0">
                <a:solidFill>
                  <a:srgbClr val="FF0000"/>
                </a:solidFill>
              </a:rPr>
              <a:t> انجام شده نسبت به بیماران مراقبت شده به تفکیک شهرستان ها در بهار1405 و زمستان1404</a:t>
            </a:r>
            <a:endParaRPr lang="en-US" sz="18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18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Sheet1!$B$457</c:f>
              <c:strCache>
                <c:ptCount val="1"/>
                <c:pt idx="0">
                  <c:v>درصد A1Cانجام شده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C5-4568-92ED-659F63DC493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Sheet1!$A$458:$A$485</c:f>
              <c:strCache>
                <c:ptCount val="28"/>
                <c:pt idx="0">
                  <c:v>دهاقان</c:v>
                </c:pt>
                <c:pt idx="1">
                  <c:v>خوانسار</c:v>
                </c:pt>
                <c:pt idx="2">
                  <c:v>فریدن</c:v>
                </c:pt>
                <c:pt idx="3">
                  <c:v>هرند</c:v>
                </c:pt>
                <c:pt idx="4">
                  <c:v>کوهپایه</c:v>
                </c:pt>
                <c:pt idx="5">
                  <c:v>بوئین</c:v>
                </c:pt>
                <c:pt idx="6">
                  <c:v>نائین</c:v>
                </c:pt>
                <c:pt idx="7">
                  <c:v>فلاورجان</c:v>
                </c:pt>
                <c:pt idx="8">
                  <c:v>نجف آباد</c:v>
                </c:pt>
                <c:pt idx="9">
                  <c:v>شهرضا</c:v>
                </c:pt>
                <c:pt idx="10">
                  <c:v>چادگان</c:v>
                </c:pt>
                <c:pt idx="11">
                  <c:v>اردستان</c:v>
                </c:pt>
                <c:pt idx="12">
                  <c:v>اصفهان 2</c:v>
                </c:pt>
                <c:pt idx="13">
                  <c:v>خمینی شهر</c:v>
                </c:pt>
                <c:pt idx="14">
                  <c:v>استان</c:v>
                </c:pt>
                <c:pt idx="15">
                  <c:v>نطنز</c:v>
                </c:pt>
                <c:pt idx="16">
                  <c:v>خور</c:v>
                </c:pt>
                <c:pt idx="17">
                  <c:v>جرقویه</c:v>
                </c:pt>
                <c:pt idx="18">
                  <c:v>لنجان</c:v>
                </c:pt>
                <c:pt idx="19">
                  <c:v>فریدونشهر</c:v>
                </c:pt>
                <c:pt idx="20">
                  <c:v>برخوار</c:v>
                </c:pt>
                <c:pt idx="21">
                  <c:v>اصفهان 1</c:v>
                </c:pt>
                <c:pt idx="22">
                  <c:v>مبارکه</c:v>
                </c:pt>
                <c:pt idx="23">
                  <c:v>تیران </c:v>
                </c:pt>
                <c:pt idx="24">
                  <c:v>گلپایگان</c:v>
                </c:pt>
                <c:pt idx="25">
                  <c:v>شاهین شهر </c:v>
                </c:pt>
                <c:pt idx="26">
                  <c:v>ورزنه</c:v>
                </c:pt>
                <c:pt idx="27">
                  <c:v>سمیرم</c:v>
                </c:pt>
              </c:strCache>
            </c:strRef>
          </c:cat>
          <c:val>
            <c:numRef>
              <c:f>Sheet1!$B$458:$B$485</c:f>
              <c:numCache>
                <c:formatCode>0.00</c:formatCode>
                <c:ptCount val="28"/>
                <c:pt idx="0">
                  <c:v>69.128787878787875</c:v>
                </c:pt>
                <c:pt idx="1">
                  <c:v>67.322097378277164</c:v>
                </c:pt>
                <c:pt idx="2">
                  <c:v>63.299663299663301</c:v>
                </c:pt>
                <c:pt idx="3">
                  <c:v>60.729613733905573</c:v>
                </c:pt>
                <c:pt idx="4">
                  <c:v>57.175398633257402</c:v>
                </c:pt>
                <c:pt idx="5">
                  <c:v>52.25903614457831</c:v>
                </c:pt>
                <c:pt idx="6">
                  <c:v>51.794258373205736</c:v>
                </c:pt>
                <c:pt idx="7">
                  <c:v>48.253236389430747</c:v>
                </c:pt>
                <c:pt idx="8">
                  <c:v>44.895669733004262</c:v>
                </c:pt>
                <c:pt idx="9">
                  <c:v>43.906170321264661</c:v>
                </c:pt>
                <c:pt idx="10">
                  <c:v>38.443670150987224</c:v>
                </c:pt>
                <c:pt idx="11">
                  <c:v>38.038277511961724</c:v>
                </c:pt>
                <c:pt idx="12">
                  <c:v>36.646050042170373</c:v>
                </c:pt>
                <c:pt idx="13">
                  <c:v>35.625288417166587</c:v>
                </c:pt>
                <c:pt idx="14">
                  <c:v>35.59236374900145</c:v>
                </c:pt>
                <c:pt idx="15">
                  <c:v>32.793522267206477</c:v>
                </c:pt>
                <c:pt idx="16">
                  <c:v>31.653746770025844</c:v>
                </c:pt>
                <c:pt idx="17">
                  <c:v>31.585365853658537</c:v>
                </c:pt>
                <c:pt idx="18">
                  <c:v>30.671806167400884</c:v>
                </c:pt>
                <c:pt idx="19">
                  <c:v>29.100529100529098</c:v>
                </c:pt>
                <c:pt idx="20">
                  <c:v>28.543839320200849</c:v>
                </c:pt>
                <c:pt idx="21">
                  <c:v>27.731584494671509</c:v>
                </c:pt>
                <c:pt idx="22">
                  <c:v>20.787401574803148</c:v>
                </c:pt>
                <c:pt idx="23">
                  <c:v>19.704861111111111</c:v>
                </c:pt>
                <c:pt idx="24">
                  <c:v>18.513603185136031</c:v>
                </c:pt>
                <c:pt idx="25">
                  <c:v>16.429455445544555</c:v>
                </c:pt>
                <c:pt idx="26">
                  <c:v>15.535444947209653</c:v>
                </c:pt>
                <c:pt idx="27">
                  <c:v>13.829787234042554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10-4CAF-AE18-067CC6490D74}"/>
            </c:ext>
          </c:extLst>
        </c:ser>
        <c:ser>
          <c:idx val="1"/>
          <c:order val="1"/>
          <c:tx>
            <c:strRef>
              <c:f>Sheet1!$C$457</c:f>
              <c:strCache>
                <c:ptCount val="1"/>
                <c:pt idx="0">
                  <c:v>درصد A1Cانجام شده زمستان 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C5-4568-92ED-659F63DC493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Sheet1!$A$458:$A$485</c:f>
              <c:strCache>
                <c:ptCount val="28"/>
                <c:pt idx="0">
                  <c:v>دهاقان</c:v>
                </c:pt>
                <c:pt idx="1">
                  <c:v>خوانسار</c:v>
                </c:pt>
                <c:pt idx="2">
                  <c:v>فریدن</c:v>
                </c:pt>
                <c:pt idx="3">
                  <c:v>هرند</c:v>
                </c:pt>
                <c:pt idx="4">
                  <c:v>کوهپایه</c:v>
                </c:pt>
                <c:pt idx="5">
                  <c:v>بوئین</c:v>
                </c:pt>
                <c:pt idx="6">
                  <c:v>نائین</c:v>
                </c:pt>
                <c:pt idx="7">
                  <c:v>فلاورجان</c:v>
                </c:pt>
                <c:pt idx="8">
                  <c:v>نجف آباد</c:v>
                </c:pt>
                <c:pt idx="9">
                  <c:v>شهرضا</c:v>
                </c:pt>
                <c:pt idx="10">
                  <c:v>چادگان</c:v>
                </c:pt>
                <c:pt idx="11">
                  <c:v>اردستان</c:v>
                </c:pt>
                <c:pt idx="12">
                  <c:v>اصفهان 2</c:v>
                </c:pt>
                <c:pt idx="13">
                  <c:v>خمینی شهر</c:v>
                </c:pt>
                <c:pt idx="14">
                  <c:v>استان</c:v>
                </c:pt>
                <c:pt idx="15">
                  <c:v>نطنز</c:v>
                </c:pt>
                <c:pt idx="16">
                  <c:v>خور</c:v>
                </c:pt>
                <c:pt idx="17">
                  <c:v>جرقویه</c:v>
                </c:pt>
                <c:pt idx="18">
                  <c:v>لنجان</c:v>
                </c:pt>
                <c:pt idx="19">
                  <c:v>فریدونشهر</c:v>
                </c:pt>
                <c:pt idx="20">
                  <c:v>برخوار</c:v>
                </c:pt>
                <c:pt idx="21">
                  <c:v>اصفهان 1</c:v>
                </c:pt>
                <c:pt idx="22">
                  <c:v>مبارکه</c:v>
                </c:pt>
                <c:pt idx="23">
                  <c:v>تیران </c:v>
                </c:pt>
                <c:pt idx="24">
                  <c:v>گلپایگان</c:v>
                </c:pt>
                <c:pt idx="25">
                  <c:v>شاهین شهر </c:v>
                </c:pt>
                <c:pt idx="26">
                  <c:v>ورزنه</c:v>
                </c:pt>
                <c:pt idx="27">
                  <c:v>سمیرم</c:v>
                </c:pt>
              </c:strCache>
            </c:strRef>
          </c:cat>
          <c:val>
            <c:numRef>
              <c:f>Sheet1!$C$458:$C$485</c:f>
              <c:numCache>
                <c:formatCode>0.00</c:formatCode>
                <c:ptCount val="28"/>
                <c:pt idx="0">
                  <c:v>61.997940267765195</c:v>
                </c:pt>
                <c:pt idx="1">
                  <c:v>67.379077615298087</c:v>
                </c:pt>
                <c:pt idx="2">
                  <c:v>70.036101083032491</c:v>
                </c:pt>
                <c:pt idx="3">
                  <c:v>56.496062992125985</c:v>
                </c:pt>
                <c:pt idx="4">
                  <c:v>49.096385542168676</c:v>
                </c:pt>
                <c:pt idx="5">
                  <c:v>49.698795180722897</c:v>
                </c:pt>
                <c:pt idx="6">
                  <c:v>47.89207419898819</c:v>
                </c:pt>
                <c:pt idx="7">
                  <c:v>48.242746219861054</c:v>
                </c:pt>
                <c:pt idx="8">
                  <c:v>45.521023765996347</c:v>
                </c:pt>
                <c:pt idx="9">
                  <c:v>37.257142857142853</c:v>
                </c:pt>
                <c:pt idx="10">
                  <c:v>33.177570093457945</c:v>
                </c:pt>
                <c:pt idx="11">
                  <c:v>34.65507876154264</c:v>
                </c:pt>
                <c:pt idx="12">
                  <c:v>39.016289735884861</c:v>
                </c:pt>
                <c:pt idx="13">
                  <c:v>33.796553640911618</c:v>
                </c:pt>
                <c:pt idx="14">
                  <c:v>36.681034482758626</c:v>
                </c:pt>
                <c:pt idx="15">
                  <c:v>22.624798711755233</c:v>
                </c:pt>
                <c:pt idx="16">
                  <c:v>44.19713831478537</c:v>
                </c:pt>
                <c:pt idx="17">
                  <c:v>29.426751592356688</c:v>
                </c:pt>
                <c:pt idx="18">
                  <c:v>38.118659698739627</c:v>
                </c:pt>
                <c:pt idx="19">
                  <c:v>35.104669887278583</c:v>
                </c:pt>
                <c:pt idx="20">
                  <c:v>34.649122807017548</c:v>
                </c:pt>
                <c:pt idx="21">
                  <c:v>29.093778771537547</c:v>
                </c:pt>
                <c:pt idx="22">
                  <c:v>27.326914259513984</c:v>
                </c:pt>
                <c:pt idx="23">
                  <c:v>24.739039665970772</c:v>
                </c:pt>
                <c:pt idx="24">
                  <c:v>20.6782464846981</c:v>
                </c:pt>
                <c:pt idx="25">
                  <c:v>16.548463356973993</c:v>
                </c:pt>
                <c:pt idx="26">
                  <c:v>15.168539325842698</c:v>
                </c:pt>
                <c:pt idx="27">
                  <c:v>15.972894482090997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10-4CAF-AE18-067CC6490D7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71608368"/>
        <c:axId val="-2071606192"/>
      </c:barChart>
      <c:catAx>
        <c:axId val="-2071608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1606192"/>
        <c:crosses val="autoZero"/>
        <c:auto val="1"/>
        <c:lblAlgn val="ctr"/>
        <c:lblOffset val="100"/>
        <c:noMultiLvlLbl val="0"/>
      </c:catAx>
      <c:valAx>
        <c:axId val="-2071606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1608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rgbClr val="C00000"/>
                </a:solidFill>
              </a:rPr>
              <a:t>روند درصد دیابتی های شناسایی شده نسبت به خطرسنجی های انجام شده استان اصفهان </a:t>
            </a:r>
          </a:p>
          <a:p>
            <a:pPr>
              <a:defRPr b="1">
                <a:solidFill>
                  <a:srgbClr val="C00000"/>
                </a:solidFill>
              </a:defRPr>
            </a:pPr>
            <a:r>
              <a:rPr lang="fa-IR" b="1" dirty="0">
                <a:solidFill>
                  <a:srgbClr val="C00000"/>
                </a:solidFill>
              </a:rPr>
              <a:t>تا پایان</a:t>
            </a:r>
            <a:r>
              <a:rPr lang="fa-IR" b="1" baseline="0" dirty="0">
                <a:solidFill>
                  <a:srgbClr val="C00000"/>
                </a:solidFill>
              </a:rPr>
              <a:t> بهار1405</a:t>
            </a:r>
            <a:endParaRPr lang="en-US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21653904199475063"/>
          <c:y val="2.222222222222222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6621473097112863E-2"/>
          <c:y val="0.15438888888888888"/>
          <c:w val="0.95337852690288716"/>
          <c:h val="0.592630796150481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بیمار دیابتی'!$K$3:$AN$3</c:f>
              <c:strCache>
                <c:ptCount val="30"/>
                <c:pt idx="0">
                  <c:v>سه ماهه اول  98</c:v>
                </c:pt>
                <c:pt idx="1">
                  <c:v>سه ماهه دوم  98</c:v>
                </c:pt>
                <c:pt idx="2">
                  <c:v>سه ماهه سوم  98</c:v>
                </c:pt>
                <c:pt idx="3">
                  <c:v>سه ماهه چهارم  98</c:v>
                </c:pt>
                <c:pt idx="4">
                  <c:v>سه ماهه اول99</c:v>
                </c:pt>
                <c:pt idx="5">
                  <c:v>سه ماهه دوم  99</c:v>
                </c:pt>
                <c:pt idx="6">
                  <c:v>سه ماهه سوم  99</c:v>
                </c:pt>
                <c:pt idx="7">
                  <c:v>سه ماهه چهارم 99</c:v>
                </c:pt>
                <c:pt idx="8">
                  <c:v>سه ماهه اول 1400</c:v>
                </c:pt>
                <c:pt idx="9">
                  <c:v>سه ماهه دوم 1400</c:v>
                </c:pt>
                <c:pt idx="10">
                  <c:v>سه ماهه سوم 1400</c:v>
                </c:pt>
                <c:pt idx="11">
                  <c:v>سه ماهه چهارم  1400</c:v>
                </c:pt>
                <c:pt idx="12">
                  <c:v>سه ماهه اول  1401</c:v>
                </c:pt>
                <c:pt idx="13">
                  <c:v>سه ماهه دوم 1401</c:v>
                </c:pt>
                <c:pt idx="14">
                  <c:v>سه ماهه سوم 1401</c:v>
                </c:pt>
                <c:pt idx="15">
                  <c:v>سه ماهه چهارم 1401</c:v>
                </c:pt>
                <c:pt idx="16">
                  <c:v>سه ماهه اول 1402</c:v>
                </c:pt>
                <c:pt idx="17">
                  <c:v>سه ماهه دوم 1402</c:v>
                </c:pt>
                <c:pt idx="18">
                  <c:v>سه ماهه سوم 1402</c:v>
                </c:pt>
                <c:pt idx="19">
                  <c:v>سه ماهه چهارم 1402</c:v>
                </c:pt>
                <c:pt idx="20">
                  <c:v>سه ماهه اول1403</c:v>
                </c:pt>
                <c:pt idx="21">
                  <c:v>سه ماهه دوم1403</c:v>
                </c:pt>
                <c:pt idx="22">
                  <c:v>سه ماهه سوم1403</c:v>
                </c:pt>
                <c:pt idx="23">
                  <c:v>زمستان 1403</c:v>
                </c:pt>
                <c:pt idx="24">
                  <c:v>بهار 1404</c:v>
                </c:pt>
                <c:pt idx="25">
                  <c:v>تابستان 1404</c:v>
                </c:pt>
                <c:pt idx="26">
                  <c:v>پاییز 1404</c:v>
                </c:pt>
                <c:pt idx="27">
                  <c:v>زمستان  1404</c:v>
                </c:pt>
                <c:pt idx="28">
                  <c:v>زمستان  1404</c:v>
                </c:pt>
                <c:pt idx="29">
                  <c:v>بهار1405</c:v>
                </c:pt>
              </c:strCache>
            </c:strRef>
          </c:cat>
          <c:val>
            <c:numRef>
              <c:f>'درصد بیمار دیابتی'!$K$31:$AN$31</c:f>
              <c:numCache>
                <c:formatCode>General</c:formatCode>
                <c:ptCount val="30"/>
                <c:pt idx="0">
                  <c:v>11.43</c:v>
                </c:pt>
                <c:pt idx="1">
                  <c:v>11.28</c:v>
                </c:pt>
                <c:pt idx="2">
                  <c:v>11.31</c:v>
                </c:pt>
                <c:pt idx="3">
                  <c:v>11.37</c:v>
                </c:pt>
                <c:pt idx="4">
                  <c:v>11.58</c:v>
                </c:pt>
                <c:pt idx="5">
                  <c:v>11.83</c:v>
                </c:pt>
                <c:pt idx="6">
                  <c:v>12.12</c:v>
                </c:pt>
                <c:pt idx="7">
                  <c:v>12.14</c:v>
                </c:pt>
                <c:pt idx="8">
                  <c:v>12.61</c:v>
                </c:pt>
                <c:pt idx="9">
                  <c:v>12.79</c:v>
                </c:pt>
                <c:pt idx="10">
                  <c:v>12.83</c:v>
                </c:pt>
                <c:pt idx="11">
                  <c:v>12.88</c:v>
                </c:pt>
                <c:pt idx="12">
                  <c:v>12.88</c:v>
                </c:pt>
                <c:pt idx="13">
                  <c:v>12.86</c:v>
                </c:pt>
                <c:pt idx="14">
                  <c:v>12.93</c:v>
                </c:pt>
                <c:pt idx="15">
                  <c:v>12.99</c:v>
                </c:pt>
                <c:pt idx="16">
                  <c:v>13</c:v>
                </c:pt>
                <c:pt idx="17">
                  <c:v>13.03</c:v>
                </c:pt>
                <c:pt idx="18">
                  <c:v>13.15</c:v>
                </c:pt>
                <c:pt idx="19">
                  <c:v>13.37</c:v>
                </c:pt>
                <c:pt idx="20">
                  <c:v>13.47</c:v>
                </c:pt>
                <c:pt idx="21">
                  <c:v>13.44</c:v>
                </c:pt>
                <c:pt idx="22">
                  <c:v>13.37</c:v>
                </c:pt>
                <c:pt idx="23">
                  <c:v>13.3</c:v>
                </c:pt>
                <c:pt idx="24">
                  <c:v>13.26</c:v>
                </c:pt>
                <c:pt idx="25">
                  <c:v>13.24</c:v>
                </c:pt>
                <c:pt idx="26">
                  <c:v>13.31</c:v>
                </c:pt>
                <c:pt idx="27">
                  <c:v>13.37</c:v>
                </c:pt>
                <c:pt idx="28">
                  <c:v>13.37</c:v>
                </c:pt>
                <c:pt idx="29">
                  <c:v>13.44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84-4B55-BA19-54E25DB42BA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142725888"/>
        <c:axId val="-2142730240"/>
      </c:barChart>
      <c:catAx>
        <c:axId val="-2142725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2730240"/>
        <c:crosses val="autoZero"/>
        <c:auto val="1"/>
        <c:lblAlgn val="ctr"/>
        <c:lblOffset val="100"/>
        <c:noMultiLvlLbl val="0"/>
      </c:catAx>
      <c:valAx>
        <c:axId val="-21427302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142725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18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>
                <a:solidFill>
                  <a:srgbClr val="FF0000"/>
                </a:solidFill>
              </a:rPr>
              <a:t>مقایسه درصد</a:t>
            </a:r>
            <a:r>
              <a:rPr lang="en-US" sz="1800" b="1">
                <a:solidFill>
                  <a:srgbClr val="FF0000"/>
                </a:solidFill>
              </a:rPr>
              <a:t>A1C</a:t>
            </a:r>
            <a:r>
              <a:rPr lang="fa-IR" sz="1800" b="1" baseline="0">
                <a:solidFill>
                  <a:srgbClr val="FF0000"/>
                </a:solidFill>
              </a:rPr>
              <a:t> انجام شده نسبت به بیماران مراقبت شده با هدف مورد انتظار در بهار1405 به تفکیک شهرستانها</a:t>
            </a:r>
            <a:endParaRPr lang="en-US" sz="18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18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Sheet1!$B$490</c:f>
              <c:strCache>
                <c:ptCount val="1"/>
                <c:pt idx="0">
                  <c:v>درصد A1Cانجام شده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6DA-492A-B7FF-D93B737B08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Sheet1!$A$491:$A$518</c:f>
              <c:strCache>
                <c:ptCount val="28"/>
                <c:pt idx="0">
                  <c:v>دهاقان</c:v>
                </c:pt>
                <c:pt idx="1">
                  <c:v>خوانسار</c:v>
                </c:pt>
                <c:pt idx="2">
                  <c:v>فریدن</c:v>
                </c:pt>
                <c:pt idx="3">
                  <c:v>هرند</c:v>
                </c:pt>
                <c:pt idx="4">
                  <c:v>کوهپایه</c:v>
                </c:pt>
                <c:pt idx="5">
                  <c:v>بوئین</c:v>
                </c:pt>
                <c:pt idx="6">
                  <c:v>نائین</c:v>
                </c:pt>
                <c:pt idx="7">
                  <c:v>فلاورجان</c:v>
                </c:pt>
                <c:pt idx="8">
                  <c:v>نجف آباد</c:v>
                </c:pt>
                <c:pt idx="9">
                  <c:v>شهرضا</c:v>
                </c:pt>
                <c:pt idx="10">
                  <c:v>چادگان</c:v>
                </c:pt>
                <c:pt idx="11">
                  <c:v>اردستان</c:v>
                </c:pt>
                <c:pt idx="12">
                  <c:v>اصفهان 2</c:v>
                </c:pt>
                <c:pt idx="13">
                  <c:v>خمینی شهر</c:v>
                </c:pt>
                <c:pt idx="14">
                  <c:v>استان</c:v>
                </c:pt>
                <c:pt idx="15">
                  <c:v>نطنز</c:v>
                </c:pt>
                <c:pt idx="16">
                  <c:v>خور</c:v>
                </c:pt>
                <c:pt idx="17">
                  <c:v>جرقویه</c:v>
                </c:pt>
                <c:pt idx="18">
                  <c:v>لنجان</c:v>
                </c:pt>
                <c:pt idx="19">
                  <c:v>فریدونشهر</c:v>
                </c:pt>
                <c:pt idx="20">
                  <c:v>برخوار</c:v>
                </c:pt>
                <c:pt idx="21">
                  <c:v>اصفهان 1</c:v>
                </c:pt>
                <c:pt idx="22">
                  <c:v>مبارکه</c:v>
                </c:pt>
                <c:pt idx="23">
                  <c:v>تیران </c:v>
                </c:pt>
                <c:pt idx="24">
                  <c:v>گلپایگان</c:v>
                </c:pt>
                <c:pt idx="25">
                  <c:v>شاهین شهر </c:v>
                </c:pt>
                <c:pt idx="26">
                  <c:v>ورزنه</c:v>
                </c:pt>
                <c:pt idx="27">
                  <c:v>سمیرم</c:v>
                </c:pt>
              </c:strCache>
            </c:strRef>
          </c:cat>
          <c:val>
            <c:numRef>
              <c:f>Sheet1!$B$491:$B$518</c:f>
              <c:numCache>
                <c:formatCode>0.00</c:formatCode>
                <c:ptCount val="28"/>
                <c:pt idx="0">
                  <c:v>69.128787878787875</c:v>
                </c:pt>
                <c:pt idx="1">
                  <c:v>67.322097378277164</c:v>
                </c:pt>
                <c:pt idx="2">
                  <c:v>63.299663299663301</c:v>
                </c:pt>
                <c:pt idx="3">
                  <c:v>60.729613733905573</c:v>
                </c:pt>
                <c:pt idx="4">
                  <c:v>57.175398633257402</c:v>
                </c:pt>
                <c:pt idx="5">
                  <c:v>52.25903614457831</c:v>
                </c:pt>
                <c:pt idx="6">
                  <c:v>51.794258373205736</c:v>
                </c:pt>
                <c:pt idx="7">
                  <c:v>48.253236389430747</c:v>
                </c:pt>
                <c:pt idx="8">
                  <c:v>44.895669733004262</c:v>
                </c:pt>
                <c:pt idx="9">
                  <c:v>43.906170321264661</c:v>
                </c:pt>
                <c:pt idx="10">
                  <c:v>38.443670150987224</c:v>
                </c:pt>
                <c:pt idx="11">
                  <c:v>38.038277511961724</c:v>
                </c:pt>
                <c:pt idx="12">
                  <c:v>36.646050042170373</c:v>
                </c:pt>
                <c:pt idx="13">
                  <c:v>35.625288417166587</c:v>
                </c:pt>
                <c:pt idx="14">
                  <c:v>35.59236374900145</c:v>
                </c:pt>
                <c:pt idx="15">
                  <c:v>32.793522267206477</c:v>
                </c:pt>
                <c:pt idx="16">
                  <c:v>31.653746770025844</c:v>
                </c:pt>
                <c:pt idx="17">
                  <c:v>31.585365853658537</c:v>
                </c:pt>
                <c:pt idx="18">
                  <c:v>30.671806167400884</c:v>
                </c:pt>
                <c:pt idx="19">
                  <c:v>29.100529100529098</c:v>
                </c:pt>
                <c:pt idx="20">
                  <c:v>28.543839320200849</c:v>
                </c:pt>
                <c:pt idx="21">
                  <c:v>27.731584494671509</c:v>
                </c:pt>
                <c:pt idx="22">
                  <c:v>20.787401574803148</c:v>
                </c:pt>
                <c:pt idx="23">
                  <c:v>19.704861111111111</c:v>
                </c:pt>
                <c:pt idx="24">
                  <c:v>18.513603185136031</c:v>
                </c:pt>
                <c:pt idx="25">
                  <c:v>16.429455445544555</c:v>
                </c:pt>
                <c:pt idx="26">
                  <c:v>15.535444947209653</c:v>
                </c:pt>
                <c:pt idx="27">
                  <c:v>13.829787234042554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58-4A51-B949-A05BC7466314}"/>
            </c:ext>
          </c:extLst>
        </c:ser>
        <c:ser>
          <c:idx val="1"/>
          <c:order val="1"/>
          <c:tx>
            <c:strRef>
              <c:f>Sheet1!$C$490</c:f>
              <c:strCache>
                <c:ptCount val="1"/>
                <c:pt idx="0">
                  <c:v>هدف موردانتظاردرصد A1Cانجام شده بهار1405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DA-492A-B7FF-D93B737B08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Sheet1!$A$491:$A$518</c:f>
              <c:strCache>
                <c:ptCount val="28"/>
                <c:pt idx="0">
                  <c:v>دهاقان</c:v>
                </c:pt>
                <c:pt idx="1">
                  <c:v>خوانسار</c:v>
                </c:pt>
                <c:pt idx="2">
                  <c:v>فریدن</c:v>
                </c:pt>
                <c:pt idx="3">
                  <c:v>هرند</c:v>
                </c:pt>
                <c:pt idx="4">
                  <c:v>کوهپایه</c:v>
                </c:pt>
                <c:pt idx="5">
                  <c:v>بوئین</c:v>
                </c:pt>
                <c:pt idx="6">
                  <c:v>نائین</c:v>
                </c:pt>
                <c:pt idx="7">
                  <c:v>فلاورجان</c:v>
                </c:pt>
                <c:pt idx="8">
                  <c:v>نجف آباد</c:v>
                </c:pt>
                <c:pt idx="9">
                  <c:v>شهرضا</c:v>
                </c:pt>
                <c:pt idx="10">
                  <c:v>چادگان</c:v>
                </c:pt>
                <c:pt idx="11">
                  <c:v>اردستان</c:v>
                </c:pt>
                <c:pt idx="12">
                  <c:v>اصفهان 2</c:v>
                </c:pt>
                <c:pt idx="13">
                  <c:v>خمینی شهر</c:v>
                </c:pt>
                <c:pt idx="14">
                  <c:v>استان</c:v>
                </c:pt>
                <c:pt idx="15">
                  <c:v>نطنز</c:v>
                </c:pt>
                <c:pt idx="16">
                  <c:v>خور</c:v>
                </c:pt>
                <c:pt idx="17">
                  <c:v>جرقویه</c:v>
                </c:pt>
                <c:pt idx="18">
                  <c:v>لنجان</c:v>
                </c:pt>
                <c:pt idx="19">
                  <c:v>فریدونشهر</c:v>
                </c:pt>
                <c:pt idx="20">
                  <c:v>برخوار</c:v>
                </c:pt>
                <c:pt idx="21">
                  <c:v>اصفهان 1</c:v>
                </c:pt>
                <c:pt idx="22">
                  <c:v>مبارکه</c:v>
                </c:pt>
                <c:pt idx="23">
                  <c:v>تیران </c:v>
                </c:pt>
                <c:pt idx="24">
                  <c:v>گلپایگان</c:v>
                </c:pt>
                <c:pt idx="25">
                  <c:v>شاهین شهر </c:v>
                </c:pt>
                <c:pt idx="26">
                  <c:v>ورزنه</c:v>
                </c:pt>
                <c:pt idx="27">
                  <c:v>سمیرم</c:v>
                </c:pt>
              </c:strCache>
            </c:strRef>
          </c:cat>
          <c:val>
            <c:numRef>
              <c:f>Sheet1!$C$491:$C$518</c:f>
              <c:numCache>
                <c:formatCode>0.00</c:formatCode>
                <c:ptCount val="28"/>
                <c:pt idx="0">
                  <c:v>76.102471678681781</c:v>
                </c:pt>
                <c:pt idx="1">
                  <c:v>82.707817772778398</c:v>
                </c:pt>
                <c:pt idx="2">
                  <c:v>85.969314079422389</c:v>
                </c:pt>
                <c:pt idx="3">
                  <c:v>69.348917322834637</c:v>
                </c:pt>
                <c:pt idx="4">
                  <c:v>60.265813253012048</c:v>
                </c:pt>
                <c:pt idx="5">
                  <c:v>61.005271084337352</c:v>
                </c:pt>
                <c:pt idx="6">
                  <c:v>58.787521079258006</c:v>
                </c:pt>
                <c:pt idx="7">
                  <c:v>59.217970984879443</c:v>
                </c:pt>
                <c:pt idx="8">
                  <c:v>55.877056672760517</c:v>
                </c:pt>
                <c:pt idx="9">
                  <c:v>45.733142857142852</c:v>
                </c:pt>
                <c:pt idx="10">
                  <c:v>40.725467289719624</c:v>
                </c:pt>
                <c:pt idx="11">
                  <c:v>42.539109179793591</c:v>
                </c:pt>
                <c:pt idx="12">
                  <c:v>47.892495650798665</c:v>
                </c:pt>
                <c:pt idx="13">
                  <c:v>41.485269594219012</c:v>
                </c:pt>
                <c:pt idx="14">
                  <c:v>45.024699999999996</c:v>
                </c:pt>
                <c:pt idx="15">
                  <c:v>27.771940418679549</c:v>
                </c:pt>
                <c:pt idx="16">
                  <c:v>54.251987281399039</c:v>
                </c:pt>
                <c:pt idx="17">
                  <c:v>36.12133757961783</c:v>
                </c:pt>
                <c:pt idx="18">
                  <c:v>46.790654780202892</c:v>
                </c:pt>
                <c:pt idx="19">
                  <c:v>43.090982286634457</c:v>
                </c:pt>
                <c:pt idx="20">
                  <c:v>42.531798245614041</c:v>
                </c:pt>
                <c:pt idx="21">
                  <c:v>35.712613442062342</c:v>
                </c:pt>
                <c:pt idx="22">
                  <c:v>33.543787253553418</c:v>
                </c:pt>
                <c:pt idx="23">
                  <c:v>30.367171189979121</c:v>
                </c:pt>
                <c:pt idx="24">
                  <c:v>25.382547559966916</c:v>
                </c:pt>
                <c:pt idx="25">
                  <c:v>20.313238770685576</c:v>
                </c:pt>
                <c:pt idx="26">
                  <c:v>18.61938202247191</c:v>
                </c:pt>
                <c:pt idx="27">
                  <c:v>19.606727976766699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58-4A51-B949-A05BC746631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71613808"/>
        <c:axId val="-2071607280"/>
      </c:barChart>
      <c:catAx>
        <c:axId val="-2071613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1607280"/>
        <c:crosses val="autoZero"/>
        <c:auto val="1"/>
        <c:lblAlgn val="ctr"/>
        <c:lblOffset val="100"/>
        <c:noMultiLvlLbl val="0"/>
      </c:catAx>
      <c:valAx>
        <c:axId val="-2071607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1613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C00000"/>
                </a:solidFill>
              </a:rPr>
              <a:t>روند تعداد بیمار دیابتی کنترل شده در استان اصفهان تا بهار1405 </a:t>
            </a:r>
            <a:endParaRPr lang="en-US" sz="2000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21075516732283464"/>
          <c:y val="3.33333333333333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2240157480314964E-2"/>
          <c:y val="9.7564887722368043E-2"/>
          <c:w val="0.93713443241469818"/>
          <c:h val="0.7270538057742782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بیمار دیابتی کنترل شده'!$J$3:$AO$3</c:f>
              <c:strCache>
                <c:ptCount val="32"/>
                <c:pt idx="0">
                  <c:v>سه ماه دوم  97</c:v>
                </c:pt>
                <c:pt idx="1">
                  <c:v>سه ماهه سوم 97</c:v>
                </c:pt>
                <c:pt idx="2">
                  <c:v>سه ماهه چهارم 97</c:v>
                </c:pt>
                <c:pt idx="3">
                  <c:v>سه ماهه اول 98 </c:v>
                </c:pt>
                <c:pt idx="4">
                  <c:v>سه ماه دوم  98</c:v>
                </c:pt>
                <c:pt idx="5">
                  <c:v>سه ماهه سوم 98</c:v>
                </c:pt>
                <c:pt idx="6">
                  <c:v>سه ماهه چهارم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99</c:v>
                </c:pt>
                <c:pt idx="10">
                  <c:v>سه ماهه چهارم 99</c:v>
                </c:pt>
                <c:pt idx="11">
                  <c:v>سه ماهه اول 1400</c:v>
                </c:pt>
                <c:pt idx="12">
                  <c:v>سه ماهه دوم 1400</c:v>
                </c:pt>
                <c:pt idx="13">
                  <c:v>سه ماهه سوم  1400</c:v>
                </c:pt>
                <c:pt idx="14">
                  <c:v>سه ماهه چهارم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 1404</c:v>
                </c:pt>
                <c:pt idx="29">
                  <c:v>پاییز 1404</c:v>
                </c:pt>
                <c:pt idx="30">
                  <c:v>زمستان 1404</c:v>
                </c:pt>
                <c:pt idx="31">
                  <c:v>بهار1405</c:v>
                </c:pt>
              </c:strCache>
            </c:strRef>
          </c:cat>
          <c:val>
            <c:numRef>
              <c:f>'تعداد بیمار دیابتی کنترل شده'!$J$31:$AO$31</c:f>
              <c:numCache>
                <c:formatCode>General</c:formatCode>
                <c:ptCount val="32"/>
                <c:pt idx="0">
                  <c:v>4901</c:v>
                </c:pt>
                <c:pt idx="1">
                  <c:v>6614</c:v>
                </c:pt>
                <c:pt idx="2">
                  <c:v>7243</c:v>
                </c:pt>
                <c:pt idx="3">
                  <c:v>6630</c:v>
                </c:pt>
                <c:pt idx="4">
                  <c:v>6337</c:v>
                </c:pt>
                <c:pt idx="5">
                  <c:v>6885</c:v>
                </c:pt>
                <c:pt idx="6">
                  <c:v>7040</c:v>
                </c:pt>
                <c:pt idx="7">
                  <c:v>2696</c:v>
                </c:pt>
                <c:pt idx="8">
                  <c:v>6622</c:v>
                </c:pt>
                <c:pt idx="9">
                  <c:v>4888</c:v>
                </c:pt>
                <c:pt idx="10">
                  <c:v>5984</c:v>
                </c:pt>
                <c:pt idx="11">
                  <c:v>5770</c:v>
                </c:pt>
                <c:pt idx="12">
                  <c:v>6166</c:v>
                </c:pt>
                <c:pt idx="13">
                  <c:v>6054</c:v>
                </c:pt>
                <c:pt idx="14">
                  <c:v>6606</c:v>
                </c:pt>
                <c:pt idx="15">
                  <c:v>8411</c:v>
                </c:pt>
                <c:pt idx="16">
                  <c:v>9560</c:v>
                </c:pt>
                <c:pt idx="17">
                  <c:v>11655</c:v>
                </c:pt>
                <c:pt idx="18">
                  <c:v>10655</c:v>
                </c:pt>
                <c:pt idx="19">
                  <c:v>11278</c:v>
                </c:pt>
                <c:pt idx="20">
                  <c:v>10535</c:v>
                </c:pt>
                <c:pt idx="21">
                  <c:v>11277</c:v>
                </c:pt>
                <c:pt idx="22">
                  <c:v>11216</c:v>
                </c:pt>
                <c:pt idx="23">
                  <c:v>12459</c:v>
                </c:pt>
                <c:pt idx="24">
                  <c:v>12708</c:v>
                </c:pt>
                <c:pt idx="25">
                  <c:v>15346</c:v>
                </c:pt>
                <c:pt idx="26">
                  <c:v>15614</c:v>
                </c:pt>
                <c:pt idx="27">
                  <c:v>14484</c:v>
                </c:pt>
                <c:pt idx="28">
                  <c:v>15194</c:v>
                </c:pt>
                <c:pt idx="29">
                  <c:v>15506</c:v>
                </c:pt>
                <c:pt idx="30">
                  <c:v>13201</c:v>
                </c:pt>
                <c:pt idx="31">
                  <c:v>15352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6E-4ADF-8561-88FD94633B1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71612720"/>
        <c:axId val="-2067841392"/>
      </c:barChart>
      <c:catAx>
        <c:axId val="-2071612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7841392"/>
        <c:crosses val="autoZero"/>
        <c:auto val="1"/>
        <c:lblAlgn val="ctr"/>
        <c:lblOffset val="100"/>
        <c:noMultiLvlLbl val="0"/>
      </c:catAx>
      <c:valAx>
        <c:axId val="-20678413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071612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rgbClr val="C00000"/>
                </a:solidFill>
              </a:rPr>
              <a:t>روند درصد</a:t>
            </a:r>
            <a:r>
              <a:rPr lang="en-US" b="1" dirty="0">
                <a:solidFill>
                  <a:srgbClr val="C00000"/>
                </a:solidFill>
              </a:rPr>
              <a:t>HbA1c </a:t>
            </a:r>
            <a:r>
              <a:rPr lang="fa-IR" b="1" dirty="0">
                <a:solidFill>
                  <a:srgbClr val="C00000"/>
                </a:solidFill>
              </a:rPr>
              <a:t> مطلوب نسبت به تعداد </a:t>
            </a:r>
            <a:r>
              <a:rPr lang="en-US" b="1" dirty="0">
                <a:solidFill>
                  <a:srgbClr val="C00000"/>
                </a:solidFill>
              </a:rPr>
              <a:t>HbA1c</a:t>
            </a:r>
            <a:r>
              <a:rPr lang="fa-IR" b="1" dirty="0">
                <a:solidFill>
                  <a:srgbClr val="C00000"/>
                </a:solidFill>
              </a:rPr>
              <a:t> انجام شده در بیماران دیابتی مراقبت شده توسط پزشک </a:t>
            </a:r>
          </a:p>
          <a:p>
            <a:pPr>
              <a:defRPr b="1">
                <a:solidFill>
                  <a:srgbClr val="C00000"/>
                </a:solidFill>
              </a:defRPr>
            </a:pPr>
            <a:r>
              <a:rPr lang="fa-IR" b="1" dirty="0">
                <a:solidFill>
                  <a:srgbClr val="C00000"/>
                </a:solidFill>
              </a:rPr>
              <a:t>تا</a:t>
            </a:r>
            <a:r>
              <a:rPr lang="fa-IR" b="1" baseline="0" dirty="0">
                <a:solidFill>
                  <a:srgbClr val="C00000"/>
                </a:solidFill>
              </a:rPr>
              <a:t> بهار1405</a:t>
            </a:r>
            <a:endParaRPr lang="en-US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5640625"/>
          <c:y val="1.66666666666666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دیابت کنترل شده به نسبتA1C'!$K$3:$AP$3</c:f>
              <c:strCache>
                <c:ptCount val="32"/>
                <c:pt idx="0">
                  <c:v>سه ماه دوم 97</c:v>
                </c:pt>
                <c:pt idx="1">
                  <c:v>سه ماهه سوم  97</c:v>
                </c:pt>
                <c:pt idx="2">
                  <c:v>سه ماهه چهارم 97</c:v>
                </c:pt>
                <c:pt idx="3">
                  <c:v>سه ماهه اول 98 </c:v>
                </c:pt>
                <c:pt idx="4">
                  <c:v>سه ماه دوم  98</c:v>
                </c:pt>
                <c:pt idx="5">
                  <c:v>سه ماهه سوم 98</c:v>
                </c:pt>
                <c:pt idx="6">
                  <c:v>سه ماهه چهارم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 99</c:v>
                </c:pt>
                <c:pt idx="10">
                  <c:v>سه ماهه چهارم  99</c:v>
                </c:pt>
                <c:pt idx="11">
                  <c:v>سه ماهه اول 1400</c:v>
                </c:pt>
                <c:pt idx="12">
                  <c:v>سه ماهه دوم 1400</c:v>
                </c:pt>
                <c:pt idx="13">
                  <c:v>سه ماهه سوم  1400</c:v>
                </c:pt>
                <c:pt idx="14">
                  <c:v>سه ماهه چهارم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تابستان1404</c:v>
                </c:pt>
                <c:pt idx="29">
                  <c:v>پاییز1404</c:v>
                </c:pt>
                <c:pt idx="30">
                  <c:v>زمستان 1404</c:v>
                </c:pt>
                <c:pt idx="31">
                  <c:v>بهار1405</c:v>
                </c:pt>
              </c:strCache>
            </c:strRef>
          </c:cat>
          <c:val>
            <c:numRef>
              <c:f>'درصد دیابت کنترل شده به نسبتA1C'!$K$31:$AP$31</c:f>
              <c:numCache>
                <c:formatCode>0.0</c:formatCode>
                <c:ptCount val="32"/>
                <c:pt idx="0">
                  <c:v>59.651898734177209</c:v>
                </c:pt>
                <c:pt idx="1">
                  <c:v>47.806288398988073</c:v>
                </c:pt>
                <c:pt idx="2">
                  <c:v>47.426663174436875</c:v>
                </c:pt>
                <c:pt idx="3">
                  <c:v>47.20205040580948</c:v>
                </c:pt>
                <c:pt idx="4">
                  <c:v>48.20844427538988</c:v>
                </c:pt>
                <c:pt idx="5">
                  <c:v>47.522087244616237</c:v>
                </c:pt>
                <c:pt idx="6">
                  <c:v>46.817849305047545</c:v>
                </c:pt>
                <c:pt idx="7">
                  <c:v>46.307110958433526</c:v>
                </c:pt>
                <c:pt idx="8">
                  <c:v>43.417256753212691</c:v>
                </c:pt>
                <c:pt idx="9">
                  <c:v>43.69747899159664</c:v>
                </c:pt>
                <c:pt idx="10">
                  <c:v>44.352208716276316</c:v>
                </c:pt>
                <c:pt idx="11">
                  <c:v>48.389802079838979</c:v>
                </c:pt>
                <c:pt idx="12">
                  <c:v>45.647023985786198</c:v>
                </c:pt>
                <c:pt idx="13">
                  <c:v>46.623026569118217</c:v>
                </c:pt>
                <c:pt idx="14">
                  <c:v>48.718537219799558</c:v>
                </c:pt>
                <c:pt idx="15">
                  <c:v>52.889391938627931</c:v>
                </c:pt>
                <c:pt idx="16">
                  <c:v>54.7</c:v>
                </c:pt>
                <c:pt idx="17">
                  <c:v>53.88</c:v>
                </c:pt>
                <c:pt idx="18">
                  <c:v>55.04</c:v>
                </c:pt>
                <c:pt idx="19" formatCode="General">
                  <c:v>55.44</c:v>
                </c:pt>
                <c:pt idx="20">
                  <c:v>54.05</c:v>
                </c:pt>
                <c:pt idx="21" formatCode="General">
                  <c:v>54.48</c:v>
                </c:pt>
                <c:pt idx="22" formatCode="General">
                  <c:v>55.97</c:v>
                </c:pt>
                <c:pt idx="23" formatCode="General">
                  <c:v>60.11</c:v>
                </c:pt>
                <c:pt idx="24" formatCode="General">
                  <c:v>62.83</c:v>
                </c:pt>
                <c:pt idx="25" formatCode="General">
                  <c:v>60.85</c:v>
                </c:pt>
                <c:pt idx="26" formatCode="General">
                  <c:v>62.03</c:v>
                </c:pt>
                <c:pt idx="27" formatCode="0.00">
                  <c:v>65.399376890775272</c:v>
                </c:pt>
                <c:pt idx="28" formatCode="General">
                  <c:v>65.58</c:v>
                </c:pt>
                <c:pt idx="29" formatCode="General">
                  <c:v>64.88</c:v>
                </c:pt>
                <c:pt idx="30" formatCode="General">
                  <c:v>67.44</c:v>
                </c:pt>
                <c:pt idx="31" formatCode="General">
                  <c:v>70.319999999999993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7E-4D58-96A7-6B39EAD53F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7844656"/>
        <c:axId val="-2067844112"/>
      </c:barChart>
      <c:catAx>
        <c:axId val="-20678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7844112"/>
        <c:crosses val="autoZero"/>
        <c:auto val="1"/>
        <c:lblAlgn val="ctr"/>
        <c:lblOffset val="100"/>
        <c:noMultiLvlLbl val="0"/>
      </c:catAx>
      <c:valAx>
        <c:axId val="-20678441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-2067844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srgbClr val="FF0000"/>
                </a:solidFill>
              </a:rPr>
              <a:t>درصد دیابت کنترل شده به</a:t>
            </a:r>
            <a:r>
              <a:rPr lang="en-US" sz="2000" dirty="0">
                <a:solidFill>
                  <a:srgbClr val="FF0000"/>
                </a:solidFill>
              </a:rPr>
              <a:t>A1C </a:t>
            </a:r>
            <a:r>
              <a:rPr lang="fa-IR" sz="2000" dirty="0">
                <a:solidFill>
                  <a:srgbClr val="FF0000"/>
                </a:solidFill>
              </a:rPr>
              <a:t>انجام شده به تفکیک شهرستان ها در بهار1405 </a:t>
            </a:r>
          </a:p>
        </c:rich>
      </c:tx>
      <c:layout>
        <c:manualLayout>
          <c:xMode val="edge"/>
          <c:yMode val="edge"/>
          <c:x val="0.20669529199475065"/>
          <c:y val="2.03703733406785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143594160104987E-2"/>
          <c:y val="8.6962975643478518E-2"/>
          <c:w val="0.92502239173228351"/>
          <c:h val="0.745812882154109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Sheet1!$B$309</c:f>
              <c:strCache>
                <c:ptCount val="1"/>
                <c:pt idx="0">
                  <c:v>درصد A1C مطلوب به تعداد A1C انجام شده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C34-4D7F-A77D-6BBBAB910B64}"/>
              </c:ext>
            </c:extLst>
          </c:dPt>
          <c:dPt>
            <c:idx val="12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C34-4D7F-A77D-6BBBAB910B64}"/>
              </c:ext>
            </c:extLst>
          </c:dPt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C34-4D7F-A77D-6BBBAB910B64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C34-4D7F-A77D-6BBBAB910B64}"/>
              </c:ext>
            </c:extLst>
          </c:dPt>
          <c:dPt>
            <c:idx val="19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C34-4D7F-A77D-6BBBAB910B64}"/>
              </c:ext>
            </c:extLst>
          </c:dPt>
          <c:dPt>
            <c:idx val="27"/>
            <c:invertIfNegative val="0"/>
            <c:bubble3D val="0"/>
            <c:spPr>
              <a:solidFill>
                <a:schemeClr val="accent1"/>
              </a:solidFill>
              <a:ln>
                <a:solidFill>
                  <a:srgbClr val="5B9BD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C34-4D7F-A77D-6BBBAB910B64}"/>
              </c:ext>
            </c:extLst>
          </c:dPt>
          <c:dLbls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FC34-4D7F-A77D-6BBBAB910B64}"/>
                </c:ext>
              </c:extLst>
            </c:dLbl>
            <c:dLbl>
              <c:idx val="16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FC34-4D7F-A77D-6BBBAB910B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Sheet1!$A$310:$A$337</c:f>
              <c:strCache>
                <c:ptCount val="28"/>
                <c:pt idx="0">
                  <c:v>فریدن</c:v>
                </c:pt>
                <c:pt idx="1">
                  <c:v>فریدونشهر</c:v>
                </c:pt>
                <c:pt idx="2">
                  <c:v>دهاقان</c:v>
                </c:pt>
                <c:pt idx="3">
                  <c:v>فلاورجان</c:v>
                </c:pt>
                <c:pt idx="4">
                  <c:v>ورزنه</c:v>
                </c:pt>
                <c:pt idx="5">
                  <c:v>جرقویه</c:v>
                </c:pt>
                <c:pt idx="6">
                  <c:v>خوانسار</c:v>
                </c:pt>
                <c:pt idx="7">
                  <c:v>بوئین</c:v>
                </c:pt>
                <c:pt idx="8">
                  <c:v>نائین</c:v>
                </c:pt>
                <c:pt idx="9">
                  <c:v>سمیرم</c:v>
                </c:pt>
                <c:pt idx="10">
                  <c:v>تیران </c:v>
                </c:pt>
                <c:pt idx="11">
                  <c:v>هرند</c:v>
                </c:pt>
                <c:pt idx="12">
                  <c:v>مبارکه</c:v>
                </c:pt>
                <c:pt idx="13">
                  <c:v>استان</c:v>
                </c:pt>
                <c:pt idx="14">
                  <c:v>اصفهان 2</c:v>
                </c:pt>
                <c:pt idx="15">
                  <c:v>برخوار</c:v>
                </c:pt>
                <c:pt idx="16">
                  <c:v>شهرضا</c:v>
                </c:pt>
                <c:pt idx="17">
                  <c:v>کوهپایه</c:v>
                </c:pt>
                <c:pt idx="18">
                  <c:v>اردستان</c:v>
                </c:pt>
                <c:pt idx="19">
                  <c:v>نجف آباد</c:v>
                </c:pt>
                <c:pt idx="20">
                  <c:v>گلپایگان</c:v>
                </c:pt>
                <c:pt idx="21">
                  <c:v>خور</c:v>
                </c:pt>
                <c:pt idx="22">
                  <c:v>لنجان</c:v>
                </c:pt>
                <c:pt idx="23">
                  <c:v>اصفهان 1</c:v>
                </c:pt>
                <c:pt idx="24">
                  <c:v>شاهین شهر </c:v>
                </c:pt>
                <c:pt idx="25">
                  <c:v>نطنز</c:v>
                </c:pt>
                <c:pt idx="26">
                  <c:v>خمینی شهر</c:v>
                </c:pt>
                <c:pt idx="27">
                  <c:v>چادگان</c:v>
                </c:pt>
              </c:strCache>
            </c:strRef>
          </c:cat>
          <c:val>
            <c:numRef>
              <c:f>Sheet1!$B$310:$B$337</c:f>
              <c:numCache>
                <c:formatCode>0.00</c:formatCode>
                <c:ptCount val="28"/>
                <c:pt idx="0">
                  <c:v>85.531914893617028</c:v>
                </c:pt>
                <c:pt idx="1">
                  <c:v>81.818181818181827</c:v>
                </c:pt>
                <c:pt idx="2">
                  <c:v>76.712328767123282</c:v>
                </c:pt>
                <c:pt idx="3">
                  <c:v>75.009187798603449</c:v>
                </c:pt>
                <c:pt idx="4">
                  <c:v>74.757281553398059</c:v>
                </c:pt>
                <c:pt idx="5">
                  <c:v>74.131274131274125</c:v>
                </c:pt>
                <c:pt idx="6">
                  <c:v>73.852573018080676</c:v>
                </c:pt>
                <c:pt idx="7">
                  <c:v>73.775216138328531</c:v>
                </c:pt>
                <c:pt idx="8">
                  <c:v>72.517321016166278</c:v>
                </c:pt>
                <c:pt idx="9">
                  <c:v>72.435897435897431</c:v>
                </c:pt>
                <c:pt idx="10">
                  <c:v>71.806167400881066</c:v>
                </c:pt>
                <c:pt idx="11">
                  <c:v>71.731448763250881</c:v>
                </c:pt>
                <c:pt idx="12">
                  <c:v>70.454545454545453</c:v>
                </c:pt>
                <c:pt idx="13">
                  <c:v>70.318798094540128</c:v>
                </c:pt>
                <c:pt idx="14">
                  <c:v>69.773686229382434</c:v>
                </c:pt>
                <c:pt idx="15">
                  <c:v>68.335588633288225</c:v>
                </c:pt>
                <c:pt idx="16">
                  <c:v>68.176538908246215</c:v>
                </c:pt>
                <c:pt idx="17">
                  <c:v>68.127490039840637</c:v>
                </c:pt>
                <c:pt idx="18">
                  <c:v>67.798742138364773</c:v>
                </c:pt>
                <c:pt idx="19">
                  <c:v>67.016491754122939</c:v>
                </c:pt>
                <c:pt idx="20">
                  <c:v>66.308243727598565</c:v>
                </c:pt>
                <c:pt idx="21">
                  <c:v>66.122448979591837</c:v>
                </c:pt>
                <c:pt idx="22">
                  <c:v>65.43985637342908</c:v>
                </c:pt>
                <c:pt idx="23">
                  <c:v>63.175675675675677</c:v>
                </c:pt>
                <c:pt idx="24">
                  <c:v>61.958568738229758</c:v>
                </c:pt>
                <c:pt idx="25">
                  <c:v>61.31687242798354</c:v>
                </c:pt>
                <c:pt idx="26">
                  <c:v>61.204663212435229</c:v>
                </c:pt>
                <c:pt idx="27">
                  <c:v>48.036253776435046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E0-4F89-BE38-6417240CA1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67838128"/>
        <c:axId val="-2067845744"/>
      </c:barChart>
      <c:catAx>
        <c:axId val="-206783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7845744"/>
        <c:crosses val="autoZero"/>
        <c:auto val="1"/>
        <c:lblAlgn val="ctr"/>
        <c:lblOffset val="100"/>
        <c:noMultiLvlLbl val="0"/>
      </c:catAx>
      <c:valAx>
        <c:axId val="-2067845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783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 b="1"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>
                <a:solidFill>
                  <a:srgbClr val="FF0000"/>
                </a:solidFill>
              </a:rPr>
              <a:t>مقایسه درصد دیابت کنترل به </a:t>
            </a:r>
            <a:r>
              <a:rPr lang="en-US" sz="2000" b="1">
                <a:solidFill>
                  <a:srgbClr val="FF0000"/>
                </a:solidFill>
              </a:rPr>
              <a:t>A1C</a:t>
            </a:r>
            <a:r>
              <a:rPr lang="fa-IR" sz="2000" b="1">
                <a:solidFill>
                  <a:srgbClr val="FF0000"/>
                </a:solidFill>
              </a:rPr>
              <a:t> انجام</a:t>
            </a:r>
            <a:r>
              <a:rPr lang="fa-IR" sz="2000" b="1" baseline="0">
                <a:solidFill>
                  <a:srgbClr val="FF0000"/>
                </a:solidFill>
              </a:rPr>
              <a:t> شده به تفکیک شهرستانها در بهار1405 و زمستان1404</a:t>
            </a:r>
            <a:endParaRPr lang="en-US" sz="20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Sheet1!$B$523</c:f>
              <c:strCache>
                <c:ptCount val="1"/>
                <c:pt idx="0">
                  <c:v>درصد A1C مطلوب به انجام شده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5ED-48E9-ABA7-F6E4C1DA7AC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Sheet1!$A$524:$A$551</c:f>
              <c:strCache>
                <c:ptCount val="28"/>
                <c:pt idx="0">
                  <c:v>فریدن</c:v>
                </c:pt>
                <c:pt idx="1">
                  <c:v>فریدونشهر</c:v>
                </c:pt>
                <c:pt idx="2">
                  <c:v>دهاقان</c:v>
                </c:pt>
                <c:pt idx="3">
                  <c:v>فلاورجان</c:v>
                </c:pt>
                <c:pt idx="4">
                  <c:v>ورزنه</c:v>
                </c:pt>
                <c:pt idx="5">
                  <c:v>جرقویه</c:v>
                </c:pt>
                <c:pt idx="6">
                  <c:v>خوانسار</c:v>
                </c:pt>
                <c:pt idx="7">
                  <c:v>بوئین</c:v>
                </c:pt>
                <c:pt idx="8">
                  <c:v>نائین</c:v>
                </c:pt>
                <c:pt idx="9">
                  <c:v>سمیرم</c:v>
                </c:pt>
                <c:pt idx="10">
                  <c:v>تیران </c:v>
                </c:pt>
                <c:pt idx="11">
                  <c:v>هرند</c:v>
                </c:pt>
                <c:pt idx="12">
                  <c:v>مبارکه</c:v>
                </c:pt>
                <c:pt idx="13">
                  <c:v>استان</c:v>
                </c:pt>
                <c:pt idx="14">
                  <c:v>اصفهان 2</c:v>
                </c:pt>
                <c:pt idx="15">
                  <c:v>برخوار</c:v>
                </c:pt>
                <c:pt idx="16">
                  <c:v>شهرضا</c:v>
                </c:pt>
                <c:pt idx="17">
                  <c:v>کوهپایه</c:v>
                </c:pt>
                <c:pt idx="18">
                  <c:v>اردستان</c:v>
                </c:pt>
                <c:pt idx="19">
                  <c:v>نجف آباد</c:v>
                </c:pt>
                <c:pt idx="20">
                  <c:v>گلپایگان</c:v>
                </c:pt>
                <c:pt idx="21">
                  <c:v>خور</c:v>
                </c:pt>
                <c:pt idx="22">
                  <c:v>لنجان</c:v>
                </c:pt>
                <c:pt idx="23">
                  <c:v>اصفهان 1</c:v>
                </c:pt>
                <c:pt idx="24">
                  <c:v>شاهین شهر </c:v>
                </c:pt>
                <c:pt idx="25">
                  <c:v>نطنز</c:v>
                </c:pt>
                <c:pt idx="26">
                  <c:v>خمینی شهر</c:v>
                </c:pt>
                <c:pt idx="27">
                  <c:v>چادگان</c:v>
                </c:pt>
              </c:strCache>
            </c:strRef>
          </c:cat>
          <c:val>
            <c:numRef>
              <c:f>Sheet1!$B$524:$B$551</c:f>
              <c:numCache>
                <c:formatCode>0.00</c:formatCode>
                <c:ptCount val="28"/>
                <c:pt idx="0">
                  <c:v>85.531914893617028</c:v>
                </c:pt>
                <c:pt idx="1">
                  <c:v>81.818181818181827</c:v>
                </c:pt>
                <c:pt idx="2">
                  <c:v>76.712328767123282</c:v>
                </c:pt>
                <c:pt idx="3">
                  <c:v>75.009187798603449</c:v>
                </c:pt>
                <c:pt idx="4">
                  <c:v>74.757281553398059</c:v>
                </c:pt>
                <c:pt idx="5">
                  <c:v>74.131274131274125</c:v>
                </c:pt>
                <c:pt idx="6">
                  <c:v>73.852573018080676</c:v>
                </c:pt>
                <c:pt idx="7">
                  <c:v>73.775216138328531</c:v>
                </c:pt>
                <c:pt idx="8">
                  <c:v>72.517321016166278</c:v>
                </c:pt>
                <c:pt idx="9">
                  <c:v>72.435897435897431</c:v>
                </c:pt>
                <c:pt idx="10">
                  <c:v>71.806167400881066</c:v>
                </c:pt>
                <c:pt idx="11">
                  <c:v>71.731448763250881</c:v>
                </c:pt>
                <c:pt idx="12">
                  <c:v>70.454545454545453</c:v>
                </c:pt>
                <c:pt idx="13">
                  <c:v>70.318798094540128</c:v>
                </c:pt>
                <c:pt idx="14">
                  <c:v>69.773686229382434</c:v>
                </c:pt>
                <c:pt idx="15">
                  <c:v>68.335588633288225</c:v>
                </c:pt>
                <c:pt idx="16">
                  <c:v>68.176538908246215</c:v>
                </c:pt>
                <c:pt idx="17">
                  <c:v>68.127490039840637</c:v>
                </c:pt>
                <c:pt idx="18">
                  <c:v>67.798742138364773</c:v>
                </c:pt>
                <c:pt idx="19">
                  <c:v>67.016491754122939</c:v>
                </c:pt>
                <c:pt idx="20">
                  <c:v>66.308243727598565</c:v>
                </c:pt>
                <c:pt idx="21">
                  <c:v>66.122448979591837</c:v>
                </c:pt>
                <c:pt idx="22">
                  <c:v>65.43985637342908</c:v>
                </c:pt>
                <c:pt idx="23">
                  <c:v>63.175675675675677</c:v>
                </c:pt>
                <c:pt idx="24">
                  <c:v>61.958568738229758</c:v>
                </c:pt>
                <c:pt idx="25">
                  <c:v>61.31687242798354</c:v>
                </c:pt>
                <c:pt idx="26">
                  <c:v>61.204663212435229</c:v>
                </c:pt>
                <c:pt idx="27">
                  <c:v>48.036253776435046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5ED-48E9-ABA7-F6E4C1DA7AC1}"/>
            </c:ext>
          </c:extLst>
        </c:ser>
        <c:ser>
          <c:idx val="1"/>
          <c:order val="1"/>
          <c:tx>
            <c:strRef>
              <c:f>Sheet1!$C$523</c:f>
              <c:strCache>
                <c:ptCount val="1"/>
                <c:pt idx="0">
                  <c:v>درصد A1C  مطلوب به انجام شده زمستان1404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5ED-48E9-ABA7-F6E4C1DA7AC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Sheet1!$A$524:$A$551</c:f>
              <c:strCache>
                <c:ptCount val="28"/>
                <c:pt idx="0">
                  <c:v>فریدن</c:v>
                </c:pt>
                <c:pt idx="1">
                  <c:v>فریدونشهر</c:v>
                </c:pt>
                <c:pt idx="2">
                  <c:v>دهاقان</c:v>
                </c:pt>
                <c:pt idx="3">
                  <c:v>فلاورجان</c:v>
                </c:pt>
                <c:pt idx="4">
                  <c:v>ورزنه</c:v>
                </c:pt>
                <c:pt idx="5">
                  <c:v>جرقویه</c:v>
                </c:pt>
                <c:pt idx="6">
                  <c:v>خوانسار</c:v>
                </c:pt>
                <c:pt idx="7">
                  <c:v>بوئین</c:v>
                </c:pt>
                <c:pt idx="8">
                  <c:v>نائین</c:v>
                </c:pt>
                <c:pt idx="9">
                  <c:v>سمیرم</c:v>
                </c:pt>
                <c:pt idx="10">
                  <c:v>تیران </c:v>
                </c:pt>
                <c:pt idx="11">
                  <c:v>هرند</c:v>
                </c:pt>
                <c:pt idx="12">
                  <c:v>مبارکه</c:v>
                </c:pt>
                <c:pt idx="13">
                  <c:v>استان</c:v>
                </c:pt>
                <c:pt idx="14">
                  <c:v>اصفهان 2</c:v>
                </c:pt>
                <c:pt idx="15">
                  <c:v>برخوار</c:v>
                </c:pt>
                <c:pt idx="16">
                  <c:v>شهرضا</c:v>
                </c:pt>
                <c:pt idx="17">
                  <c:v>کوهپایه</c:v>
                </c:pt>
                <c:pt idx="18">
                  <c:v>اردستان</c:v>
                </c:pt>
                <c:pt idx="19">
                  <c:v>نجف آباد</c:v>
                </c:pt>
                <c:pt idx="20">
                  <c:v>گلپایگان</c:v>
                </c:pt>
                <c:pt idx="21">
                  <c:v>خور</c:v>
                </c:pt>
                <c:pt idx="22">
                  <c:v>لنجان</c:v>
                </c:pt>
                <c:pt idx="23">
                  <c:v>اصفهان 1</c:v>
                </c:pt>
                <c:pt idx="24">
                  <c:v>شاهین شهر </c:v>
                </c:pt>
                <c:pt idx="25">
                  <c:v>نطنز</c:v>
                </c:pt>
                <c:pt idx="26">
                  <c:v>خمینی شهر</c:v>
                </c:pt>
                <c:pt idx="27">
                  <c:v>چادگان</c:v>
                </c:pt>
              </c:strCache>
            </c:strRef>
          </c:cat>
          <c:val>
            <c:numRef>
              <c:f>Sheet1!$C$524:$C$551</c:f>
              <c:numCache>
                <c:formatCode>0.00</c:formatCode>
                <c:ptCount val="28"/>
                <c:pt idx="0">
                  <c:v>82.989690721649495</c:v>
                </c:pt>
                <c:pt idx="1">
                  <c:v>85.321100917431195</c:v>
                </c:pt>
                <c:pt idx="2">
                  <c:v>73.255813953488371</c:v>
                </c:pt>
                <c:pt idx="3">
                  <c:v>75.307073274036426</c:v>
                </c:pt>
                <c:pt idx="4">
                  <c:v>66.666666666666657</c:v>
                </c:pt>
                <c:pt idx="5">
                  <c:v>68.398268398268399</c:v>
                </c:pt>
                <c:pt idx="6">
                  <c:v>72.120200333889812</c:v>
                </c:pt>
                <c:pt idx="7">
                  <c:v>73.636363636363626</c:v>
                </c:pt>
                <c:pt idx="8">
                  <c:v>70.070422535211264</c:v>
                </c:pt>
                <c:pt idx="9">
                  <c:v>86.060606060606062</c:v>
                </c:pt>
                <c:pt idx="10">
                  <c:v>67.510548523206751</c:v>
                </c:pt>
                <c:pt idx="11">
                  <c:v>76.306620209059233</c:v>
                </c:pt>
                <c:pt idx="12">
                  <c:v>69.463087248322154</c:v>
                </c:pt>
                <c:pt idx="13">
                  <c:v>67.444949675573497</c:v>
                </c:pt>
                <c:pt idx="14">
                  <c:v>66.599108228617752</c:v>
                </c:pt>
                <c:pt idx="15">
                  <c:v>60.632911392405063</c:v>
                </c:pt>
                <c:pt idx="16">
                  <c:v>67.484662576687114</c:v>
                </c:pt>
                <c:pt idx="17">
                  <c:v>69.325153374233125</c:v>
                </c:pt>
                <c:pt idx="18">
                  <c:v>68.652037617554868</c:v>
                </c:pt>
                <c:pt idx="19">
                  <c:v>67.183017785427424</c:v>
                </c:pt>
                <c:pt idx="20">
                  <c:v>62.8</c:v>
                </c:pt>
                <c:pt idx="21">
                  <c:v>56.115107913669057</c:v>
                </c:pt>
                <c:pt idx="22">
                  <c:v>61.532258064516135</c:v>
                </c:pt>
                <c:pt idx="23">
                  <c:v>61.075949367088612</c:v>
                </c:pt>
                <c:pt idx="24">
                  <c:v>60.408163265306122</c:v>
                </c:pt>
                <c:pt idx="25">
                  <c:v>62.989323843416365</c:v>
                </c:pt>
                <c:pt idx="26">
                  <c:v>58.223684210526315</c:v>
                </c:pt>
                <c:pt idx="27">
                  <c:v>43.661971830985912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5ED-48E9-ABA7-F6E4C1DA7AC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7847376"/>
        <c:axId val="-2067842480"/>
      </c:barChart>
      <c:catAx>
        <c:axId val="-206784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7842480"/>
        <c:crosses val="autoZero"/>
        <c:auto val="1"/>
        <c:lblAlgn val="ctr"/>
        <c:lblOffset val="100"/>
        <c:noMultiLvlLbl val="0"/>
      </c:catAx>
      <c:valAx>
        <c:axId val="-2067842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7847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rgbClr val="C00000"/>
                </a:solidFill>
              </a:rPr>
              <a:t>روند درصد</a:t>
            </a:r>
            <a:r>
              <a:rPr lang="en-US" b="1" dirty="0">
                <a:solidFill>
                  <a:srgbClr val="C00000"/>
                </a:solidFill>
              </a:rPr>
              <a:t> A1c </a:t>
            </a:r>
            <a:r>
              <a:rPr lang="fa-IR" b="1" dirty="0">
                <a:solidFill>
                  <a:srgbClr val="C00000"/>
                </a:solidFill>
              </a:rPr>
              <a:t>مطلوب به تعداد مراقبت انجام شده پزشک در بیماران مبتلا به دیابت </a:t>
            </a:r>
          </a:p>
          <a:p>
            <a:pPr>
              <a:defRPr b="1">
                <a:solidFill>
                  <a:srgbClr val="C00000"/>
                </a:solidFill>
              </a:defRPr>
            </a:pPr>
            <a:r>
              <a:rPr lang="fa-IR" b="1" dirty="0">
                <a:solidFill>
                  <a:srgbClr val="C00000"/>
                </a:solidFill>
              </a:rPr>
              <a:t>تا بهار1405</a:t>
            </a:r>
            <a:endParaRPr lang="en-US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23920572828130973"/>
          <c:y val="3.80728286802302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0055287898235549E-2"/>
          <c:y val="0.11257774737442371"/>
          <c:w val="0.92994471210176444"/>
          <c:h val="0.6772071013119147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دیابت کنترل به مراقبت شده'!$K$3:$AP$3</c:f>
              <c:strCache>
                <c:ptCount val="32"/>
                <c:pt idx="0">
                  <c:v>سه ماه دوم 97</c:v>
                </c:pt>
                <c:pt idx="1">
                  <c:v>سه ماهه سوم 97</c:v>
                </c:pt>
                <c:pt idx="2">
                  <c:v>سه ماهه چهارم  97</c:v>
                </c:pt>
                <c:pt idx="3">
                  <c:v>سه ماهه اول  98 </c:v>
                </c:pt>
                <c:pt idx="4">
                  <c:v>سه ماه دوم  98</c:v>
                </c:pt>
                <c:pt idx="5">
                  <c:v>سه ماهه سوم  98</c:v>
                </c:pt>
                <c:pt idx="6">
                  <c:v>سه ماهه چهارم  98</c:v>
                </c:pt>
                <c:pt idx="7">
                  <c:v>سه ماهه اول  99 </c:v>
                </c:pt>
                <c:pt idx="8">
                  <c:v>سه ماه دوم  99</c:v>
                </c:pt>
                <c:pt idx="9">
                  <c:v>سه ماهه سوم  99</c:v>
                </c:pt>
                <c:pt idx="10">
                  <c:v>سه ماهه چهارم 99</c:v>
                </c:pt>
                <c:pt idx="11">
                  <c:v>سه ماهه اول 1400</c:v>
                </c:pt>
                <c:pt idx="12">
                  <c:v>سه ماهه دوم 1400</c:v>
                </c:pt>
                <c:pt idx="13">
                  <c:v>سه ماهه سوم 1400</c:v>
                </c:pt>
                <c:pt idx="14">
                  <c:v>سه ماهه چهارم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 1404</c:v>
                </c:pt>
                <c:pt idx="29">
                  <c:v>پاییز 1404</c:v>
                </c:pt>
                <c:pt idx="30">
                  <c:v>زمستان 1404</c:v>
                </c:pt>
                <c:pt idx="31">
                  <c:v>بهار1405 </c:v>
                </c:pt>
              </c:strCache>
            </c:strRef>
          </c:cat>
          <c:val>
            <c:numRef>
              <c:f>'درصد دیابت کنترل به مراقبت شده'!$K$31:$AP$31</c:f>
              <c:numCache>
                <c:formatCode>0.0</c:formatCode>
                <c:ptCount val="32"/>
                <c:pt idx="0">
                  <c:v>56.365727429557225</c:v>
                </c:pt>
                <c:pt idx="1">
                  <c:v>46.498875140607424</c:v>
                </c:pt>
                <c:pt idx="2">
                  <c:v>29.585001225390084</c:v>
                </c:pt>
                <c:pt idx="3">
                  <c:v>23.151866466459474</c:v>
                </c:pt>
                <c:pt idx="4">
                  <c:v>21.850217226398179</c:v>
                </c:pt>
                <c:pt idx="5">
                  <c:v>20.366207182157016</c:v>
                </c:pt>
                <c:pt idx="6">
                  <c:v>19.604021052045333</c:v>
                </c:pt>
                <c:pt idx="7">
                  <c:v>16.019965535682452</c:v>
                </c:pt>
                <c:pt idx="8">
                  <c:v>20.523151304779024</c:v>
                </c:pt>
                <c:pt idx="9">
                  <c:v>17.153886646780137</c:v>
                </c:pt>
                <c:pt idx="10">
                  <c:v>17.615024579788642</c:v>
                </c:pt>
                <c:pt idx="11">
                  <c:v>15.896841495218778</c:v>
                </c:pt>
                <c:pt idx="12">
                  <c:v>18.704119395741067</c:v>
                </c:pt>
                <c:pt idx="13">
                  <c:v>17.821082688175206</c:v>
                </c:pt>
                <c:pt idx="14">
                  <c:v>19.762281600099307</c:v>
                </c:pt>
                <c:pt idx="15">
                  <c:v>22.8</c:v>
                </c:pt>
                <c:pt idx="16">
                  <c:v>23.58</c:v>
                </c:pt>
                <c:pt idx="17">
                  <c:v>24.66</c:v>
                </c:pt>
                <c:pt idx="18">
                  <c:v>23.58</c:v>
                </c:pt>
                <c:pt idx="19">
                  <c:v>23.6</c:v>
                </c:pt>
                <c:pt idx="20">
                  <c:v>22.01</c:v>
                </c:pt>
                <c:pt idx="21">
                  <c:v>20.75</c:v>
                </c:pt>
                <c:pt idx="22">
                  <c:v>20.2</c:v>
                </c:pt>
                <c:pt idx="23">
                  <c:v>23.12</c:v>
                </c:pt>
                <c:pt idx="24">
                  <c:v>22.17</c:v>
                </c:pt>
                <c:pt idx="25">
                  <c:v>25.29</c:v>
                </c:pt>
                <c:pt idx="26">
                  <c:v>26.72</c:v>
                </c:pt>
                <c:pt idx="27" formatCode="0.00">
                  <c:v>24.723896010788113</c:v>
                </c:pt>
                <c:pt idx="28">
                  <c:v>27.55</c:v>
                </c:pt>
                <c:pt idx="29">
                  <c:v>26.31</c:v>
                </c:pt>
                <c:pt idx="30">
                  <c:v>24.74</c:v>
                </c:pt>
                <c:pt idx="31" formatCode="General">
                  <c:v>25.03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65-4BBC-AA6D-7F8FC2367A3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7838672"/>
        <c:axId val="-2067837040"/>
      </c:barChart>
      <c:catAx>
        <c:axId val="-2067838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7837040"/>
        <c:crosses val="autoZero"/>
        <c:auto val="1"/>
        <c:lblAlgn val="ctr"/>
        <c:lblOffset val="100"/>
        <c:noMultiLvlLbl val="0"/>
      </c:catAx>
      <c:valAx>
        <c:axId val="-20678370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-2067838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بیماران مبتلا به دیابت</a:t>
            </a:r>
            <a:r>
              <a:rPr lang="fa-IR" sz="2000" b="1" baseline="0" dirty="0">
                <a:solidFill>
                  <a:srgbClr val="FF0000"/>
                </a:solidFill>
              </a:rPr>
              <a:t> </a:t>
            </a:r>
            <a:r>
              <a:rPr lang="fa-IR" sz="2000" b="1" dirty="0">
                <a:solidFill>
                  <a:srgbClr val="FF0000"/>
                </a:solidFill>
              </a:rPr>
              <a:t>کنترل شده به بیماران مراقبت شده به تفکیک شهرستان ها دربهار1405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Sheet1!$B$339</c:f>
              <c:strCache>
                <c:ptCount val="1"/>
                <c:pt idx="0">
                  <c:v>درصد A1C مطلوب به تعداد بیمار دیابتی مراقبت شده توسط پزشک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B2-435A-BD14-1FD8548195C8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CB2-435A-BD14-1FD8548195C8}"/>
              </c:ext>
            </c:extLst>
          </c:dPt>
          <c:dPt>
            <c:idx val="7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CB2-435A-BD14-1FD8548195C8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CB2-435A-BD14-1FD8548195C8}"/>
              </c:ext>
            </c:extLst>
          </c:dPt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CB2-435A-BD14-1FD8548195C8}"/>
              </c:ext>
            </c:extLst>
          </c:dPt>
          <c:dPt>
            <c:idx val="2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CB2-435A-BD14-1FD8548195C8}"/>
              </c:ext>
            </c:extLst>
          </c:dPt>
          <c:dPt>
            <c:idx val="2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77C0-46F0-B33A-5F02E6464756}"/>
              </c:ext>
            </c:extLst>
          </c:dPt>
          <c:dLbls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8CB2-435A-BD14-1FD8548195C8}"/>
                </c:ext>
              </c:extLst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8CB2-435A-BD14-1FD8548195C8}"/>
                </c:ext>
              </c:extLst>
            </c:dLbl>
            <c:dLbl>
              <c:idx val="27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B-77C0-46F0-B33A-5F02E64647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Sheet1!$A$340:$A$367</c:f>
              <c:strCache>
                <c:ptCount val="28"/>
                <c:pt idx="0">
                  <c:v>فریدن</c:v>
                </c:pt>
                <c:pt idx="1">
                  <c:v>دهاقان</c:v>
                </c:pt>
                <c:pt idx="2">
                  <c:v>خوانسار</c:v>
                </c:pt>
                <c:pt idx="3">
                  <c:v>هرند</c:v>
                </c:pt>
                <c:pt idx="4">
                  <c:v>کوهپایه</c:v>
                </c:pt>
                <c:pt idx="5">
                  <c:v>بوئین</c:v>
                </c:pt>
                <c:pt idx="6">
                  <c:v>نائین</c:v>
                </c:pt>
                <c:pt idx="7">
                  <c:v>فلاورجان</c:v>
                </c:pt>
                <c:pt idx="8">
                  <c:v>نجف آباد</c:v>
                </c:pt>
                <c:pt idx="9">
                  <c:v>شهرضا</c:v>
                </c:pt>
                <c:pt idx="10">
                  <c:v>اردستان</c:v>
                </c:pt>
                <c:pt idx="11">
                  <c:v>اصفهان 2</c:v>
                </c:pt>
                <c:pt idx="12">
                  <c:v>استان</c:v>
                </c:pt>
                <c:pt idx="13">
                  <c:v>فریدونشهر</c:v>
                </c:pt>
                <c:pt idx="14">
                  <c:v>جرقویه</c:v>
                </c:pt>
                <c:pt idx="15">
                  <c:v>خمینی شهر</c:v>
                </c:pt>
                <c:pt idx="16">
                  <c:v>خور</c:v>
                </c:pt>
                <c:pt idx="17">
                  <c:v>نطنز</c:v>
                </c:pt>
                <c:pt idx="18">
                  <c:v>لنجان</c:v>
                </c:pt>
                <c:pt idx="19">
                  <c:v>برخوار</c:v>
                </c:pt>
                <c:pt idx="20">
                  <c:v>چادگان</c:v>
                </c:pt>
                <c:pt idx="21">
                  <c:v>اصفهان 1</c:v>
                </c:pt>
                <c:pt idx="22">
                  <c:v>مبارکه</c:v>
                </c:pt>
                <c:pt idx="23">
                  <c:v>تیران </c:v>
                </c:pt>
                <c:pt idx="24">
                  <c:v>گلپایگان</c:v>
                </c:pt>
                <c:pt idx="25">
                  <c:v>ورزنه</c:v>
                </c:pt>
                <c:pt idx="26">
                  <c:v>شاهین شهر </c:v>
                </c:pt>
                <c:pt idx="27">
                  <c:v>سمیرم</c:v>
                </c:pt>
              </c:strCache>
            </c:strRef>
          </c:cat>
          <c:val>
            <c:numRef>
              <c:f>Sheet1!$B$340:$B$367</c:f>
              <c:numCache>
                <c:formatCode>0.00</c:formatCode>
                <c:ptCount val="28"/>
                <c:pt idx="0">
                  <c:v>54.141414141414145</c:v>
                </c:pt>
                <c:pt idx="1">
                  <c:v>53.030303030303031</c:v>
                </c:pt>
                <c:pt idx="2">
                  <c:v>49.719101123595507</c:v>
                </c:pt>
                <c:pt idx="3">
                  <c:v>43.562231759656648</c:v>
                </c:pt>
                <c:pt idx="4">
                  <c:v>38.95216400911162</c:v>
                </c:pt>
                <c:pt idx="5">
                  <c:v>38.554216867469883</c:v>
                </c:pt>
                <c:pt idx="6">
                  <c:v>37.559808612440193</c:v>
                </c:pt>
                <c:pt idx="7">
                  <c:v>36.194360702252169</c:v>
                </c:pt>
                <c:pt idx="8">
                  <c:v>30.08750280457707</c:v>
                </c:pt>
                <c:pt idx="9">
                  <c:v>29.933707292197859</c:v>
                </c:pt>
                <c:pt idx="10">
                  <c:v>25.789473684210527</c:v>
                </c:pt>
                <c:pt idx="11">
                  <c:v>25.569299971886423</c:v>
                </c:pt>
                <c:pt idx="12">
                  <c:v>25.02812240173462</c:v>
                </c:pt>
                <c:pt idx="13">
                  <c:v>23.809523809523807</c:v>
                </c:pt>
                <c:pt idx="14">
                  <c:v>23.414634146341466</c:v>
                </c:pt>
                <c:pt idx="15">
                  <c:v>21.804337794185511</c:v>
                </c:pt>
                <c:pt idx="16">
                  <c:v>20.930232558139537</c:v>
                </c:pt>
                <c:pt idx="17">
                  <c:v>20.10796221322537</c:v>
                </c:pt>
                <c:pt idx="18">
                  <c:v>20.071585903083701</c:v>
                </c:pt>
                <c:pt idx="19">
                  <c:v>19.505600617999228</c:v>
                </c:pt>
                <c:pt idx="20">
                  <c:v>18.466898954703833</c:v>
                </c:pt>
                <c:pt idx="21">
                  <c:v>17.519615880079634</c:v>
                </c:pt>
                <c:pt idx="22">
                  <c:v>14.645669291338583</c:v>
                </c:pt>
                <c:pt idx="23">
                  <c:v>14.149305555555555</c:v>
                </c:pt>
                <c:pt idx="24">
                  <c:v>12.276045122760451</c:v>
                </c:pt>
                <c:pt idx="25">
                  <c:v>11.613876319758672</c:v>
                </c:pt>
                <c:pt idx="26">
                  <c:v>10.179455445544553</c:v>
                </c:pt>
                <c:pt idx="27">
                  <c:v>10.0177304964539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64-4668-BB19-E96782A1F5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67847920"/>
        <c:axId val="-2067840304"/>
      </c:barChart>
      <c:catAx>
        <c:axId val="-2067847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7840304"/>
        <c:crosses val="autoZero"/>
        <c:auto val="1"/>
        <c:lblAlgn val="ctr"/>
        <c:lblOffset val="100"/>
        <c:noMultiLvlLbl val="0"/>
      </c:catAx>
      <c:valAx>
        <c:axId val="-2067840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7847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rgbClr val="FF0000"/>
                </a:solidFill>
              </a:rPr>
              <a:t>مقایسه درصد بیماران مبتلا به دیابت کنترل شده به مراقبت شده به تفکیک شهرستانها در بهار1405 و زمستان1404</a:t>
            </a:r>
            <a:endParaRPr lang="en-US" sz="18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Sheet1!$B$562</c:f>
              <c:strCache>
                <c:ptCount val="1"/>
                <c:pt idx="0">
                  <c:v>درصد A1C مطلوب به تعداد بیمار دیابتی مراقبت شده توسط پزشک(دیابت کنترل شده)بهار1405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C50-426B-A189-C969ADCEEF3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Sheet1!$A$563:$A$590</c:f>
              <c:strCache>
                <c:ptCount val="28"/>
                <c:pt idx="0">
                  <c:v>فریدن</c:v>
                </c:pt>
                <c:pt idx="1">
                  <c:v>دهاقان</c:v>
                </c:pt>
                <c:pt idx="2">
                  <c:v>خوانسار</c:v>
                </c:pt>
                <c:pt idx="3">
                  <c:v>هرند</c:v>
                </c:pt>
                <c:pt idx="4">
                  <c:v>کوهپایه</c:v>
                </c:pt>
                <c:pt idx="5">
                  <c:v>بوئین</c:v>
                </c:pt>
                <c:pt idx="6">
                  <c:v>نائین</c:v>
                </c:pt>
                <c:pt idx="7">
                  <c:v>فلاورجان</c:v>
                </c:pt>
                <c:pt idx="8">
                  <c:v>نجف آباد</c:v>
                </c:pt>
                <c:pt idx="9">
                  <c:v>شهرضا</c:v>
                </c:pt>
                <c:pt idx="10">
                  <c:v>اردستان</c:v>
                </c:pt>
                <c:pt idx="11">
                  <c:v>اصفهان 2</c:v>
                </c:pt>
                <c:pt idx="12">
                  <c:v>استان</c:v>
                </c:pt>
                <c:pt idx="13">
                  <c:v>فریدونشهر</c:v>
                </c:pt>
                <c:pt idx="14">
                  <c:v>جرقویه</c:v>
                </c:pt>
                <c:pt idx="15">
                  <c:v>خمینی شهر</c:v>
                </c:pt>
                <c:pt idx="16">
                  <c:v>خور</c:v>
                </c:pt>
                <c:pt idx="17">
                  <c:v>نطنز</c:v>
                </c:pt>
                <c:pt idx="18">
                  <c:v>لنجان</c:v>
                </c:pt>
                <c:pt idx="19">
                  <c:v>برخوار</c:v>
                </c:pt>
                <c:pt idx="20">
                  <c:v>چادگان</c:v>
                </c:pt>
                <c:pt idx="21">
                  <c:v>اصفهان 1</c:v>
                </c:pt>
                <c:pt idx="22">
                  <c:v>مبارکه</c:v>
                </c:pt>
                <c:pt idx="23">
                  <c:v>تیران </c:v>
                </c:pt>
                <c:pt idx="24">
                  <c:v>گلپایگان</c:v>
                </c:pt>
                <c:pt idx="25">
                  <c:v>ورزنه</c:v>
                </c:pt>
                <c:pt idx="26">
                  <c:v>شاهین شهر </c:v>
                </c:pt>
                <c:pt idx="27">
                  <c:v>سمیرم</c:v>
                </c:pt>
              </c:strCache>
            </c:strRef>
          </c:cat>
          <c:val>
            <c:numRef>
              <c:f>Sheet1!$B$563:$B$590</c:f>
              <c:numCache>
                <c:formatCode>0.00</c:formatCode>
                <c:ptCount val="28"/>
                <c:pt idx="0">
                  <c:v>54.141414141414145</c:v>
                </c:pt>
                <c:pt idx="1">
                  <c:v>53.030303030303031</c:v>
                </c:pt>
                <c:pt idx="2">
                  <c:v>49.719101123595507</c:v>
                </c:pt>
                <c:pt idx="3">
                  <c:v>43.562231759656648</c:v>
                </c:pt>
                <c:pt idx="4">
                  <c:v>38.95216400911162</c:v>
                </c:pt>
                <c:pt idx="5">
                  <c:v>38.554216867469883</c:v>
                </c:pt>
                <c:pt idx="6">
                  <c:v>37.559808612440193</c:v>
                </c:pt>
                <c:pt idx="7">
                  <c:v>36.194360702252169</c:v>
                </c:pt>
                <c:pt idx="8">
                  <c:v>30.08750280457707</c:v>
                </c:pt>
                <c:pt idx="9">
                  <c:v>29.933707292197859</c:v>
                </c:pt>
                <c:pt idx="10">
                  <c:v>25.789473684210527</c:v>
                </c:pt>
                <c:pt idx="11">
                  <c:v>25.569299971886423</c:v>
                </c:pt>
                <c:pt idx="12">
                  <c:v>25.02812240173462</c:v>
                </c:pt>
                <c:pt idx="13">
                  <c:v>23.809523809523807</c:v>
                </c:pt>
                <c:pt idx="14">
                  <c:v>23.414634146341466</c:v>
                </c:pt>
                <c:pt idx="15">
                  <c:v>21.804337794185511</c:v>
                </c:pt>
                <c:pt idx="16">
                  <c:v>20.930232558139537</c:v>
                </c:pt>
                <c:pt idx="17">
                  <c:v>20.10796221322537</c:v>
                </c:pt>
                <c:pt idx="18">
                  <c:v>20.071585903083701</c:v>
                </c:pt>
                <c:pt idx="19">
                  <c:v>19.505600617999228</c:v>
                </c:pt>
                <c:pt idx="20">
                  <c:v>18.466898954703833</c:v>
                </c:pt>
                <c:pt idx="21">
                  <c:v>17.519615880079634</c:v>
                </c:pt>
                <c:pt idx="22">
                  <c:v>14.645669291338583</c:v>
                </c:pt>
                <c:pt idx="23">
                  <c:v>14.149305555555555</c:v>
                </c:pt>
                <c:pt idx="24">
                  <c:v>12.276045122760451</c:v>
                </c:pt>
                <c:pt idx="25">
                  <c:v>11.613876319758672</c:v>
                </c:pt>
                <c:pt idx="26">
                  <c:v>10.179455445544553</c:v>
                </c:pt>
                <c:pt idx="27">
                  <c:v>10.0177304964539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C50-426B-A189-C969ADCEEF38}"/>
            </c:ext>
          </c:extLst>
        </c:ser>
        <c:ser>
          <c:idx val="1"/>
          <c:order val="1"/>
          <c:tx>
            <c:strRef>
              <c:f>Sheet1!$C$562</c:f>
              <c:strCache>
                <c:ptCount val="1"/>
                <c:pt idx="0">
                  <c:v>درصد A1c مطلوب به تعداد مراقبت انجام شده پزشک(دیابت کنترل شده) زمستان1404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C50-426B-A189-C969ADCEEF3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Sheet1!$A$563:$A$590</c:f>
              <c:strCache>
                <c:ptCount val="28"/>
                <c:pt idx="0">
                  <c:v>فریدن</c:v>
                </c:pt>
                <c:pt idx="1">
                  <c:v>دهاقان</c:v>
                </c:pt>
                <c:pt idx="2">
                  <c:v>خوانسار</c:v>
                </c:pt>
                <c:pt idx="3">
                  <c:v>هرند</c:v>
                </c:pt>
                <c:pt idx="4">
                  <c:v>کوهپایه</c:v>
                </c:pt>
                <c:pt idx="5">
                  <c:v>بوئین</c:v>
                </c:pt>
                <c:pt idx="6">
                  <c:v>نائین</c:v>
                </c:pt>
                <c:pt idx="7">
                  <c:v>فلاورجان</c:v>
                </c:pt>
                <c:pt idx="8">
                  <c:v>نجف آباد</c:v>
                </c:pt>
                <c:pt idx="9">
                  <c:v>شهرضا</c:v>
                </c:pt>
                <c:pt idx="10">
                  <c:v>اردستان</c:v>
                </c:pt>
                <c:pt idx="11">
                  <c:v>اصفهان 2</c:v>
                </c:pt>
                <c:pt idx="12">
                  <c:v>استان</c:v>
                </c:pt>
                <c:pt idx="13">
                  <c:v>فریدونشهر</c:v>
                </c:pt>
                <c:pt idx="14">
                  <c:v>جرقویه</c:v>
                </c:pt>
                <c:pt idx="15">
                  <c:v>خمینی شهر</c:v>
                </c:pt>
                <c:pt idx="16">
                  <c:v>خور</c:v>
                </c:pt>
                <c:pt idx="17">
                  <c:v>نطنز</c:v>
                </c:pt>
                <c:pt idx="18">
                  <c:v>لنجان</c:v>
                </c:pt>
                <c:pt idx="19">
                  <c:v>برخوار</c:v>
                </c:pt>
                <c:pt idx="20">
                  <c:v>چادگان</c:v>
                </c:pt>
                <c:pt idx="21">
                  <c:v>اصفهان 1</c:v>
                </c:pt>
                <c:pt idx="22">
                  <c:v>مبارکه</c:v>
                </c:pt>
                <c:pt idx="23">
                  <c:v>تیران </c:v>
                </c:pt>
                <c:pt idx="24">
                  <c:v>گلپایگان</c:v>
                </c:pt>
                <c:pt idx="25">
                  <c:v>ورزنه</c:v>
                </c:pt>
                <c:pt idx="26">
                  <c:v>شاهین شهر </c:v>
                </c:pt>
                <c:pt idx="27">
                  <c:v>سمیرم</c:v>
                </c:pt>
              </c:strCache>
            </c:strRef>
          </c:cat>
          <c:val>
            <c:numRef>
              <c:f>Sheet1!$C$563:$C$590</c:f>
              <c:numCache>
                <c:formatCode>0.00</c:formatCode>
                <c:ptCount val="28"/>
                <c:pt idx="0">
                  <c:v>58.122743682310471</c:v>
                </c:pt>
                <c:pt idx="1">
                  <c:v>45.417095777548916</c:v>
                </c:pt>
                <c:pt idx="2">
                  <c:v>48.59392575928009</c:v>
                </c:pt>
                <c:pt idx="3">
                  <c:v>43.110236220472444</c:v>
                </c:pt>
                <c:pt idx="4">
                  <c:v>34.036144578313255</c:v>
                </c:pt>
                <c:pt idx="5">
                  <c:v>36.596385542168676</c:v>
                </c:pt>
                <c:pt idx="6">
                  <c:v>33.558178752107928</c:v>
                </c:pt>
                <c:pt idx="7">
                  <c:v>36.330200245198199</c:v>
                </c:pt>
                <c:pt idx="8">
                  <c:v>30.582397492817968</c:v>
                </c:pt>
                <c:pt idx="9">
                  <c:v>25.142857142857146</c:v>
                </c:pt>
                <c:pt idx="10">
                  <c:v>23.791417707767518</c:v>
                </c:pt>
                <c:pt idx="11">
                  <c:v>25.984501027993041</c:v>
                </c:pt>
                <c:pt idx="12">
                  <c:v>24.739505247376311</c:v>
                </c:pt>
                <c:pt idx="13">
                  <c:v>29.951690821256037</c:v>
                </c:pt>
                <c:pt idx="14">
                  <c:v>20.127388535031848</c:v>
                </c:pt>
                <c:pt idx="15">
                  <c:v>19.677598665925515</c:v>
                </c:pt>
                <c:pt idx="16">
                  <c:v>24.80127186009539</c:v>
                </c:pt>
                <c:pt idx="17">
                  <c:v>14.251207729468598</c:v>
                </c:pt>
                <c:pt idx="18">
                  <c:v>23.455272056563174</c:v>
                </c:pt>
                <c:pt idx="19">
                  <c:v>21.008771929824562</c:v>
                </c:pt>
                <c:pt idx="20">
                  <c:v>14.485981308411214</c:v>
                </c:pt>
                <c:pt idx="21">
                  <c:v>17.769301591477049</c:v>
                </c:pt>
                <c:pt idx="22">
                  <c:v>18.982118294360383</c:v>
                </c:pt>
                <c:pt idx="23">
                  <c:v>16.701461377870565</c:v>
                </c:pt>
                <c:pt idx="24">
                  <c:v>12.985938792390407</c:v>
                </c:pt>
                <c:pt idx="25">
                  <c:v>10.112359550561797</c:v>
                </c:pt>
                <c:pt idx="26">
                  <c:v>9.9966227625802091</c:v>
                </c:pt>
                <c:pt idx="27">
                  <c:v>13.746369796708615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C50-426B-A189-C969ADCEEF3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7837584"/>
        <c:axId val="-2067835408"/>
      </c:barChart>
      <c:catAx>
        <c:axId val="-2067837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7835408"/>
        <c:crosses val="autoZero"/>
        <c:auto val="1"/>
        <c:lblAlgn val="ctr"/>
        <c:lblOffset val="100"/>
        <c:noMultiLvlLbl val="0"/>
      </c:catAx>
      <c:valAx>
        <c:axId val="-2067835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7837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>
                <a:solidFill>
                  <a:srgbClr val="FF0000"/>
                </a:solidFill>
              </a:rPr>
              <a:t>مقایسه درصد بیماران مبتلا به دیابت کنترل شده با هدف مورد انتظار بهار1405</a:t>
            </a:r>
            <a:r>
              <a:rPr lang="fa-IR" sz="2000" b="1" baseline="0">
                <a:solidFill>
                  <a:srgbClr val="FF0000"/>
                </a:solidFill>
              </a:rPr>
              <a:t> به تفکیک شهرستانها</a:t>
            </a:r>
            <a:endParaRPr lang="en-US" sz="20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Sheet1!$C$595</c:f>
              <c:strCache>
                <c:ptCount val="1"/>
                <c:pt idx="0">
                  <c:v>درصد دیابت کنترل شده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50F-49F0-823D-8A27E893F17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Sheet1!$B$596:$B$623</c:f>
              <c:strCache>
                <c:ptCount val="28"/>
                <c:pt idx="0">
                  <c:v>فریدن</c:v>
                </c:pt>
                <c:pt idx="1">
                  <c:v>دهاقان</c:v>
                </c:pt>
                <c:pt idx="2">
                  <c:v>خوانسار</c:v>
                </c:pt>
                <c:pt idx="3">
                  <c:v>هرند</c:v>
                </c:pt>
                <c:pt idx="4">
                  <c:v>کوهپایه</c:v>
                </c:pt>
                <c:pt idx="5">
                  <c:v>بوئین</c:v>
                </c:pt>
                <c:pt idx="6">
                  <c:v>نائین</c:v>
                </c:pt>
                <c:pt idx="7">
                  <c:v>فلاورجان</c:v>
                </c:pt>
                <c:pt idx="8">
                  <c:v>نجف آباد</c:v>
                </c:pt>
                <c:pt idx="9">
                  <c:v>شهرضا</c:v>
                </c:pt>
                <c:pt idx="10">
                  <c:v>اردستان</c:v>
                </c:pt>
                <c:pt idx="11">
                  <c:v>اصفهان 2</c:v>
                </c:pt>
                <c:pt idx="12">
                  <c:v>استان</c:v>
                </c:pt>
                <c:pt idx="13">
                  <c:v>فریدونشهر</c:v>
                </c:pt>
                <c:pt idx="14">
                  <c:v>جرقویه</c:v>
                </c:pt>
                <c:pt idx="15">
                  <c:v>خمینی شهر</c:v>
                </c:pt>
                <c:pt idx="16">
                  <c:v>خور</c:v>
                </c:pt>
                <c:pt idx="17">
                  <c:v>نطنز</c:v>
                </c:pt>
                <c:pt idx="18">
                  <c:v>لنجان</c:v>
                </c:pt>
                <c:pt idx="19">
                  <c:v>برخوار</c:v>
                </c:pt>
                <c:pt idx="20">
                  <c:v>چادگان</c:v>
                </c:pt>
                <c:pt idx="21">
                  <c:v>اصفهان 1</c:v>
                </c:pt>
                <c:pt idx="22">
                  <c:v>مبارکه</c:v>
                </c:pt>
                <c:pt idx="23">
                  <c:v>تیران </c:v>
                </c:pt>
                <c:pt idx="24">
                  <c:v>گلپایگان</c:v>
                </c:pt>
                <c:pt idx="25">
                  <c:v>ورزنه</c:v>
                </c:pt>
                <c:pt idx="26">
                  <c:v>شاهین شهر </c:v>
                </c:pt>
                <c:pt idx="27">
                  <c:v>سمیرم</c:v>
                </c:pt>
              </c:strCache>
            </c:strRef>
          </c:cat>
          <c:val>
            <c:numRef>
              <c:f>Sheet1!$C$596:$C$623</c:f>
              <c:numCache>
                <c:formatCode>0.00</c:formatCode>
                <c:ptCount val="28"/>
                <c:pt idx="0">
                  <c:v>54.141414141414145</c:v>
                </c:pt>
                <c:pt idx="1">
                  <c:v>53.030303030303031</c:v>
                </c:pt>
                <c:pt idx="2">
                  <c:v>49.719101123595507</c:v>
                </c:pt>
                <c:pt idx="3">
                  <c:v>43.562231759656648</c:v>
                </c:pt>
                <c:pt idx="4">
                  <c:v>38.95216400911162</c:v>
                </c:pt>
                <c:pt idx="5">
                  <c:v>38.554216867469883</c:v>
                </c:pt>
                <c:pt idx="6">
                  <c:v>37.559808612440193</c:v>
                </c:pt>
                <c:pt idx="7">
                  <c:v>36.194360702252169</c:v>
                </c:pt>
                <c:pt idx="8">
                  <c:v>30.08750280457707</c:v>
                </c:pt>
                <c:pt idx="9">
                  <c:v>29.933707292197859</c:v>
                </c:pt>
                <c:pt idx="10">
                  <c:v>25.789473684210527</c:v>
                </c:pt>
                <c:pt idx="11">
                  <c:v>25.569299971886423</c:v>
                </c:pt>
                <c:pt idx="12">
                  <c:v>25.02812240173462</c:v>
                </c:pt>
                <c:pt idx="13">
                  <c:v>23.809523809523807</c:v>
                </c:pt>
                <c:pt idx="14">
                  <c:v>23.414634146341466</c:v>
                </c:pt>
                <c:pt idx="15">
                  <c:v>21.804337794185511</c:v>
                </c:pt>
                <c:pt idx="16">
                  <c:v>20.930232558139537</c:v>
                </c:pt>
                <c:pt idx="17">
                  <c:v>20.10796221322537</c:v>
                </c:pt>
                <c:pt idx="18">
                  <c:v>20.071585903083701</c:v>
                </c:pt>
                <c:pt idx="19">
                  <c:v>19.505600617999228</c:v>
                </c:pt>
                <c:pt idx="20">
                  <c:v>18.466898954703833</c:v>
                </c:pt>
                <c:pt idx="21">
                  <c:v>17.519615880079634</c:v>
                </c:pt>
                <c:pt idx="22">
                  <c:v>14.645669291338583</c:v>
                </c:pt>
                <c:pt idx="23">
                  <c:v>14.149305555555555</c:v>
                </c:pt>
                <c:pt idx="24">
                  <c:v>12.276045122760451</c:v>
                </c:pt>
                <c:pt idx="25">
                  <c:v>11.613876319758672</c:v>
                </c:pt>
                <c:pt idx="26">
                  <c:v>10.179455445544553</c:v>
                </c:pt>
                <c:pt idx="27">
                  <c:v>10.0177304964539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50F-49F0-823D-8A27E893F17E}"/>
            </c:ext>
          </c:extLst>
        </c:ser>
        <c:ser>
          <c:idx val="1"/>
          <c:order val="1"/>
          <c:tx>
            <c:strRef>
              <c:f>Sheet1!$D$595</c:f>
              <c:strCache>
                <c:ptCount val="1"/>
                <c:pt idx="0">
                  <c:v>هدف موردانتظار دیابت کنترل شده بهار1405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50F-49F0-823D-8A27E893F17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Sheet1!$B$596:$B$623</c:f>
              <c:strCache>
                <c:ptCount val="28"/>
                <c:pt idx="0">
                  <c:v>فریدن</c:v>
                </c:pt>
                <c:pt idx="1">
                  <c:v>دهاقان</c:v>
                </c:pt>
                <c:pt idx="2">
                  <c:v>خوانسار</c:v>
                </c:pt>
                <c:pt idx="3">
                  <c:v>هرند</c:v>
                </c:pt>
                <c:pt idx="4">
                  <c:v>کوهپایه</c:v>
                </c:pt>
                <c:pt idx="5">
                  <c:v>بوئین</c:v>
                </c:pt>
                <c:pt idx="6">
                  <c:v>نائین</c:v>
                </c:pt>
                <c:pt idx="7">
                  <c:v>فلاورجان</c:v>
                </c:pt>
                <c:pt idx="8">
                  <c:v>نجف آباد</c:v>
                </c:pt>
                <c:pt idx="9">
                  <c:v>شهرضا</c:v>
                </c:pt>
                <c:pt idx="10">
                  <c:v>اردستان</c:v>
                </c:pt>
                <c:pt idx="11">
                  <c:v>اصفهان 2</c:v>
                </c:pt>
                <c:pt idx="12">
                  <c:v>استان</c:v>
                </c:pt>
                <c:pt idx="13">
                  <c:v>فریدونشهر</c:v>
                </c:pt>
                <c:pt idx="14">
                  <c:v>جرقویه</c:v>
                </c:pt>
                <c:pt idx="15">
                  <c:v>خمینی شهر</c:v>
                </c:pt>
                <c:pt idx="16">
                  <c:v>خور</c:v>
                </c:pt>
                <c:pt idx="17">
                  <c:v>نطنز</c:v>
                </c:pt>
                <c:pt idx="18">
                  <c:v>لنجان</c:v>
                </c:pt>
                <c:pt idx="19">
                  <c:v>برخوار</c:v>
                </c:pt>
                <c:pt idx="20">
                  <c:v>چادگان</c:v>
                </c:pt>
                <c:pt idx="21">
                  <c:v>اصفهان 1</c:v>
                </c:pt>
                <c:pt idx="22">
                  <c:v>مبارکه</c:v>
                </c:pt>
                <c:pt idx="23">
                  <c:v>تیران </c:v>
                </c:pt>
                <c:pt idx="24">
                  <c:v>گلپایگان</c:v>
                </c:pt>
                <c:pt idx="25">
                  <c:v>ورزنه</c:v>
                </c:pt>
                <c:pt idx="26">
                  <c:v>شاهین شهر </c:v>
                </c:pt>
                <c:pt idx="27">
                  <c:v>سمیرم</c:v>
                </c:pt>
              </c:strCache>
            </c:strRef>
          </c:cat>
          <c:val>
            <c:numRef>
              <c:f>Sheet1!$D$596:$D$623</c:f>
              <c:numCache>
                <c:formatCode>0.00</c:formatCode>
                <c:ptCount val="28"/>
                <c:pt idx="0">
                  <c:v>64.225631768953065</c:v>
                </c:pt>
                <c:pt idx="1">
                  <c:v>50.185890834191554</c:v>
                </c:pt>
                <c:pt idx="2">
                  <c:v>53.696287964004497</c:v>
                </c:pt>
                <c:pt idx="3">
                  <c:v>47.636811023622052</c:v>
                </c:pt>
                <c:pt idx="4">
                  <c:v>37.609939759036145</c:v>
                </c:pt>
                <c:pt idx="5">
                  <c:v>40.439006024096386</c:v>
                </c:pt>
                <c:pt idx="6">
                  <c:v>37.081787521079264</c:v>
                </c:pt>
                <c:pt idx="7">
                  <c:v>40.144871270944009</c:v>
                </c:pt>
                <c:pt idx="8">
                  <c:v>33.793549229563851</c:v>
                </c:pt>
                <c:pt idx="9">
                  <c:v>27.782857142857146</c:v>
                </c:pt>
                <c:pt idx="10">
                  <c:v>26.289516567083108</c:v>
                </c:pt>
                <c:pt idx="11">
                  <c:v>28.712873635932311</c:v>
                </c:pt>
                <c:pt idx="12">
                  <c:v>27.337699999999998</c:v>
                </c:pt>
                <c:pt idx="13">
                  <c:v>33.09661835748792</c:v>
                </c:pt>
                <c:pt idx="14">
                  <c:v>22.24076433121019</c:v>
                </c:pt>
                <c:pt idx="15">
                  <c:v>21.743746525847694</c:v>
                </c:pt>
                <c:pt idx="16">
                  <c:v>27.405405405405403</c:v>
                </c:pt>
                <c:pt idx="17">
                  <c:v>15.747584541062801</c:v>
                </c:pt>
                <c:pt idx="18">
                  <c:v>25.918075622502307</c:v>
                </c:pt>
                <c:pt idx="19">
                  <c:v>23.214692982456139</c:v>
                </c:pt>
                <c:pt idx="20">
                  <c:v>16.00700934579439</c:v>
                </c:pt>
                <c:pt idx="21">
                  <c:v>19.635078258582141</c:v>
                </c:pt>
                <c:pt idx="22">
                  <c:v>20.975240715268221</c:v>
                </c:pt>
                <c:pt idx="23">
                  <c:v>18.455114822546975</c:v>
                </c:pt>
                <c:pt idx="24">
                  <c:v>14.3494623655914</c:v>
                </c:pt>
                <c:pt idx="25">
                  <c:v>11.174157303370785</c:v>
                </c:pt>
                <c:pt idx="26">
                  <c:v>11.04626815265113</c:v>
                </c:pt>
                <c:pt idx="27">
                  <c:v>15.18973862536302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50F-49F0-823D-8A27E893F17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7848464"/>
        <c:axId val="-2067846832"/>
      </c:barChart>
      <c:catAx>
        <c:axId val="-2067848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7846832"/>
        <c:crosses val="autoZero"/>
        <c:auto val="1"/>
        <c:lblAlgn val="ctr"/>
        <c:lblOffset val="100"/>
        <c:noMultiLvlLbl val="0"/>
      </c:catAx>
      <c:valAx>
        <c:axId val="-2067846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7848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200" b="1" kern="120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روند فصلی درصد بیماران مبتلا به دیابت با کنترل مطلوب قند به کل بیماران شناسایی شده در استان</a:t>
            </a:r>
          </a:p>
          <a:p>
            <a:pPr>
              <a:defRPr/>
            </a:pPr>
            <a:r>
              <a:rPr lang="fa-IR" sz="2200" b="1" kern="120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تا پایان بهار1405</a:t>
            </a:r>
            <a:endParaRPr lang="en-US" sz="2200" b="1" kern="120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c:rich>
      </c:tx>
      <c:layout>
        <c:manualLayout>
          <c:xMode val="edge"/>
          <c:yMode val="edge"/>
          <c:x val="0.15845655235714473"/>
          <c:y val="1.2715249688783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7477242874721164E-2"/>
          <c:y val="0.15712858601216301"/>
          <c:w val="0.96252275712527879"/>
          <c:h val="0.6173220221452632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A1Cکنترل شده به کل بیم (2'!$H$3:$AP$3</c:f>
              <c:strCache>
                <c:ptCount val="35"/>
                <c:pt idx="0">
                  <c:v>سه ماهه سوم  96</c:v>
                </c:pt>
                <c:pt idx="1">
                  <c:v>سه ماهه چهارم  96</c:v>
                </c:pt>
                <c:pt idx="2">
                  <c:v>سه ماهه اول  97 </c:v>
                </c:pt>
                <c:pt idx="3">
                  <c:v>سه ماه دوم  97</c:v>
                </c:pt>
                <c:pt idx="4">
                  <c:v>سه ماهه سوم  97</c:v>
                </c:pt>
                <c:pt idx="5">
                  <c:v>سه ماهه چهارم  97</c:v>
                </c:pt>
                <c:pt idx="6">
                  <c:v>سه ماهه اول  98 </c:v>
                </c:pt>
                <c:pt idx="7">
                  <c:v>سه ماه دوم  98</c:v>
                </c:pt>
                <c:pt idx="8">
                  <c:v>سه ماهه سوم 98</c:v>
                </c:pt>
                <c:pt idx="9">
                  <c:v>سه ماهه چهارم 98</c:v>
                </c:pt>
                <c:pt idx="10">
                  <c:v>سه ماهه اول  99 </c:v>
                </c:pt>
                <c:pt idx="11">
                  <c:v>سه ماه دوم  99</c:v>
                </c:pt>
                <c:pt idx="12">
                  <c:v>سه ماهه سوم 99</c:v>
                </c:pt>
                <c:pt idx="13">
                  <c:v>سه ماهه چهارم 99</c:v>
                </c:pt>
                <c:pt idx="14">
                  <c:v>سه ماهه اول 1400</c:v>
                </c:pt>
                <c:pt idx="15">
                  <c:v>سه ماهه دوم  1400</c:v>
                </c:pt>
                <c:pt idx="16">
                  <c:v>سه ماهه سوم  1400</c:v>
                </c:pt>
                <c:pt idx="17">
                  <c:v>سه ماهه چهارم 1400</c:v>
                </c:pt>
                <c:pt idx="18">
                  <c:v>سه ماهه اول  1401</c:v>
                </c:pt>
                <c:pt idx="19">
                  <c:v>سه ماهه دوم1401</c:v>
                </c:pt>
                <c:pt idx="20">
                  <c:v>سه ماهه سوم  1401</c:v>
                </c:pt>
                <c:pt idx="21">
                  <c:v>سه ماهه چهارم 1401</c:v>
                </c:pt>
                <c:pt idx="22">
                  <c:v>سه ماهه اول 1402</c:v>
                </c:pt>
                <c:pt idx="23">
                  <c:v>سه ماهه دوم 1402</c:v>
                </c:pt>
                <c:pt idx="24">
                  <c:v>سه ماهه سوم 1402</c:v>
                </c:pt>
                <c:pt idx="25">
                  <c:v>سه ماهه چهارم 1402</c:v>
                </c:pt>
                <c:pt idx="26">
                  <c:v>بهار1403</c:v>
                </c:pt>
                <c:pt idx="27">
                  <c:v>تابستان1403</c:v>
                </c:pt>
                <c:pt idx="28">
                  <c:v>پاییز 1403</c:v>
                </c:pt>
                <c:pt idx="29">
                  <c:v>زمستان 1403</c:v>
                </c:pt>
                <c:pt idx="30">
                  <c:v>بهار 1404</c:v>
                </c:pt>
                <c:pt idx="31">
                  <c:v>تابستان 1404</c:v>
                </c:pt>
                <c:pt idx="32">
                  <c:v>پاییز 1404</c:v>
                </c:pt>
                <c:pt idx="33">
                  <c:v>زمستان 1404</c:v>
                </c:pt>
                <c:pt idx="34">
                  <c:v>بهار 1405</c:v>
                </c:pt>
              </c:strCache>
            </c:strRef>
          </c:cat>
          <c:val>
            <c:numRef>
              <c:f>'درصد A1Cکنترل شده به کل بیم (2'!$H$31:$AP$31</c:f>
              <c:numCache>
                <c:formatCode>0.0</c:formatCode>
                <c:ptCount val="35"/>
                <c:pt idx="0">
                  <c:v>4.0031108902763073</c:v>
                </c:pt>
                <c:pt idx="1">
                  <c:v>4.8724609445466678</c:v>
                </c:pt>
                <c:pt idx="2">
                  <c:v>4.3035697377142315</c:v>
                </c:pt>
                <c:pt idx="3">
                  <c:v>7.1510906835923249</c:v>
                </c:pt>
                <c:pt idx="4">
                  <c:v>8.5493065160347967</c:v>
                </c:pt>
                <c:pt idx="5">
                  <c:v>8.2144396307301477</c:v>
                </c:pt>
                <c:pt idx="6">
                  <c:v>6.7155561858071842</c:v>
                </c:pt>
                <c:pt idx="7">
                  <c:v>5.8737927071167713</c:v>
                </c:pt>
                <c:pt idx="8">
                  <c:v>5.9381091197626485</c:v>
                </c:pt>
                <c:pt idx="9">
                  <c:v>5.6503523444146584</c:v>
                </c:pt>
                <c:pt idx="10">
                  <c:v>2.0609572443105808</c:v>
                </c:pt>
                <c:pt idx="11">
                  <c:v>4.8019259914577601</c:v>
                </c:pt>
                <c:pt idx="12">
                  <c:v>3.3818798214965229</c:v>
                </c:pt>
                <c:pt idx="13">
                  <c:v>4.0320461421323213</c:v>
                </c:pt>
                <c:pt idx="14">
                  <c:v>3.5265001767749813</c:v>
                </c:pt>
                <c:pt idx="15">
                  <c:v>3.8114901034776909</c:v>
                </c:pt>
                <c:pt idx="16">
                  <c:v>3.6278869086855949</c:v>
                </c:pt>
                <c:pt idx="17">
                  <c:v>3.7167170555756592</c:v>
                </c:pt>
                <c:pt idx="18">
                  <c:v>4.8383014461407488</c:v>
                </c:pt>
                <c:pt idx="19">
                  <c:v>5.35</c:v>
                </c:pt>
                <c:pt idx="20">
                  <c:v>6.33</c:v>
                </c:pt>
                <c:pt idx="21">
                  <c:v>5.66</c:v>
                </c:pt>
                <c:pt idx="22">
                  <c:v>5.86</c:v>
                </c:pt>
                <c:pt idx="23">
                  <c:v>5.31</c:v>
                </c:pt>
                <c:pt idx="24">
                  <c:v>5.5</c:v>
                </c:pt>
                <c:pt idx="25">
                  <c:v>5.22</c:v>
                </c:pt>
                <c:pt idx="26">
                  <c:v>5.67</c:v>
                </c:pt>
                <c:pt idx="27">
                  <c:v>5.8</c:v>
                </c:pt>
                <c:pt idx="28">
                  <c:v>6.8</c:v>
                </c:pt>
                <c:pt idx="29">
                  <c:v>6.2</c:v>
                </c:pt>
                <c:pt idx="30">
                  <c:v>6</c:v>
                </c:pt>
                <c:pt idx="31">
                  <c:v>6.28</c:v>
                </c:pt>
                <c:pt idx="32">
                  <c:v>6.35</c:v>
                </c:pt>
                <c:pt idx="33">
                  <c:v>5.3</c:v>
                </c:pt>
                <c:pt idx="34" formatCode="General">
                  <c:v>6.07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77-447A-BD89-C6DF470BD03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4324336"/>
        <c:axId val="-2064316720"/>
      </c:barChart>
      <c:catAx>
        <c:axId val="-2064324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900000" spcFirstLastPara="1" vertOverflow="ellipsis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4316720"/>
        <c:crosses val="autoZero"/>
        <c:auto val="1"/>
        <c:lblAlgn val="ctr"/>
        <c:lblOffset val="100"/>
        <c:noMultiLvlLbl val="0"/>
      </c:catAx>
      <c:valAx>
        <c:axId val="-20643167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-2064324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</a:t>
            </a:r>
            <a:r>
              <a:rPr lang="fa-IR" sz="2000" b="1" baseline="0" dirty="0">
                <a:solidFill>
                  <a:srgbClr val="FF0000"/>
                </a:solidFill>
              </a:rPr>
              <a:t> </a:t>
            </a:r>
            <a:r>
              <a:rPr lang="fa-IR" sz="2000" b="1" dirty="0">
                <a:solidFill>
                  <a:srgbClr val="FF0000"/>
                </a:solidFill>
              </a:rPr>
              <a:t>بیماریابی دیابت به تفکیک شهرستان ها تا پایان</a:t>
            </a:r>
            <a:r>
              <a:rPr lang="fa-IR" sz="2000" b="1" baseline="0" dirty="0">
                <a:solidFill>
                  <a:srgbClr val="FF0000"/>
                </a:solidFill>
              </a:rPr>
              <a:t> بهار</a:t>
            </a:r>
            <a:r>
              <a:rPr lang="fa-IR" sz="2000" b="1" dirty="0">
                <a:solidFill>
                  <a:srgbClr val="FF0000"/>
                </a:solidFill>
              </a:rPr>
              <a:t> 1405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600951443569554E-2"/>
          <c:y val="7.407407407407407E-2"/>
          <c:w val="0.96357381889763782"/>
          <c:h val="0.753146252551764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Sheet1!$B$189</c:f>
              <c:strCache>
                <c:ptCount val="1"/>
                <c:pt idx="0">
                  <c:v>درصد شیوع دیابت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705-43C9-94CC-CA20B60DA795}"/>
              </c:ext>
            </c:extLst>
          </c:dPt>
          <c:dPt>
            <c:idx val="2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705-43C9-94CC-CA20B60DA795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705-43C9-94CC-CA20B60DA795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358-4844-8F85-F64F31F6F93F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F9E-48FA-B26A-44D1DC496EDB}"/>
              </c:ext>
            </c:extLst>
          </c:dPt>
          <c:dLbls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EF9E-48FA-B26A-44D1DC496E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Sheet1!$A$190:$A$217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خور</c:v>
                </c:pt>
                <c:pt idx="3">
                  <c:v>کوهپایه</c:v>
                </c:pt>
                <c:pt idx="4">
                  <c:v>برخوار</c:v>
                </c:pt>
                <c:pt idx="5">
                  <c:v>دهاقان</c:v>
                </c:pt>
                <c:pt idx="6">
                  <c:v>خمینی شهر</c:v>
                </c:pt>
                <c:pt idx="7">
                  <c:v>هرند</c:v>
                </c:pt>
                <c:pt idx="8">
                  <c:v>ورزنه</c:v>
                </c:pt>
                <c:pt idx="9">
                  <c:v>اصفهان 1</c:v>
                </c:pt>
                <c:pt idx="10">
                  <c:v>خوانسار</c:v>
                </c:pt>
                <c:pt idx="11">
                  <c:v>نجف آباد</c:v>
                </c:pt>
                <c:pt idx="12">
                  <c:v>شاهین شهر </c:v>
                </c:pt>
                <c:pt idx="13">
                  <c:v>فلاورجان</c:v>
                </c:pt>
                <c:pt idx="14">
                  <c:v>استان</c:v>
                </c:pt>
                <c:pt idx="15">
                  <c:v>فریدن</c:v>
                </c:pt>
                <c:pt idx="16">
                  <c:v>جرقویه</c:v>
                </c:pt>
                <c:pt idx="17">
                  <c:v>نائین</c:v>
                </c:pt>
                <c:pt idx="18">
                  <c:v>مبارکه</c:v>
                </c:pt>
                <c:pt idx="19">
                  <c:v>تیران </c:v>
                </c:pt>
                <c:pt idx="20">
                  <c:v>لنجان</c:v>
                </c:pt>
                <c:pt idx="21">
                  <c:v>اصفهان 2</c:v>
                </c:pt>
                <c:pt idx="22">
                  <c:v>شهرضا</c:v>
                </c:pt>
                <c:pt idx="23">
                  <c:v>بوئین</c:v>
                </c:pt>
                <c:pt idx="24">
                  <c:v>چادگان</c:v>
                </c:pt>
                <c:pt idx="25">
                  <c:v>سمیرم</c:v>
                </c:pt>
                <c:pt idx="26">
                  <c:v>گلپایگان</c:v>
                </c:pt>
                <c:pt idx="27">
                  <c:v>فریدونشهر</c:v>
                </c:pt>
              </c:strCache>
            </c:strRef>
          </c:cat>
          <c:val>
            <c:numRef>
              <c:f>Sheet1!$B$190:$B$217</c:f>
              <c:numCache>
                <c:formatCode>General</c:formatCode>
                <c:ptCount val="28"/>
                <c:pt idx="0">
                  <c:v>18.89</c:v>
                </c:pt>
                <c:pt idx="1">
                  <c:v>18.11</c:v>
                </c:pt>
                <c:pt idx="2">
                  <c:v>17.73</c:v>
                </c:pt>
                <c:pt idx="3">
                  <c:v>15.73</c:v>
                </c:pt>
                <c:pt idx="4">
                  <c:v>14.85</c:v>
                </c:pt>
                <c:pt idx="5">
                  <c:v>14.59</c:v>
                </c:pt>
                <c:pt idx="6">
                  <c:v>14.53</c:v>
                </c:pt>
                <c:pt idx="7">
                  <c:v>14.45</c:v>
                </c:pt>
                <c:pt idx="8">
                  <c:v>14.27</c:v>
                </c:pt>
                <c:pt idx="9">
                  <c:v>14.24</c:v>
                </c:pt>
                <c:pt idx="10">
                  <c:v>14.24</c:v>
                </c:pt>
                <c:pt idx="11">
                  <c:v>14.13</c:v>
                </c:pt>
                <c:pt idx="12">
                  <c:v>14.05</c:v>
                </c:pt>
                <c:pt idx="13">
                  <c:v>13.59</c:v>
                </c:pt>
                <c:pt idx="14">
                  <c:v>13.44</c:v>
                </c:pt>
                <c:pt idx="15">
                  <c:v>13.4</c:v>
                </c:pt>
                <c:pt idx="16">
                  <c:v>13.03</c:v>
                </c:pt>
                <c:pt idx="17">
                  <c:v>13</c:v>
                </c:pt>
                <c:pt idx="18">
                  <c:v>12.94</c:v>
                </c:pt>
                <c:pt idx="19">
                  <c:v>12.75</c:v>
                </c:pt>
                <c:pt idx="20">
                  <c:v>12.5</c:v>
                </c:pt>
                <c:pt idx="21">
                  <c:v>12.3</c:v>
                </c:pt>
                <c:pt idx="22">
                  <c:v>11.96</c:v>
                </c:pt>
                <c:pt idx="23">
                  <c:v>11.9</c:v>
                </c:pt>
                <c:pt idx="24">
                  <c:v>10.96</c:v>
                </c:pt>
                <c:pt idx="25">
                  <c:v>10.62</c:v>
                </c:pt>
                <c:pt idx="26">
                  <c:v>10.53</c:v>
                </c:pt>
                <c:pt idx="27">
                  <c:v>9.23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73-4A1F-A7E1-D8B03762E3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42732416"/>
        <c:axId val="-2142725344"/>
      </c:barChart>
      <c:catAx>
        <c:axId val="-214273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2725344"/>
        <c:crosses val="autoZero"/>
        <c:auto val="1"/>
        <c:lblAlgn val="ctr"/>
        <c:lblOffset val="100"/>
        <c:noMultiLvlLbl val="0"/>
      </c:catAx>
      <c:valAx>
        <c:axId val="-2142725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2732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</a:t>
            </a:r>
            <a:r>
              <a:rPr lang="en-US" sz="2000" b="1" dirty="0">
                <a:solidFill>
                  <a:srgbClr val="FF0000"/>
                </a:solidFill>
              </a:rPr>
              <a:t>A1C </a:t>
            </a:r>
            <a:r>
              <a:rPr lang="fa-IR" sz="2000" b="1" dirty="0">
                <a:solidFill>
                  <a:srgbClr val="FF0000"/>
                </a:solidFill>
              </a:rPr>
              <a:t>مطلوب به تعداد کل بیماران مبتلا</a:t>
            </a:r>
            <a:r>
              <a:rPr lang="fa-IR" sz="2000" b="1" baseline="0" dirty="0">
                <a:solidFill>
                  <a:srgbClr val="FF0000"/>
                </a:solidFill>
              </a:rPr>
              <a:t> به دیابت به تفکیک شهرستانها دربهار1405</a:t>
            </a:r>
            <a:r>
              <a:rPr lang="fa-IR" sz="2000" b="1" dirty="0">
                <a:solidFill>
                  <a:srgbClr val="FF0000"/>
                </a:solidFill>
              </a:rPr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Sheet1!$C$629</c:f>
              <c:strCache>
                <c:ptCount val="1"/>
                <c:pt idx="0">
                  <c:v>درصد A1C مطلوب به تعداد کل بیماران دیابتی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29-4911-9F3F-5F8306A4D7CF}"/>
              </c:ext>
            </c:extLst>
          </c:dPt>
          <c:dLbls>
            <c:dLbl>
              <c:idx val="16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C29-4911-9F3F-5F8306A4D7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 rtl="1"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Sheet1!$B$630:$B$657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بوئین</c:v>
                </c:pt>
                <c:pt idx="4">
                  <c:v>نائین</c:v>
                </c:pt>
                <c:pt idx="5">
                  <c:v>اردستان</c:v>
                </c:pt>
                <c:pt idx="6">
                  <c:v>هرند</c:v>
                </c:pt>
                <c:pt idx="7">
                  <c:v>فریدونشهر</c:v>
                </c:pt>
                <c:pt idx="8">
                  <c:v>فلاورجان</c:v>
                </c:pt>
                <c:pt idx="9">
                  <c:v>کوهپایه</c:v>
                </c:pt>
                <c:pt idx="10">
                  <c:v>خور</c:v>
                </c:pt>
                <c:pt idx="11">
                  <c:v>چادگان</c:v>
                </c:pt>
                <c:pt idx="12">
                  <c:v>جرقویه</c:v>
                </c:pt>
                <c:pt idx="13">
                  <c:v>نطنز</c:v>
                </c:pt>
                <c:pt idx="14">
                  <c:v>شهرضا</c:v>
                </c:pt>
                <c:pt idx="15">
                  <c:v>نجف آباد</c:v>
                </c:pt>
                <c:pt idx="16">
                  <c:v>استان</c:v>
                </c:pt>
                <c:pt idx="17">
                  <c:v>برخوار</c:v>
                </c:pt>
                <c:pt idx="18">
                  <c:v>خمینی شهر</c:v>
                </c:pt>
                <c:pt idx="19">
                  <c:v>لنجان</c:v>
                </c:pt>
                <c:pt idx="20">
                  <c:v>اصفهان 2</c:v>
                </c:pt>
                <c:pt idx="21">
                  <c:v>مبارکه</c:v>
                </c:pt>
                <c:pt idx="22">
                  <c:v>ورزنه</c:v>
                </c:pt>
                <c:pt idx="23">
                  <c:v>تیران </c:v>
                </c:pt>
                <c:pt idx="24">
                  <c:v>اصفهان 1</c:v>
                </c:pt>
                <c:pt idx="25">
                  <c:v>سمیرم</c:v>
                </c:pt>
                <c:pt idx="26">
                  <c:v>گلپایگان</c:v>
                </c:pt>
                <c:pt idx="27">
                  <c:v>شاهین شهر </c:v>
                </c:pt>
              </c:strCache>
            </c:strRef>
          </c:cat>
          <c:val>
            <c:numRef>
              <c:f>Sheet1!$C$630:$C$657</c:f>
              <c:numCache>
                <c:formatCode>0.00</c:formatCode>
                <c:ptCount val="28"/>
                <c:pt idx="0">
                  <c:v>22.886421861656704</c:v>
                </c:pt>
                <c:pt idx="1">
                  <c:v>22.740899357601712</c:v>
                </c:pt>
                <c:pt idx="2">
                  <c:v>21.604938271604937</c:v>
                </c:pt>
                <c:pt idx="3">
                  <c:v>17.522245037645447</c:v>
                </c:pt>
                <c:pt idx="4">
                  <c:v>13.110647181628392</c:v>
                </c:pt>
                <c:pt idx="5">
                  <c:v>12.413634269921694</c:v>
                </c:pt>
                <c:pt idx="6">
                  <c:v>12.206855081178594</c:v>
                </c:pt>
                <c:pt idx="7">
                  <c:v>11.47227533460803</c:v>
                </c:pt>
                <c:pt idx="8">
                  <c:v>11.390780221006809</c:v>
                </c:pt>
                <c:pt idx="9">
                  <c:v>9.8559077809798268</c:v>
                </c:pt>
                <c:pt idx="10">
                  <c:v>9.7944377267230962</c:v>
                </c:pt>
                <c:pt idx="11">
                  <c:v>8.6601307189542478</c:v>
                </c:pt>
                <c:pt idx="12">
                  <c:v>7.7575757575757578</c:v>
                </c:pt>
                <c:pt idx="13">
                  <c:v>6.6384495433281359</c:v>
                </c:pt>
                <c:pt idx="14">
                  <c:v>6.5962467692999214</c:v>
                </c:pt>
                <c:pt idx="15">
                  <c:v>6.2769144354989699</c:v>
                </c:pt>
                <c:pt idx="16">
                  <c:v>6.068679809148084</c:v>
                </c:pt>
                <c:pt idx="17">
                  <c:v>5.7654983445598811</c:v>
                </c:pt>
                <c:pt idx="18">
                  <c:v>4.5603706205964674</c:v>
                </c:pt>
                <c:pt idx="19">
                  <c:v>4.5593845768966164</c:v>
                </c:pt>
                <c:pt idx="20">
                  <c:v>4.1457744552830702</c:v>
                </c:pt>
                <c:pt idx="21">
                  <c:v>4.0673518478023185</c:v>
                </c:pt>
                <c:pt idx="22">
                  <c:v>4.0335254059717132</c:v>
                </c:pt>
                <c:pt idx="23">
                  <c:v>3.637580897121178</c:v>
                </c:pt>
                <c:pt idx="24">
                  <c:v>3.5230671408049363</c:v>
                </c:pt>
                <c:pt idx="25">
                  <c:v>3.3284241531664214</c:v>
                </c:pt>
                <c:pt idx="26">
                  <c:v>3.2994471196718389</c:v>
                </c:pt>
                <c:pt idx="27">
                  <c:v>2.2765015222806535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C29-4911-9F3F-5F8306A4D7C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4315632"/>
        <c:axId val="-2064325424"/>
      </c:barChart>
      <c:catAx>
        <c:axId val="-2064315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4325424"/>
        <c:crosses val="autoZero"/>
        <c:auto val="1"/>
        <c:lblAlgn val="ctr"/>
        <c:lblOffset val="100"/>
        <c:noMultiLvlLbl val="0"/>
      </c:catAx>
      <c:valAx>
        <c:axId val="-2064325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4315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>
                <a:solidFill>
                  <a:srgbClr val="FF0000"/>
                </a:solidFill>
              </a:rPr>
              <a:t>مقایسه درصد دیابت کنترل شده به تعداد کل بیماران به تفکیک شهرستانها درفصل  بهار1405 و زمستان1404 </a:t>
            </a:r>
            <a:endParaRPr lang="en-US" sz="18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Sheet1!$C$662</c:f>
              <c:strCache>
                <c:ptCount val="1"/>
                <c:pt idx="0">
                  <c:v>درصد A1C مطلوب به تعداد کل بیماران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6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1D-43F0-A59C-D63EFB5C38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Sheet1!$B$663:$B$690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بوئین</c:v>
                </c:pt>
                <c:pt idx="4">
                  <c:v>نائین</c:v>
                </c:pt>
                <c:pt idx="5">
                  <c:v>اردستان</c:v>
                </c:pt>
                <c:pt idx="6">
                  <c:v>هرند</c:v>
                </c:pt>
                <c:pt idx="7">
                  <c:v>فریدونشهر</c:v>
                </c:pt>
                <c:pt idx="8">
                  <c:v>فلاورجان</c:v>
                </c:pt>
                <c:pt idx="9">
                  <c:v>کوهپایه</c:v>
                </c:pt>
                <c:pt idx="10">
                  <c:v>خور</c:v>
                </c:pt>
                <c:pt idx="11">
                  <c:v>چادگان</c:v>
                </c:pt>
                <c:pt idx="12">
                  <c:v>جرقویه</c:v>
                </c:pt>
                <c:pt idx="13">
                  <c:v>نطنز</c:v>
                </c:pt>
                <c:pt idx="14">
                  <c:v>شهرضا</c:v>
                </c:pt>
                <c:pt idx="15">
                  <c:v>نجف آباد</c:v>
                </c:pt>
                <c:pt idx="16">
                  <c:v>استان</c:v>
                </c:pt>
                <c:pt idx="17">
                  <c:v>برخوار</c:v>
                </c:pt>
                <c:pt idx="18">
                  <c:v>خمینی شهر</c:v>
                </c:pt>
                <c:pt idx="19">
                  <c:v>لنجان</c:v>
                </c:pt>
                <c:pt idx="20">
                  <c:v>اصفهان 2</c:v>
                </c:pt>
                <c:pt idx="21">
                  <c:v>مبارکه</c:v>
                </c:pt>
                <c:pt idx="22">
                  <c:v>ورزنه</c:v>
                </c:pt>
                <c:pt idx="23">
                  <c:v>تیران </c:v>
                </c:pt>
                <c:pt idx="24">
                  <c:v>اصفهان 1</c:v>
                </c:pt>
                <c:pt idx="25">
                  <c:v>سمیرم</c:v>
                </c:pt>
                <c:pt idx="26">
                  <c:v>گلپایگان</c:v>
                </c:pt>
                <c:pt idx="27">
                  <c:v>شاهین شهر </c:v>
                </c:pt>
              </c:strCache>
            </c:strRef>
          </c:cat>
          <c:val>
            <c:numRef>
              <c:f>Sheet1!$C$663:$C$690</c:f>
              <c:numCache>
                <c:formatCode>0.00</c:formatCode>
                <c:ptCount val="28"/>
                <c:pt idx="0">
                  <c:v>22.886421861656704</c:v>
                </c:pt>
                <c:pt idx="1">
                  <c:v>22.740899357601712</c:v>
                </c:pt>
                <c:pt idx="2">
                  <c:v>21.604938271604937</c:v>
                </c:pt>
                <c:pt idx="3">
                  <c:v>17.522245037645447</c:v>
                </c:pt>
                <c:pt idx="4">
                  <c:v>13.110647181628392</c:v>
                </c:pt>
                <c:pt idx="5">
                  <c:v>12.413634269921694</c:v>
                </c:pt>
                <c:pt idx="6">
                  <c:v>12.206855081178594</c:v>
                </c:pt>
                <c:pt idx="7">
                  <c:v>11.47227533460803</c:v>
                </c:pt>
                <c:pt idx="8">
                  <c:v>11.390780221006809</c:v>
                </c:pt>
                <c:pt idx="9">
                  <c:v>9.8559077809798268</c:v>
                </c:pt>
                <c:pt idx="10">
                  <c:v>9.7944377267230962</c:v>
                </c:pt>
                <c:pt idx="11">
                  <c:v>8.6601307189542478</c:v>
                </c:pt>
                <c:pt idx="12">
                  <c:v>7.7575757575757578</c:v>
                </c:pt>
                <c:pt idx="13">
                  <c:v>6.6384495433281359</c:v>
                </c:pt>
                <c:pt idx="14">
                  <c:v>6.5962467692999214</c:v>
                </c:pt>
                <c:pt idx="15">
                  <c:v>6.2769144354989699</c:v>
                </c:pt>
                <c:pt idx="16">
                  <c:v>6.068679809148084</c:v>
                </c:pt>
                <c:pt idx="17">
                  <c:v>5.7654983445598811</c:v>
                </c:pt>
                <c:pt idx="18">
                  <c:v>4.5603706205964674</c:v>
                </c:pt>
                <c:pt idx="19">
                  <c:v>4.5593845768966164</c:v>
                </c:pt>
                <c:pt idx="20">
                  <c:v>4.1457744552830702</c:v>
                </c:pt>
                <c:pt idx="21">
                  <c:v>4.0673518478023185</c:v>
                </c:pt>
                <c:pt idx="22">
                  <c:v>4.0335254059717132</c:v>
                </c:pt>
                <c:pt idx="23">
                  <c:v>3.637580897121178</c:v>
                </c:pt>
                <c:pt idx="24">
                  <c:v>3.5230671408049363</c:v>
                </c:pt>
                <c:pt idx="25">
                  <c:v>3.3284241531664214</c:v>
                </c:pt>
                <c:pt idx="26">
                  <c:v>3.2994471196718389</c:v>
                </c:pt>
                <c:pt idx="27">
                  <c:v>2.2765015222806535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D1D-43F0-A59C-D63EFB5C3875}"/>
            </c:ext>
          </c:extLst>
        </c:ser>
        <c:ser>
          <c:idx val="1"/>
          <c:order val="1"/>
          <c:tx>
            <c:strRef>
              <c:f>Sheet1!$D$662</c:f>
              <c:strCache>
                <c:ptCount val="1"/>
                <c:pt idx="0">
                  <c:v>درصد A1c مطلوب به تعداد کل بیماران زمستان1404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D1D-43F0-A59C-D63EFB5C38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Sheet1!$B$663:$B$690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بوئین</c:v>
                </c:pt>
                <c:pt idx="4">
                  <c:v>نائین</c:v>
                </c:pt>
                <c:pt idx="5">
                  <c:v>اردستان</c:v>
                </c:pt>
                <c:pt idx="6">
                  <c:v>هرند</c:v>
                </c:pt>
                <c:pt idx="7">
                  <c:v>فریدونشهر</c:v>
                </c:pt>
                <c:pt idx="8">
                  <c:v>فلاورجان</c:v>
                </c:pt>
                <c:pt idx="9">
                  <c:v>کوهپایه</c:v>
                </c:pt>
                <c:pt idx="10">
                  <c:v>خور</c:v>
                </c:pt>
                <c:pt idx="11">
                  <c:v>چادگان</c:v>
                </c:pt>
                <c:pt idx="12">
                  <c:v>جرقویه</c:v>
                </c:pt>
                <c:pt idx="13">
                  <c:v>نطنز</c:v>
                </c:pt>
                <c:pt idx="14">
                  <c:v>شهرضا</c:v>
                </c:pt>
                <c:pt idx="15">
                  <c:v>نجف آباد</c:v>
                </c:pt>
                <c:pt idx="16">
                  <c:v>استان</c:v>
                </c:pt>
                <c:pt idx="17">
                  <c:v>برخوار</c:v>
                </c:pt>
                <c:pt idx="18">
                  <c:v>خمینی شهر</c:v>
                </c:pt>
                <c:pt idx="19">
                  <c:v>لنجان</c:v>
                </c:pt>
                <c:pt idx="20">
                  <c:v>اصفهان 2</c:v>
                </c:pt>
                <c:pt idx="21">
                  <c:v>مبارکه</c:v>
                </c:pt>
                <c:pt idx="22">
                  <c:v>ورزنه</c:v>
                </c:pt>
                <c:pt idx="23">
                  <c:v>تیران </c:v>
                </c:pt>
                <c:pt idx="24">
                  <c:v>اصفهان 1</c:v>
                </c:pt>
                <c:pt idx="25">
                  <c:v>سمیرم</c:v>
                </c:pt>
                <c:pt idx="26">
                  <c:v>گلپایگان</c:v>
                </c:pt>
                <c:pt idx="27">
                  <c:v>شاهین شهر </c:v>
                </c:pt>
              </c:strCache>
            </c:strRef>
          </c:cat>
          <c:val>
            <c:numRef>
              <c:f>Sheet1!$D$663:$D$690</c:f>
              <c:numCache>
                <c:formatCode>0.00</c:formatCode>
                <c:ptCount val="28"/>
                <c:pt idx="0">
                  <c:v>23.245740687265375</c:v>
                </c:pt>
                <c:pt idx="1">
                  <c:v>18.88937472671622</c:v>
                </c:pt>
                <c:pt idx="2">
                  <c:v>17.199687987519503</c:v>
                </c:pt>
                <c:pt idx="3">
                  <c:v>16.851595006934815</c:v>
                </c:pt>
                <c:pt idx="4">
                  <c:v>8.5042735042735043</c:v>
                </c:pt>
                <c:pt idx="5">
                  <c:v>10.19790454016298</c:v>
                </c:pt>
                <c:pt idx="6">
                  <c:v>13.240628778718259</c:v>
                </c:pt>
                <c:pt idx="7">
                  <c:v>12.109375</c:v>
                </c:pt>
                <c:pt idx="8">
                  <c:v>10.085654319587043</c:v>
                </c:pt>
                <c:pt idx="9">
                  <c:v>6.5735892961023845</c:v>
                </c:pt>
                <c:pt idx="10">
                  <c:v>9.5471236230110161</c:v>
                </c:pt>
                <c:pt idx="11">
                  <c:v>5.183946488294314</c:v>
                </c:pt>
                <c:pt idx="12">
                  <c:v>6.4754098360655741</c:v>
                </c:pt>
                <c:pt idx="13">
                  <c:v>3.9846915803692031</c:v>
                </c:pt>
                <c:pt idx="14">
                  <c:v>4.9869658846197433</c:v>
                </c:pt>
                <c:pt idx="15">
                  <c:v>5.5610960725649434</c:v>
                </c:pt>
                <c:pt idx="16">
                  <c:v>5.2942497573652672</c:v>
                </c:pt>
                <c:pt idx="17">
                  <c:v>5.557489267896508</c:v>
                </c:pt>
                <c:pt idx="18">
                  <c:v>3.4560187445084449</c:v>
                </c:pt>
                <c:pt idx="19">
                  <c:v>4.8373803334812653</c:v>
                </c:pt>
                <c:pt idx="20">
                  <c:v>3.7991953012995419</c:v>
                </c:pt>
                <c:pt idx="21">
                  <c:v>4.618473895582329</c:v>
                </c:pt>
                <c:pt idx="22">
                  <c:v>1.9758507135016465</c:v>
                </c:pt>
                <c:pt idx="23">
                  <c:v>3.6003600360036003</c:v>
                </c:pt>
                <c:pt idx="24">
                  <c:v>3.2237281664598645</c:v>
                </c:pt>
                <c:pt idx="25">
                  <c:v>4.2111506524317912</c:v>
                </c:pt>
                <c:pt idx="26">
                  <c:v>2.8344466510200399</c:v>
                </c:pt>
                <c:pt idx="27">
                  <c:v>2.0952785446308488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D1D-43F0-A59C-D63EFB5C387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4325968"/>
        <c:axId val="-2064322704"/>
      </c:barChart>
      <c:catAx>
        <c:axId val="-206432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4322704"/>
        <c:crosses val="autoZero"/>
        <c:auto val="1"/>
        <c:lblAlgn val="ctr"/>
        <c:lblOffset val="100"/>
        <c:noMultiLvlLbl val="0"/>
      </c:catAx>
      <c:valAx>
        <c:axId val="-2064322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4325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دیابت کنترل شده با سه هدف</a:t>
            </a:r>
            <a:r>
              <a:rPr lang="fa-IR" sz="2000" b="1" baseline="0" dirty="0">
                <a:solidFill>
                  <a:srgbClr val="FF0000"/>
                </a:solidFill>
              </a:rPr>
              <a:t> به تفکیک شهرستانها درفصل بهار1405</a:t>
            </a:r>
            <a:endParaRPr lang="fa-IR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9532919934438852E-2"/>
          <c:y val="5.088924410842318E-2"/>
          <c:w val="0.94816864195839734"/>
          <c:h val="0.829463254563937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Sheet1!$C$695</c:f>
              <c:strCache>
                <c:ptCount val="1"/>
                <c:pt idx="0">
                  <c:v>درصد  دیابت کنترل شده با سه هدف  به تعداد مراقبت شده توسط پزشک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2EB-4147-AF58-E77665E7CA27}"/>
              </c:ext>
            </c:extLst>
          </c:dPt>
          <c:dLbls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2EB-4147-AF58-E77665E7CA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Sheet1!$B$696:$B$723</c:f>
              <c:strCache>
                <c:ptCount val="28"/>
                <c:pt idx="0">
                  <c:v>دهاقان</c:v>
                </c:pt>
                <c:pt idx="1">
                  <c:v>بوئین</c:v>
                </c:pt>
                <c:pt idx="2">
                  <c:v>کوهپایه</c:v>
                </c:pt>
                <c:pt idx="3">
                  <c:v>خوانسار</c:v>
                </c:pt>
                <c:pt idx="4">
                  <c:v>نائین</c:v>
                </c:pt>
                <c:pt idx="5">
                  <c:v>اردستان</c:v>
                </c:pt>
                <c:pt idx="6">
                  <c:v>فریدن</c:v>
                </c:pt>
                <c:pt idx="7">
                  <c:v>خور</c:v>
                </c:pt>
                <c:pt idx="8">
                  <c:v>چادگان</c:v>
                </c:pt>
                <c:pt idx="9">
                  <c:v>هرند</c:v>
                </c:pt>
                <c:pt idx="10">
                  <c:v>نجف آباد</c:v>
                </c:pt>
                <c:pt idx="11">
                  <c:v>اصفهان 2</c:v>
                </c:pt>
                <c:pt idx="12">
                  <c:v>جرقویه</c:v>
                </c:pt>
                <c:pt idx="13">
                  <c:v>استان</c:v>
                </c:pt>
                <c:pt idx="14">
                  <c:v>برخوار</c:v>
                </c:pt>
                <c:pt idx="15">
                  <c:v>لنجان</c:v>
                </c:pt>
                <c:pt idx="16">
                  <c:v>اصفهان 1</c:v>
                </c:pt>
                <c:pt idx="17">
                  <c:v>فلاورجان</c:v>
                </c:pt>
                <c:pt idx="18">
                  <c:v>خمینی شهر</c:v>
                </c:pt>
                <c:pt idx="19">
                  <c:v>شهرضا</c:v>
                </c:pt>
                <c:pt idx="20">
                  <c:v>نطنز</c:v>
                </c:pt>
                <c:pt idx="21">
                  <c:v>شاهین شهر </c:v>
                </c:pt>
                <c:pt idx="22">
                  <c:v>فریدونشهر</c:v>
                </c:pt>
                <c:pt idx="23">
                  <c:v>مبارکه</c:v>
                </c:pt>
                <c:pt idx="24">
                  <c:v>ورزنه</c:v>
                </c:pt>
                <c:pt idx="25">
                  <c:v>تیران </c:v>
                </c:pt>
                <c:pt idx="26">
                  <c:v>گلپایگان</c:v>
                </c:pt>
                <c:pt idx="27">
                  <c:v>سمیرم</c:v>
                </c:pt>
              </c:strCache>
            </c:strRef>
          </c:cat>
          <c:val>
            <c:numRef>
              <c:f>Sheet1!$C$696:$C$723</c:f>
              <c:numCache>
                <c:formatCode>0.00</c:formatCode>
                <c:ptCount val="28"/>
                <c:pt idx="0">
                  <c:v>10.416666666666668</c:v>
                </c:pt>
                <c:pt idx="1">
                  <c:v>8.7349397590361448</c:v>
                </c:pt>
                <c:pt idx="2">
                  <c:v>8.2004555808656043</c:v>
                </c:pt>
                <c:pt idx="3">
                  <c:v>7.3970037453183517</c:v>
                </c:pt>
                <c:pt idx="4">
                  <c:v>6.5789473684210522</c:v>
                </c:pt>
                <c:pt idx="5">
                  <c:v>6.3157894736842106</c:v>
                </c:pt>
                <c:pt idx="6">
                  <c:v>4.9158249158249161</c:v>
                </c:pt>
                <c:pt idx="7">
                  <c:v>4.1343669250646</c:v>
                </c:pt>
                <c:pt idx="8">
                  <c:v>3.484320557491289</c:v>
                </c:pt>
                <c:pt idx="9">
                  <c:v>3.4334763948497855</c:v>
                </c:pt>
                <c:pt idx="10">
                  <c:v>3.365492483733453</c:v>
                </c:pt>
                <c:pt idx="11">
                  <c:v>3.1487208321619344</c:v>
                </c:pt>
                <c:pt idx="12">
                  <c:v>2.8048780487804881</c:v>
                </c:pt>
                <c:pt idx="13">
                  <c:v>2.6459511892922936</c:v>
                </c:pt>
                <c:pt idx="14">
                  <c:v>2.5492468134414832</c:v>
                </c:pt>
                <c:pt idx="15">
                  <c:v>2.1475770925110131</c:v>
                </c:pt>
                <c:pt idx="16">
                  <c:v>2.1079751727368543</c:v>
                </c:pt>
                <c:pt idx="17">
                  <c:v>1.631494945912396</c:v>
                </c:pt>
                <c:pt idx="18">
                  <c:v>1.5228426395939088</c:v>
                </c:pt>
                <c:pt idx="19">
                  <c:v>1.4788373278939317</c:v>
                </c:pt>
                <c:pt idx="20">
                  <c:v>1.0796221322537112</c:v>
                </c:pt>
                <c:pt idx="21">
                  <c:v>0.92821782178217815</c:v>
                </c:pt>
                <c:pt idx="22">
                  <c:v>0.92592592592592582</c:v>
                </c:pt>
                <c:pt idx="23">
                  <c:v>0.82677165354330706</c:v>
                </c:pt>
                <c:pt idx="24">
                  <c:v>0.75414781297134237</c:v>
                </c:pt>
                <c:pt idx="25">
                  <c:v>0.69444444444444442</c:v>
                </c:pt>
                <c:pt idx="26">
                  <c:v>0.33178500331785005</c:v>
                </c:pt>
                <c:pt idx="27">
                  <c:v>0.1773049645390071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EB-4147-AF58-E77665E7CA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4314000"/>
        <c:axId val="-2064314544"/>
      </c:barChart>
      <c:catAx>
        <c:axId val="-2064314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4314544"/>
        <c:crosses val="autoZero"/>
        <c:auto val="1"/>
        <c:lblAlgn val="ctr"/>
        <c:lblOffset val="100"/>
        <c:noMultiLvlLbl val="0"/>
      </c:catAx>
      <c:valAx>
        <c:axId val="-2064314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4314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>
                <a:solidFill>
                  <a:srgbClr val="FF0000"/>
                </a:solidFill>
              </a:rPr>
              <a:t>مقایسه</a:t>
            </a:r>
            <a:r>
              <a:rPr lang="fa-IR" sz="2000" b="1" baseline="0">
                <a:solidFill>
                  <a:srgbClr val="FF0000"/>
                </a:solidFill>
              </a:rPr>
              <a:t> درصد دیابت کنترل شده با سه هدف به تفکیک شهرستانها در فصل بهار1405 و زمستان1404</a:t>
            </a:r>
            <a:endParaRPr lang="en-US" sz="20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Sheet1!$C$727</c:f>
              <c:strCache>
                <c:ptCount val="1"/>
                <c:pt idx="0">
                  <c:v>درصد  دیابت کنترل شده با سه هدف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374-443B-B112-1E6D7F0073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Sheet1!$B$728:$B$755</c:f>
              <c:strCache>
                <c:ptCount val="28"/>
                <c:pt idx="0">
                  <c:v>دهاقان</c:v>
                </c:pt>
                <c:pt idx="1">
                  <c:v>بوئین</c:v>
                </c:pt>
                <c:pt idx="2">
                  <c:v>کوهپایه</c:v>
                </c:pt>
                <c:pt idx="3">
                  <c:v>خوانسار</c:v>
                </c:pt>
                <c:pt idx="4">
                  <c:v>نائین</c:v>
                </c:pt>
                <c:pt idx="5">
                  <c:v>اردستان</c:v>
                </c:pt>
                <c:pt idx="6">
                  <c:v>فریدن</c:v>
                </c:pt>
                <c:pt idx="7">
                  <c:v>خور</c:v>
                </c:pt>
                <c:pt idx="8">
                  <c:v>چادگان</c:v>
                </c:pt>
                <c:pt idx="9">
                  <c:v>هرند</c:v>
                </c:pt>
                <c:pt idx="10">
                  <c:v>نجف آباد</c:v>
                </c:pt>
                <c:pt idx="11">
                  <c:v>اصفهان 2</c:v>
                </c:pt>
                <c:pt idx="12">
                  <c:v>جرقویه</c:v>
                </c:pt>
                <c:pt idx="13">
                  <c:v>استان</c:v>
                </c:pt>
                <c:pt idx="14">
                  <c:v>برخوار</c:v>
                </c:pt>
                <c:pt idx="15">
                  <c:v>لنجان</c:v>
                </c:pt>
                <c:pt idx="16">
                  <c:v>اصفهان 1</c:v>
                </c:pt>
                <c:pt idx="17">
                  <c:v>فلاورجان</c:v>
                </c:pt>
                <c:pt idx="18">
                  <c:v>خمینی شهر</c:v>
                </c:pt>
                <c:pt idx="19">
                  <c:v>شهرضا</c:v>
                </c:pt>
                <c:pt idx="20">
                  <c:v>نطنز</c:v>
                </c:pt>
                <c:pt idx="21">
                  <c:v>شاهین شهر </c:v>
                </c:pt>
                <c:pt idx="22">
                  <c:v>فریدونشهر</c:v>
                </c:pt>
                <c:pt idx="23">
                  <c:v>مبارکه</c:v>
                </c:pt>
                <c:pt idx="24">
                  <c:v>ورزنه</c:v>
                </c:pt>
                <c:pt idx="25">
                  <c:v>تیران </c:v>
                </c:pt>
                <c:pt idx="26">
                  <c:v>گلپایگان</c:v>
                </c:pt>
                <c:pt idx="27">
                  <c:v>سمیرم</c:v>
                </c:pt>
              </c:strCache>
            </c:strRef>
          </c:cat>
          <c:val>
            <c:numRef>
              <c:f>Sheet1!$C$728:$C$755</c:f>
              <c:numCache>
                <c:formatCode>0.00</c:formatCode>
                <c:ptCount val="28"/>
                <c:pt idx="0">
                  <c:v>10.416666666666668</c:v>
                </c:pt>
                <c:pt idx="1">
                  <c:v>8.7349397590361448</c:v>
                </c:pt>
                <c:pt idx="2">
                  <c:v>8.2004555808656043</c:v>
                </c:pt>
                <c:pt idx="3">
                  <c:v>7.3970037453183517</c:v>
                </c:pt>
                <c:pt idx="4">
                  <c:v>6.5789473684210522</c:v>
                </c:pt>
                <c:pt idx="5">
                  <c:v>6.3157894736842106</c:v>
                </c:pt>
                <c:pt idx="6">
                  <c:v>4.9158249158249161</c:v>
                </c:pt>
                <c:pt idx="7">
                  <c:v>4.1343669250646</c:v>
                </c:pt>
                <c:pt idx="8">
                  <c:v>3.484320557491289</c:v>
                </c:pt>
                <c:pt idx="9">
                  <c:v>3.4334763948497855</c:v>
                </c:pt>
                <c:pt idx="10">
                  <c:v>3.365492483733453</c:v>
                </c:pt>
                <c:pt idx="11">
                  <c:v>3.1487208321619344</c:v>
                </c:pt>
                <c:pt idx="12">
                  <c:v>2.8048780487804881</c:v>
                </c:pt>
                <c:pt idx="13">
                  <c:v>2.6459511892922936</c:v>
                </c:pt>
                <c:pt idx="14">
                  <c:v>2.5492468134414832</c:v>
                </c:pt>
                <c:pt idx="15">
                  <c:v>2.1475770925110131</c:v>
                </c:pt>
                <c:pt idx="16">
                  <c:v>2.1079751727368543</c:v>
                </c:pt>
                <c:pt idx="17">
                  <c:v>1.631494945912396</c:v>
                </c:pt>
                <c:pt idx="18">
                  <c:v>1.5228426395939088</c:v>
                </c:pt>
                <c:pt idx="19">
                  <c:v>1.4788373278939317</c:v>
                </c:pt>
                <c:pt idx="20">
                  <c:v>1.0796221322537112</c:v>
                </c:pt>
                <c:pt idx="21">
                  <c:v>0.92821782178217815</c:v>
                </c:pt>
                <c:pt idx="22">
                  <c:v>0.92592592592592582</c:v>
                </c:pt>
                <c:pt idx="23">
                  <c:v>0.82677165354330706</c:v>
                </c:pt>
                <c:pt idx="24">
                  <c:v>0.75414781297134237</c:v>
                </c:pt>
                <c:pt idx="25">
                  <c:v>0.69444444444444442</c:v>
                </c:pt>
                <c:pt idx="26">
                  <c:v>0.33178500331785005</c:v>
                </c:pt>
                <c:pt idx="27">
                  <c:v>0.1773049645390071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74-443B-B112-1E6D7F0073E7}"/>
            </c:ext>
          </c:extLst>
        </c:ser>
        <c:ser>
          <c:idx val="1"/>
          <c:order val="1"/>
          <c:tx>
            <c:strRef>
              <c:f>Sheet1!$D$727</c:f>
              <c:strCache>
                <c:ptCount val="1"/>
                <c:pt idx="0">
                  <c:v>درصد  دیابت کنترل شده با سه هدف زمستان1404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374-443B-B112-1E6D7F0073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Sheet1!$B$728:$B$755</c:f>
              <c:strCache>
                <c:ptCount val="28"/>
                <c:pt idx="0">
                  <c:v>دهاقان</c:v>
                </c:pt>
                <c:pt idx="1">
                  <c:v>بوئین</c:v>
                </c:pt>
                <c:pt idx="2">
                  <c:v>کوهپایه</c:v>
                </c:pt>
                <c:pt idx="3">
                  <c:v>خوانسار</c:v>
                </c:pt>
                <c:pt idx="4">
                  <c:v>نائین</c:v>
                </c:pt>
                <c:pt idx="5">
                  <c:v>اردستان</c:v>
                </c:pt>
                <c:pt idx="6">
                  <c:v>فریدن</c:v>
                </c:pt>
                <c:pt idx="7">
                  <c:v>خور</c:v>
                </c:pt>
                <c:pt idx="8">
                  <c:v>چادگان</c:v>
                </c:pt>
                <c:pt idx="9">
                  <c:v>هرند</c:v>
                </c:pt>
                <c:pt idx="10">
                  <c:v>نجف آباد</c:v>
                </c:pt>
                <c:pt idx="11">
                  <c:v>اصفهان 2</c:v>
                </c:pt>
                <c:pt idx="12">
                  <c:v>جرقویه</c:v>
                </c:pt>
                <c:pt idx="13">
                  <c:v>استان</c:v>
                </c:pt>
                <c:pt idx="14">
                  <c:v>برخوار</c:v>
                </c:pt>
                <c:pt idx="15">
                  <c:v>لنجان</c:v>
                </c:pt>
                <c:pt idx="16">
                  <c:v>اصفهان 1</c:v>
                </c:pt>
                <c:pt idx="17">
                  <c:v>فلاورجان</c:v>
                </c:pt>
                <c:pt idx="18">
                  <c:v>خمینی شهر</c:v>
                </c:pt>
                <c:pt idx="19">
                  <c:v>شهرضا</c:v>
                </c:pt>
                <c:pt idx="20">
                  <c:v>نطنز</c:v>
                </c:pt>
                <c:pt idx="21">
                  <c:v>شاهین شهر </c:v>
                </c:pt>
                <c:pt idx="22">
                  <c:v>فریدونشهر</c:v>
                </c:pt>
                <c:pt idx="23">
                  <c:v>مبارکه</c:v>
                </c:pt>
                <c:pt idx="24">
                  <c:v>ورزنه</c:v>
                </c:pt>
                <c:pt idx="25">
                  <c:v>تیران </c:v>
                </c:pt>
                <c:pt idx="26">
                  <c:v>گلپایگان</c:v>
                </c:pt>
                <c:pt idx="27">
                  <c:v>سمیرم</c:v>
                </c:pt>
              </c:strCache>
            </c:strRef>
          </c:cat>
          <c:val>
            <c:numRef>
              <c:f>Sheet1!$D$728:$D$755</c:f>
              <c:numCache>
                <c:formatCode>0.00</c:formatCode>
                <c:ptCount val="28"/>
                <c:pt idx="0">
                  <c:v>5.8702368692070035</c:v>
                </c:pt>
                <c:pt idx="1">
                  <c:v>3.9156626506024099</c:v>
                </c:pt>
                <c:pt idx="2">
                  <c:v>4.2168674698795181</c:v>
                </c:pt>
                <c:pt idx="3">
                  <c:v>4.9493813273340832</c:v>
                </c:pt>
                <c:pt idx="4">
                  <c:v>4.8903878583473865</c:v>
                </c:pt>
                <c:pt idx="5">
                  <c:v>4.5084193373166759</c:v>
                </c:pt>
                <c:pt idx="6">
                  <c:v>4.765342960288808</c:v>
                </c:pt>
                <c:pt idx="7">
                  <c:v>4.9284578696343404</c:v>
                </c:pt>
                <c:pt idx="8">
                  <c:v>3.1152647975077881</c:v>
                </c:pt>
                <c:pt idx="9">
                  <c:v>2.9527559055118111</c:v>
                </c:pt>
                <c:pt idx="10">
                  <c:v>2.9772786628362495</c:v>
                </c:pt>
                <c:pt idx="11">
                  <c:v>3.0049027360430176</c:v>
                </c:pt>
                <c:pt idx="12">
                  <c:v>1.7834394904458599</c:v>
                </c:pt>
                <c:pt idx="13">
                  <c:v>2.2095202398800597</c:v>
                </c:pt>
                <c:pt idx="14">
                  <c:v>1.3157894736842104</c:v>
                </c:pt>
                <c:pt idx="15">
                  <c:v>2.1211189671072854</c:v>
                </c:pt>
                <c:pt idx="16">
                  <c:v>2.0123635407076157</c:v>
                </c:pt>
                <c:pt idx="17">
                  <c:v>1.3485901103391909</c:v>
                </c:pt>
                <c:pt idx="18">
                  <c:v>1.3062812673707616</c:v>
                </c:pt>
                <c:pt idx="19">
                  <c:v>1.4857142857142858</c:v>
                </c:pt>
                <c:pt idx="20">
                  <c:v>0.72463768115942029</c:v>
                </c:pt>
                <c:pt idx="21">
                  <c:v>0.97939885173927732</c:v>
                </c:pt>
                <c:pt idx="22">
                  <c:v>1.4492753623188406</c:v>
                </c:pt>
                <c:pt idx="23">
                  <c:v>0.96286107290233847</c:v>
                </c:pt>
                <c:pt idx="24">
                  <c:v>0.2808988764044944</c:v>
                </c:pt>
                <c:pt idx="25">
                  <c:v>0.62630480167014613</c:v>
                </c:pt>
                <c:pt idx="26">
                  <c:v>0.41356492969396197</c:v>
                </c:pt>
                <c:pt idx="27">
                  <c:v>0.38722168441432719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374-443B-B112-1E6D7F0073E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4313456"/>
        <c:axId val="-2064312912"/>
      </c:barChart>
      <c:catAx>
        <c:axId val="-2064313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4312912"/>
        <c:crosses val="autoZero"/>
        <c:auto val="1"/>
        <c:lblAlgn val="ctr"/>
        <c:lblOffset val="100"/>
        <c:noMultiLvlLbl val="0"/>
      </c:catAx>
      <c:valAx>
        <c:axId val="-2064312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4313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161078709386447"/>
          <c:y val="0.95778961838099652"/>
          <c:w val="0.54822732418245446"/>
          <c:h val="4.22103816190034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>
                <a:solidFill>
                  <a:srgbClr val="FF0000"/>
                </a:solidFill>
              </a:rPr>
              <a:t>مقایسه درصد دیابت کنترل شده با سه هدف با هدف مورد انتظار</a:t>
            </a:r>
            <a:r>
              <a:rPr lang="fa-IR" sz="2000" b="1" baseline="0">
                <a:solidFill>
                  <a:srgbClr val="FF0000"/>
                </a:solidFill>
              </a:rPr>
              <a:t> فصل بهار1405 به تفکیک شهرستانها</a:t>
            </a:r>
            <a:endParaRPr lang="en-US" sz="20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Sheet1!$C$760</c:f>
              <c:strCache>
                <c:ptCount val="1"/>
                <c:pt idx="0">
                  <c:v>درصد  دیابت کنترل شده با سه هدف 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AB3-4093-B4CF-D20DBF68BC5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Sheet1!$B$761:$B$788</c:f>
              <c:strCache>
                <c:ptCount val="28"/>
                <c:pt idx="0">
                  <c:v>دهاقان</c:v>
                </c:pt>
                <c:pt idx="1">
                  <c:v>بوئین</c:v>
                </c:pt>
                <c:pt idx="2">
                  <c:v>کوهپایه</c:v>
                </c:pt>
                <c:pt idx="3">
                  <c:v>خوانسار</c:v>
                </c:pt>
                <c:pt idx="4">
                  <c:v>نائین</c:v>
                </c:pt>
                <c:pt idx="5">
                  <c:v>اردستان</c:v>
                </c:pt>
                <c:pt idx="6">
                  <c:v>فریدن</c:v>
                </c:pt>
                <c:pt idx="7">
                  <c:v>خور</c:v>
                </c:pt>
                <c:pt idx="8">
                  <c:v>چادگان</c:v>
                </c:pt>
                <c:pt idx="9">
                  <c:v>هرند</c:v>
                </c:pt>
                <c:pt idx="10">
                  <c:v>نجف آباد</c:v>
                </c:pt>
                <c:pt idx="11">
                  <c:v>اصفهان 2</c:v>
                </c:pt>
                <c:pt idx="12">
                  <c:v>جرقویه</c:v>
                </c:pt>
                <c:pt idx="13">
                  <c:v>استان</c:v>
                </c:pt>
                <c:pt idx="14">
                  <c:v>برخوار</c:v>
                </c:pt>
                <c:pt idx="15">
                  <c:v>لنجان</c:v>
                </c:pt>
                <c:pt idx="16">
                  <c:v>اصفهان 1</c:v>
                </c:pt>
                <c:pt idx="17">
                  <c:v>فلاورجان</c:v>
                </c:pt>
                <c:pt idx="18">
                  <c:v>خمینی شهر</c:v>
                </c:pt>
                <c:pt idx="19">
                  <c:v>شهرضا</c:v>
                </c:pt>
                <c:pt idx="20">
                  <c:v>نطنز</c:v>
                </c:pt>
                <c:pt idx="21">
                  <c:v>شاهین شهر </c:v>
                </c:pt>
                <c:pt idx="22">
                  <c:v>فریدونشهر</c:v>
                </c:pt>
                <c:pt idx="23">
                  <c:v>مبارکه</c:v>
                </c:pt>
                <c:pt idx="24">
                  <c:v>ورزنه</c:v>
                </c:pt>
                <c:pt idx="25">
                  <c:v>تیران </c:v>
                </c:pt>
                <c:pt idx="26">
                  <c:v>گلپایگان</c:v>
                </c:pt>
                <c:pt idx="27">
                  <c:v>سمیرم</c:v>
                </c:pt>
              </c:strCache>
            </c:strRef>
          </c:cat>
          <c:val>
            <c:numRef>
              <c:f>Sheet1!$C$761:$C$788</c:f>
              <c:numCache>
                <c:formatCode>0.00</c:formatCode>
                <c:ptCount val="28"/>
                <c:pt idx="0">
                  <c:v>10.416666666666668</c:v>
                </c:pt>
                <c:pt idx="1">
                  <c:v>8.7349397590361448</c:v>
                </c:pt>
                <c:pt idx="2">
                  <c:v>8.2004555808656043</c:v>
                </c:pt>
                <c:pt idx="3">
                  <c:v>7.3970037453183517</c:v>
                </c:pt>
                <c:pt idx="4">
                  <c:v>6.5789473684210522</c:v>
                </c:pt>
                <c:pt idx="5">
                  <c:v>6.3157894736842106</c:v>
                </c:pt>
                <c:pt idx="6">
                  <c:v>4.9158249158249161</c:v>
                </c:pt>
                <c:pt idx="7">
                  <c:v>4.1343669250646</c:v>
                </c:pt>
                <c:pt idx="8">
                  <c:v>3.484320557491289</c:v>
                </c:pt>
                <c:pt idx="9">
                  <c:v>3.4334763948497855</c:v>
                </c:pt>
                <c:pt idx="10">
                  <c:v>3.365492483733453</c:v>
                </c:pt>
                <c:pt idx="11">
                  <c:v>3.1487208321619344</c:v>
                </c:pt>
                <c:pt idx="12">
                  <c:v>2.8048780487804881</c:v>
                </c:pt>
                <c:pt idx="13">
                  <c:v>2.6459511892922936</c:v>
                </c:pt>
                <c:pt idx="14">
                  <c:v>2.5492468134414832</c:v>
                </c:pt>
                <c:pt idx="15">
                  <c:v>2.1475770925110131</c:v>
                </c:pt>
                <c:pt idx="16">
                  <c:v>2.1079751727368543</c:v>
                </c:pt>
                <c:pt idx="17">
                  <c:v>1.631494945912396</c:v>
                </c:pt>
                <c:pt idx="18">
                  <c:v>1.5228426395939088</c:v>
                </c:pt>
                <c:pt idx="19">
                  <c:v>1.4788373278939317</c:v>
                </c:pt>
                <c:pt idx="20">
                  <c:v>1.0796221322537112</c:v>
                </c:pt>
                <c:pt idx="21">
                  <c:v>0.92821782178217815</c:v>
                </c:pt>
                <c:pt idx="22">
                  <c:v>0.92592592592592582</c:v>
                </c:pt>
                <c:pt idx="23">
                  <c:v>0.82677165354330706</c:v>
                </c:pt>
                <c:pt idx="24">
                  <c:v>0.75414781297134237</c:v>
                </c:pt>
                <c:pt idx="25">
                  <c:v>0.69444444444444442</c:v>
                </c:pt>
                <c:pt idx="26">
                  <c:v>0.33178500331785005</c:v>
                </c:pt>
                <c:pt idx="27">
                  <c:v>0.1773049645390071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B3-4093-B4CF-D20DBF68BC51}"/>
            </c:ext>
          </c:extLst>
        </c:ser>
        <c:ser>
          <c:idx val="1"/>
          <c:order val="1"/>
          <c:tx>
            <c:strRef>
              <c:f>Sheet1!$D$760</c:f>
              <c:strCache>
                <c:ptCount val="1"/>
                <c:pt idx="0">
                  <c:v>هدف موردانتظار دیابت کنترل شده با سه هدف بهار1405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AB3-4093-B4CF-D20DBF68BC5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Sheet1!$B$761:$B$788</c:f>
              <c:strCache>
                <c:ptCount val="28"/>
                <c:pt idx="0">
                  <c:v>دهاقان</c:v>
                </c:pt>
                <c:pt idx="1">
                  <c:v>بوئین</c:v>
                </c:pt>
                <c:pt idx="2">
                  <c:v>کوهپایه</c:v>
                </c:pt>
                <c:pt idx="3">
                  <c:v>خوانسار</c:v>
                </c:pt>
                <c:pt idx="4">
                  <c:v>نائین</c:v>
                </c:pt>
                <c:pt idx="5">
                  <c:v>اردستان</c:v>
                </c:pt>
                <c:pt idx="6">
                  <c:v>فریدن</c:v>
                </c:pt>
                <c:pt idx="7">
                  <c:v>خور</c:v>
                </c:pt>
                <c:pt idx="8">
                  <c:v>چادگان</c:v>
                </c:pt>
                <c:pt idx="9">
                  <c:v>هرند</c:v>
                </c:pt>
                <c:pt idx="10">
                  <c:v>نجف آباد</c:v>
                </c:pt>
                <c:pt idx="11">
                  <c:v>اصفهان 2</c:v>
                </c:pt>
                <c:pt idx="12">
                  <c:v>جرقویه</c:v>
                </c:pt>
                <c:pt idx="13">
                  <c:v>استان</c:v>
                </c:pt>
                <c:pt idx="14">
                  <c:v>برخوار</c:v>
                </c:pt>
                <c:pt idx="15">
                  <c:v>لنجان</c:v>
                </c:pt>
                <c:pt idx="16">
                  <c:v>اصفهان 1</c:v>
                </c:pt>
                <c:pt idx="17">
                  <c:v>فلاورجان</c:v>
                </c:pt>
                <c:pt idx="18">
                  <c:v>خمینی شهر</c:v>
                </c:pt>
                <c:pt idx="19">
                  <c:v>شهرضا</c:v>
                </c:pt>
                <c:pt idx="20">
                  <c:v>نطنز</c:v>
                </c:pt>
                <c:pt idx="21">
                  <c:v>شاهین شهر </c:v>
                </c:pt>
                <c:pt idx="22">
                  <c:v>فریدونشهر</c:v>
                </c:pt>
                <c:pt idx="23">
                  <c:v>مبارکه</c:v>
                </c:pt>
                <c:pt idx="24">
                  <c:v>ورزنه</c:v>
                </c:pt>
                <c:pt idx="25">
                  <c:v>تیران </c:v>
                </c:pt>
                <c:pt idx="26">
                  <c:v>گلپایگان</c:v>
                </c:pt>
                <c:pt idx="27">
                  <c:v>سمیرم</c:v>
                </c:pt>
              </c:strCache>
            </c:strRef>
          </c:cat>
          <c:val>
            <c:numRef>
              <c:f>Sheet1!$D$761:$D$788</c:f>
              <c:numCache>
                <c:formatCode>0.00</c:formatCode>
                <c:ptCount val="28"/>
                <c:pt idx="0">
                  <c:v>21.974587912087916</c:v>
                </c:pt>
                <c:pt idx="1">
                  <c:v>14.062499999999998</c:v>
                </c:pt>
                <c:pt idx="2">
                  <c:v>18.382352941176471</c:v>
                </c:pt>
                <c:pt idx="3">
                  <c:v>15.487753378378379</c:v>
                </c:pt>
                <c:pt idx="4">
                  <c:v>16.292283298097253</c:v>
                </c:pt>
                <c:pt idx="5">
                  <c:v>17.475381194409149</c:v>
                </c:pt>
                <c:pt idx="6">
                  <c:v>13.368932038834949</c:v>
                </c:pt>
                <c:pt idx="7">
                  <c:v>9.5518867924528301</c:v>
                </c:pt>
                <c:pt idx="8">
                  <c:v>12.64992503748126</c:v>
                </c:pt>
                <c:pt idx="9">
                  <c:v>8.1194867682437852</c:v>
                </c:pt>
                <c:pt idx="10">
                  <c:v>7.912373843566022</c:v>
                </c:pt>
                <c:pt idx="11">
                  <c:v>7.1579848594087956</c:v>
                </c:pt>
                <c:pt idx="12">
                  <c:v>6.7186463171864634</c:v>
                </c:pt>
                <c:pt idx="13">
                  <c:v>6.75</c:v>
                </c:pt>
                <c:pt idx="14">
                  <c:v>5.0857174055470633</c:v>
                </c:pt>
                <c:pt idx="15">
                  <c:v>7.8278126225009803</c:v>
                </c:pt>
                <c:pt idx="16">
                  <c:v>6.3384859867090437</c:v>
                </c:pt>
                <c:pt idx="17">
                  <c:v>3.4176449502643611</c:v>
                </c:pt>
                <c:pt idx="18">
                  <c:v>3.6909448818897639</c:v>
                </c:pt>
                <c:pt idx="19">
                  <c:v>3.3973386651958077</c:v>
                </c:pt>
                <c:pt idx="20">
                  <c:v>1.7876059322033897</c:v>
                </c:pt>
                <c:pt idx="21">
                  <c:v>3.4096290449881606</c:v>
                </c:pt>
                <c:pt idx="22">
                  <c:v>5.4086538461538458</c:v>
                </c:pt>
                <c:pt idx="23">
                  <c:v>3.0541321412996072</c:v>
                </c:pt>
                <c:pt idx="24">
                  <c:v>4.2440119760479043</c:v>
                </c:pt>
                <c:pt idx="25">
                  <c:v>4.4199569976544169</c:v>
                </c:pt>
                <c:pt idx="26">
                  <c:v>0.80247961956521752</c:v>
                </c:pt>
                <c:pt idx="27">
                  <c:v>1.4218009478672986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AB3-4093-B4CF-D20DBF68BC5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4321072"/>
        <c:axId val="-2064319440"/>
      </c:barChart>
      <c:catAx>
        <c:axId val="-2064321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4319440"/>
        <c:crosses val="autoZero"/>
        <c:auto val="1"/>
        <c:lblAlgn val="ctr"/>
        <c:lblOffset val="100"/>
        <c:noMultiLvlLbl val="0"/>
      </c:catAx>
      <c:valAx>
        <c:axId val="-2064319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4321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536173923890749"/>
          <c:y val="0.95526395324170277"/>
          <c:w val="0.61698915439642177"/>
          <c:h val="4.2655643258305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rgbClr val="FF0000"/>
                </a:solidFill>
              </a:rPr>
              <a:t>درصد دیابت کنترل شده با سه هدف  به تعداد بیماران دارای نتایج ثبت شده آزمایشات به تفکیک شهرستانها در بهار1405</a:t>
            </a:r>
          </a:p>
        </c:rich>
      </c:tx>
      <c:layout>
        <c:manualLayout>
          <c:xMode val="edge"/>
          <c:yMode val="edge"/>
          <c:x val="0.18603303500914287"/>
          <c:y val="2.81879796670985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Sheet1!$B$1257</c:f>
              <c:strCache>
                <c:ptCount val="1"/>
                <c:pt idx="0">
                  <c:v>درصد  دیابت کنترل شده با سه هدف  به تعداد ثبت شده های(فشاخون و قندخون و چربی خون)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4B5-484F-B5BD-E01F17FA1441}"/>
              </c:ext>
            </c:extLst>
          </c:dPt>
          <c:dLbls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B4B5-484F-B5BD-E01F17FA14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Sheet1!$A$1258:$A$1285</c:f>
              <c:strCache>
                <c:ptCount val="28"/>
                <c:pt idx="0">
                  <c:v>بوئین</c:v>
                </c:pt>
                <c:pt idx="1">
                  <c:v>گلپایگان</c:v>
                </c:pt>
                <c:pt idx="2">
                  <c:v>نطنز</c:v>
                </c:pt>
                <c:pt idx="3">
                  <c:v>خور</c:v>
                </c:pt>
                <c:pt idx="4">
                  <c:v>دهاقان</c:v>
                </c:pt>
                <c:pt idx="5">
                  <c:v>اردستان</c:v>
                </c:pt>
                <c:pt idx="6">
                  <c:v>نائین</c:v>
                </c:pt>
                <c:pt idx="7">
                  <c:v>کوهپایه</c:v>
                </c:pt>
                <c:pt idx="8">
                  <c:v>برخوار</c:v>
                </c:pt>
                <c:pt idx="9">
                  <c:v>خوانسار</c:v>
                </c:pt>
                <c:pt idx="10">
                  <c:v>شهرضا</c:v>
                </c:pt>
                <c:pt idx="11">
                  <c:v>فلاورجان</c:v>
                </c:pt>
                <c:pt idx="12">
                  <c:v>استان</c:v>
                </c:pt>
                <c:pt idx="13">
                  <c:v>فریدونشهر</c:v>
                </c:pt>
                <c:pt idx="14">
                  <c:v>فریدن</c:v>
                </c:pt>
                <c:pt idx="15">
                  <c:v>اصفهان 1</c:v>
                </c:pt>
                <c:pt idx="16">
                  <c:v>اصفهان 2</c:v>
                </c:pt>
                <c:pt idx="17">
                  <c:v>لنجان</c:v>
                </c:pt>
                <c:pt idx="18">
                  <c:v>جرقویه</c:v>
                </c:pt>
                <c:pt idx="19">
                  <c:v>نجف آباد</c:v>
                </c:pt>
                <c:pt idx="20">
                  <c:v>خمینی شهر</c:v>
                </c:pt>
                <c:pt idx="21">
                  <c:v>ورزنه</c:v>
                </c:pt>
                <c:pt idx="22">
                  <c:v>مبارکه</c:v>
                </c:pt>
                <c:pt idx="23">
                  <c:v>چادگان</c:v>
                </c:pt>
                <c:pt idx="24">
                  <c:v>تیران </c:v>
                </c:pt>
                <c:pt idx="25">
                  <c:v>شاهین شهر </c:v>
                </c:pt>
                <c:pt idx="26">
                  <c:v>هرند</c:v>
                </c:pt>
                <c:pt idx="27">
                  <c:v>سمیرم</c:v>
                </c:pt>
              </c:strCache>
            </c:strRef>
          </c:cat>
          <c:val>
            <c:numRef>
              <c:f>Sheet1!$B$1258:$B$1285</c:f>
              <c:numCache>
                <c:formatCode>0.00</c:formatCode>
                <c:ptCount val="28"/>
                <c:pt idx="0">
                  <c:v>28.571428571428569</c:v>
                </c:pt>
                <c:pt idx="1">
                  <c:v>25</c:v>
                </c:pt>
                <c:pt idx="2">
                  <c:v>25</c:v>
                </c:pt>
                <c:pt idx="3">
                  <c:v>23.703703703703706</c:v>
                </c:pt>
                <c:pt idx="4">
                  <c:v>23.454157782515992</c:v>
                </c:pt>
                <c:pt idx="5">
                  <c:v>23.076923076923077</c:v>
                </c:pt>
                <c:pt idx="6">
                  <c:v>22.08835341365462</c:v>
                </c:pt>
                <c:pt idx="7">
                  <c:v>19.672131147540984</c:v>
                </c:pt>
                <c:pt idx="8">
                  <c:v>17.694369973190348</c:v>
                </c:pt>
                <c:pt idx="9">
                  <c:v>17.439293598233995</c:v>
                </c:pt>
                <c:pt idx="10">
                  <c:v>17.159763313609467</c:v>
                </c:pt>
                <c:pt idx="11">
                  <c:v>16.94290976058932</c:v>
                </c:pt>
                <c:pt idx="12">
                  <c:v>16.816910164749768</c:v>
                </c:pt>
                <c:pt idx="13">
                  <c:v>16.666666666666664</c:v>
                </c:pt>
                <c:pt idx="14">
                  <c:v>16.553287981859409</c:v>
                </c:pt>
                <c:pt idx="15">
                  <c:v>15.72052401746725</c:v>
                </c:pt>
                <c:pt idx="16">
                  <c:v>15.56636553161918</c:v>
                </c:pt>
                <c:pt idx="17">
                  <c:v>15.11627906976744</c:v>
                </c:pt>
                <c:pt idx="18">
                  <c:v>14.19753086419753</c:v>
                </c:pt>
                <c:pt idx="19">
                  <c:v>14.164305949008499</c:v>
                </c:pt>
                <c:pt idx="20">
                  <c:v>13.692946058091287</c:v>
                </c:pt>
                <c:pt idx="21">
                  <c:v>13.513513513513514</c:v>
                </c:pt>
                <c:pt idx="22">
                  <c:v>12.727272727272727</c:v>
                </c:pt>
                <c:pt idx="23">
                  <c:v>12.552301255230125</c:v>
                </c:pt>
                <c:pt idx="24">
                  <c:v>12.5</c:v>
                </c:pt>
                <c:pt idx="25">
                  <c:v>11.538461538461538</c:v>
                </c:pt>
                <c:pt idx="26">
                  <c:v>11.03448275862069</c:v>
                </c:pt>
                <c:pt idx="27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B5-484F-B5BD-E01F17FA144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07822912"/>
        <c:axId val="907822496"/>
      </c:barChart>
      <c:catAx>
        <c:axId val="907822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822496"/>
        <c:crosses val="autoZero"/>
        <c:auto val="1"/>
        <c:lblAlgn val="ctr"/>
        <c:lblOffset val="100"/>
        <c:noMultiLvlLbl val="0"/>
      </c:catAx>
      <c:valAx>
        <c:axId val="907822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82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روند تعداد موارد پره دیابت(مجموع ثبت شده ومشکوک) در استان اصفهان تا</a:t>
            </a:r>
            <a:r>
              <a:rPr lang="fa-IR" sz="2000" b="1" baseline="0" dirty="0">
                <a:solidFill>
                  <a:srgbClr val="FF0000"/>
                </a:solidFill>
                <a:cs typeface="B Titr" panose="00000700000000000000" pitchFamily="2" charset="-78"/>
              </a:rPr>
              <a:t> بهار1405</a:t>
            </a:r>
            <a:endParaRPr lang="fa-IR" sz="2000" b="1" dirty="0">
              <a:solidFill>
                <a:srgbClr val="FF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0867208005249347E-2"/>
          <c:y val="0.10223156929594186"/>
          <c:w val="0.94079945866141734"/>
          <c:h val="0.729835918611245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'تعداد بیمار پره دیابت'!$AA$4</c:f>
              <c:strCache>
                <c:ptCount val="1"/>
                <c:pt idx="0">
                  <c:v>جمع کل 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بیمار پره دیابت'!$AH$3:$BN$3</c:f>
              <c:strCache>
                <c:ptCount val="33"/>
                <c:pt idx="0">
                  <c:v> سه ماهه اول 97</c:v>
                </c:pt>
                <c:pt idx="1">
                  <c:v> سه ماهه دوم 97</c:v>
                </c:pt>
                <c:pt idx="2">
                  <c:v> سه ماهه سوم 97</c:v>
                </c:pt>
                <c:pt idx="3">
                  <c:v> سه ماهه چهارم 97</c:v>
                </c:pt>
                <c:pt idx="4">
                  <c:v> سه ماهه اول 98</c:v>
                </c:pt>
                <c:pt idx="5">
                  <c:v>سه ماهه دوم 98</c:v>
                </c:pt>
                <c:pt idx="6">
                  <c:v>سه ماهه سوم 98</c:v>
                </c:pt>
                <c:pt idx="7">
                  <c:v>سه ماهه چهارم 98</c:v>
                </c:pt>
                <c:pt idx="8">
                  <c:v>سه ماهه اول 99</c:v>
                </c:pt>
                <c:pt idx="9">
                  <c:v>سه ماهه دوم 99</c:v>
                </c:pt>
                <c:pt idx="10">
                  <c:v>سه ماهه سوم 99</c:v>
                </c:pt>
                <c:pt idx="11">
                  <c:v>سه ماهه چهارم 99</c:v>
                </c:pt>
                <c:pt idx="12">
                  <c:v>سه ماهه  اول 1400</c:v>
                </c:pt>
                <c:pt idx="13">
                  <c:v>سه ماهه  دوم 1400</c:v>
                </c:pt>
                <c:pt idx="14">
                  <c:v>سه ماهه  سوم 1400</c:v>
                </c:pt>
                <c:pt idx="15">
                  <c:v>سه ماهه  چهارم 1400</c:v>
                </c:pt>
                <c:pt idx="16">
                  <c:v>سه ماهه اول 1401</c:v>
                </c:pt>
                <c:pt idx="17">
                  <c:v>سه ماهه دوم 1401</c:v>
                </c:pt>
                <c:pt idx="18">
                  <c:v>سه ماهه سوم 1401</c:v>
                </c:pt>
                <c:pt idx="19">
                  <c:v>سه ماهه چهارم 1401</c:v>
                </c:pt>
                <c:pt idx="20">
                  <c:v>سه ماهه اول1402</c:v>
                </c:pt>
                <c:pt idx="21">
                  <c:v>سه ماهه دوم 1402</c:v>
                </c:pt>
                <c:pt idx="22">
                  <c:v>سه ماهه سوم 1402</c:v>
                </c:pt>
                <c:pt idx="23">
                  <c:v>سه ماهه چهارم1402</c:v>
                </c:pt>
                <c:pt idx="24">
                  <c:v>سه ماهه اول1403</c:v>
                </c:pt>
                <c:pt idx="25">
                  <c:v>سه ماهه دوم1403</c:v>
                </c:pt>
                <c:pt idx="26">
                  <c:v>سه ماهه سوم1403</c:v>
                </c:pt>
                <c:pt idx="27">
                  <c:v>زمستان 1403</c:v>
                </c:pt>
                <c:pt idx="28">
                  <c:v>بهار1404</c:v>
                </c:pt>
                <c:pt idx="29">
                  <c:v>تابستان1404</c:v>
                </c:pt>
                <c:pt idx="30">
                  <c:v>پاییز1404</c:v>
                </c:pt>
                <c:pt idx="31">
                  <c:v>زمستان1404</c:v>
                </c:pt>
                <c:pt idx="32">
                  <c:v>بهار 1405</c:v>
                </c:pt>
              </c:strCache>
            </c:strRef>
          </c:cat>
          <c:val>
            <c:numRef>
              <c:f>'تعداد بیمار پره دیابت'!$AH$4:$BN$4</c:f>
              <c:numCache>
                <c:formatCode>General</c:formatCode>
                <c:ptCount val="33"/>
                <c:pt idx="0">
                  <c:v>19288</c:v>
                </c:pt>
                <c:pt idx="1">
                  <c:v>25328</c:v>
                </c:pt>
                <c:pt idx="2">
                  <c:v>32128</c:v>
                </c:pt>
                <c:pt idx="3">
                  <c:v>40938</c:v>
                </c:pt>
                <c:pt idx="4">
                  <c:v>50805</c:v>
                </c:pt>
                <c:pt idx="5">
                  <c:v>61717</c:v>
                </c:pt>
                <c:pt idx="6">
                  <c:v>70335</c:v>
                </c:pt>
                <c:pt idx="7">
                  <c:v>79874</c:v>
                </c:pt>
                <c:pt idx="8">
                  <c:v>81079</c:v>
                </c:pt>
                <c:pt idx="9">
                  <c:v>86054</c:v>
                </c:pt>
                <c:pt idx="10">
                  <c:v>91109</c:v>
                </c:pt>
                <c:pt idx="11">
                  <c:v>99492</c:v>
                </c:pt>
                <c:pt idx="12">
                  <c:v>108378</c:v>
                </c:pt>
                <c:pt idx="13">
                  <c:v>118186</c:v>
                </c:pt>
                <c:pt idx="14">
                  <c:v>125555</c:v>
                </c:pt>
                <c:pt idx="15">
                  <c:v>136950</c:v>
                </c:pt>
                <c:pt idx="16">
                  <c:v>153788</c:v>
                </c:pt>
                <c:pt idx="17">
                  <c:v>174897</c:v>
                </c:pt>
                <c:pt idx="18">
                  <c:v>205756</c:v>
                </c:pt>
                <c:pt idx="19">
                  <c:v>215840</c:v>
                </c:pt>
                <c:pt idx="20">
                  <c:v>220733</c:v>
                </c:pt>
                <c:pt idx="21">
                  <c:v>233008</c:v>
                </c:pt>
                <c:pt idx="22">
                  <c:v>232629</c:v>
                </c:pt>
                <c:pt idx="23">
                  <c:v>266973</c:v>
                </c:pt>
                <c:pt idx="24">
                  <c:v>275736</c:v>
                </c:pt>
                <c:pt idx="25">
                  <c:v>283238</c:v>
                </c:pt>
                <c:pt idx="26">
                  <c:v>295304</c:v>
                </c:pt>
                <c:pt idx="27">
                  <c:v>296549</c:v>
                </c:pt>
                <c:pt idx="28">
                  <c:v>305532</c:v>
                </c:pt>
                <c:pt idx="29">
                  <c:v>311515</c:v>
                </c:pt>
                <c:pt idx="30">
                  <c:v>305113</c:v>
                </c:pt>
                <c:pt idx="31">
                  <c:v>300551</c:v>
                </c:pt>
                <c:pt idx="32">
                  <c:v>299109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FC-4FC3-B927-8B4E84F61D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64318896"/>
        <c:axId val="-2061982592"/>
      </c:barChart>
      <c:catAx>
        <c:axId val="-206431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061982592"/>
        <c:crosses val="autoZero"/>
        <c:auto val="1"/>
        <c:lblAlgn val="ctr"/>
        <c:lblOffset val="100"/>
        <c:noMultiLvlLbl val="0"/>
      </c:catAx>
      <c:valAx>
        <c:axId val="-20619825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F9D1B5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064318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روند درصد</a:t>
            </a:r>
            <a:r>
              <a:rPr lang="fa-IR" sz="2000" b="1" baseline="0" dirty="0">
                <a:solidFill>
                  <a:srgbClr val="FF0000"/>
                </a:solidFill>
                <a:cs typeface="B Titr" panose="00000700000000000000" pitchFamily="2" charset="-78"/>
              </a:rPr>
              <a:t> شیوع پره دیابت</a:t>
            </a:r>
            <a:r>
              <a:rPr lang="fa-IR" sz="2000" b="1" i="0" u="none" strike="noStrike" baseline="0" dirty="0">
                <a:solidFill>
                  <a:srgbClr val="FF0000"/>
                </a:solidFill>
                <a:effectLst/>
              </a:rPr>
              <a:t>(مجموع ثبت شده ومشکوک) </a:t>
            </a:r>
            <a:r>
              <a:rPr lang="fa-IR" sz="2000" b="1" baseline="0" dirty="0">
                <a:solidFill>
                  <a:srgbClr val="FF0000"/>
                </a:solidFill>
                <a:cs typeface="B Titr" panose="00000700000000000000" pitchFamily="2" charset="-78"/>
              </a:rPr>
              <a:t> در استان اصفهان تا بهار 1405</a:t>
            </a:r>
            <a:endParaRPr lang="fa-IR" sz="2000" b="1" dirty="0">
              <a:solidFill>
                <a:srgbClr val="FF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2208417996097277E-2"/>
          <c:y val="8.7606833493435177E-2"/>
          <c:w val="0.95561687628091174"/>
          <c:h val="0.73443066213321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'شیوع پره دیابت استان'!$B$3</c:f>
              <c:strCache>
                <c:ptCount val="1"/>
                <c:pt idx="0">
                  <c:v>جمع کل 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'شیوع پره دیابت استان'!$K$2:$AO$2</c:f>
              <c:strCache>
                <c:ptCount val="31"/>
                <c:pt idx="0">
                  <c:v>سه ماهه سوم1397</c:v>
                </c:pt>
                <c:pt idx="1">
                  <c:v>سه ماهه چهارم1397</c:v>
                </c:pt>
                <c:pt idx="2">
                  <c:v>سه ماهه اول1398</c:v>
                </c:pt>
                <c:pt idx="3">
                  <c:v>سه ماهه دوم1398</c:v>
                </c:pt>
                <c:pt idx="4">
                  <c:v>سه ماهه سوم1398</c:v>
                </c:pt>
                <c:pt idx="5">
                  <c:v>سه ماهه چهارم1398</c:v>
                </c:pt>
                <c:pt idx="6">
                  <c:v>سه ماهه اول1399</c:v>
                </c:pt>
                <c:pt idx="7">
                  <c:v>سه ماهه دوم1399</c:v>
                </c:pt>
                <c:pt idx="8">
                  <c:v>سه ماهه سوم1399</c:v>
                </c:pt>
                <c:pt idx="9">
                  <c:v>سه ماهه چهارم1399</c:v>
                </c:pt>
                <c:pt idx="10">
                  <c:v>سه ماهه اول  1400</c:v>
                </c:pt>
                <c:pt idx="11">
                  <c:v>سه ماهه دوم  1400
</c:v>
                </c:pt>
                <c:pt idx="12">
                  <c:v>سه ماهه سوم 1400
</c:v>
                </c:pt>
                <c:pt idx="13">
                  <c:v>سه ماهه چهارم  1400
</c:v>
                </c:pt>
                <c:pt idx="14">
                  <c:v>سه ماهه اول 1401</c:v>
                </c:pt>
                <c:pt idx="15">
                  <c:v>سه ماهه دوم  1401</c:v>
                </c:pt>
                <c:pt idx="16">
                  <c:v>سه ماهه سوم1401</c:v>
                </c:pt>
                <c:pt idx="17">
                  <c:v>سه ماهه چهارم1401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تابستان1404</c:v>
                </c:pt>
                <c:pt idx="28">
                  <c:v>پاییز1404</c:v>
                </c:pt>
                <c:pt idx="29">
                  <c:v>زمستان 1404</c:v>
                </c:pt>
                <c:pt idx="30">
                  <c:v>بهار 1405</c:v>
                </c:pt>
              </c:strCache>
            </c:strRef>
          </c:cat>
          <c:val>
            <c:numRef>
              <c:f>'شیوع پره دیابت استان'!$K$3:$AO$3</c:f>
              <c:numCache>
                <c:formatCode>0.00</c:formatCode>
                <c:ptCount val="31"/>
                <c:pt idx="0">
                  <c:v>5.07</c:v>
                </c:pt>
                <c:pt idx="1">
                  <c:v>5.36</c:v>
                </c:pt>
                <c:pt idx="2">
                  <c:v>5.89</c:v>
                </c:pt>
                <c:pt idx="3">
                  <c:v>6.42</c:v>
                </c:pt>
                <c:pt idx="4">
                  <c:v>6.78</c:v>
                </c:pt>
                <c:pt idx="5">
                  <c:v>7.17</c:v>
                </c:pt>
                <c:pt idx="6">
                  <c:v>7.21</c:v>
                </c:pt>
                <c:pt idx="7">
                  <c:v>7.38</c:v>
                </c:pt>
                <c:pt idx="8">
                  <c:v>7.55</c:v>
                </c:pt>
                <c:pt idx="9">
                  <c:v>7.9</c:v>
                </c:pt>
                <c:pt idx="10">
                  <c:v>8.2799999999999994</c:v>
                </c:pt>
                <c:pt idx="11">
                  <c:v>8.68</c:v>
                </c:pt>
                <c:pt idx="12">
                  <c:v>9.09</c:v>
                </c:pt>
                <c:pt idx="13">
                  <c:v>9.59</c:v>
                </c:pt>
                <c:pt idx="14">
                  <c:v>10.45</c:v>
                </c:pt>
                <c:pt idx="15">
                  <c:v>11.45</c:v>
                </c:pt>
                <c:pt idx="16">
                  <c:v>12.97</c:v>
                </c:pt>
                <c:pt idx="17">
                  <c:v>13.2</c:v>
                </c:pt>
                <c:pt idx="18">
                  <c:v>13.11</c:v>
                </c:pt>
                <c:pt idx="19">
                  <c:v>13.42</c:v>
                </c:pt>
                <c:pt idx="20">
                  <c:v>12.99</c:v>
                </c:pt>
                <c:pt idx="21">
                  <c:v>14.38</c:v>
                </c:pt>
                <c:pt idx="22">
                  <c:v>14.58</c:v>
                </c:pt>
                <c:pt idx="23">
                  <c:v>14.67</c:v>
                </c:pt>
                <c:pt idx="24">
                  <c:v>14.89</c:v>
                </c:pt>
                <c:pt idx="25">
                  <c:v>14.64</c:v>
                </c:pt>
                <c:pt idx="26" formatCode="General">
                  <c:v>14.8</c:v>
                </c:pt>
                <c:pt idx="27">
                  <c:v>14.95</c:v>
                </c:pt>
                <c:pt idx="28" formatCode="General">
                  <c:v>14.72</c:v>
                </c:pt>
                <c:pt idx="29" formatCode="General">
                  <c:v>14.17</c:v>
                </c:pt>
                <c:pt idx="30" formatCode="General">
                  <c:v>13.99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F47-BB8A-352703F4F3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61989120"/>
        <c:axId val="-2061982048"/>
      </c:barChart>
      <c:catAx>
        <c:axId val="-2061989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840000" spcFirstLastPara="1" vertOverflow="ellipsis" wrap="square" anchor="ctr" anchorCtr="1"/>
          <a:lstStyle/>
          <a:p>
            <a:pPr>
              <a:defRPr sz="1200" b="1" i="0" u="none" strike="noStrike" kern="0" spc="0" baseline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-2061982048"/>
        <c:crosses val="autoZero"/>
        <c:auto val="1"/>
        <c:lblAlgn val="ctr"/>
        <c:lblOffset val="100"/>
        <c:noMultiLvlLbl val="0"/>
      </c:catAx>
      <c:valAx>
        <c:axId val="-20619820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-2061989120"/>
        <c:crosses val="autoZero"/>
        <c:crossBetween val="between"/>
      </c:valAx>
      <c:spPr>
        <a:solidFill>
          <a:srgbClr val="7CF0DD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شیوع پره دیابت(مجموع ثبت شده و موارد مشکوک)دراستان اصفهان به تفکیک شهرستان ها تا بهار1405</a:t>
            </a:r>
          </a:p>
        </c:rich>
      </c:tx>
      <c:layout>
        <c:manualLayout>
          <c:xMode val="edge"/>
          <c:yMode val="edge"/>
          <c:x val="0.11313396796626361"/>
          <c:y val="5.06777021736459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8281433001365855E-2"/>
          <c:y val="4.1886145662927678E-2"/>
          <c:w val="0.94732046102543466"/>
          <c:h val="0.825471902386706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Sheet1!$C$793</c:f>
              <c:strCache>
                <c:ptCount val="1"/>
                <c:pt idx="0">
                  <c:v>درصد شیوع پره دیابت(مجموع ثبت شده و موارد مشکوک)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6FC-4885-B5EF-9B110659D5E3}"/>
              </c:ext>
            </c:extLst>
          </c:dPt>
          <c:dLbls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86FC-4885-B5EF-9B110659D5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Sheet1!$B$794:$B$821</c:f>
              <c:strCache>
                <c:ptCount val="28"/>
                <c:pt idx="0">
                  <c:v>بوئین</c:v>
                </c:pt>
                <c:pt idx="1">
                  <c:v>خمینی شهر</c:v>
                </c:pt>
                <c:pt idx="2">
                  <c:v>خوانسار</c:v>
                </c:pt>
                <c:pt idx="3">
                  <c:v>کوهپایه</c:v>
                </c:pt>
                <c:pt idx="4">
                  <c:v>خور</c:v>
                </c:pt>
                <c:pt idx="5">
                  <c:v>نجف آباد</c:v>
                </c:pt>
                <c:pt idx="6">
                  <c:v>فریدن</c:v>
                </c:pt>
                <c:pt idx="7">
                  <c:v>برخوار</c:v>
                </c:pt>
                <c:pt idx="8">
                  <c:v>چادگان</c:v>
                </c:pt>
                <c:pt idx="9">
                  <c:v>اصفهان 1</c:v>
                </c:pt>
                <c:pt idx="10">
                  <c:v>استان</c:v>
                </c:pt>
                <c:pt idx="11">
                  <c:v>دهاقان</c:v>
                </c:pt>
                <c:pt idx="12">
                  <c:v>تیران </c:v>
                </c:pt>
                <c:pt idx="13">
                  <c:v>فلاورجان</c:v>
                </c:pt>
                <c:pt idx="14">
                  <c:v>نطنز</c:v>
                </c:pt>
                <c:pt idx="15">
                  <c:v>هرند</c:v>
                </c:pt>
                <c:pt idx="16">
                  <c:v>شهرضا</c:v>
                </c:pt>
                <c:pt idx="17">
                  <c:v>لنجان</c:v>
                </c:pt>
                <c:pt idx="18">
                  <c:v>سمیرم</c:v>
                </c:pt>
                <c:pt idx="19">
                  <c:v>جرقویه</c:v>
                </c:pt>
                <c:pt idx="20">
                  <c:v>اصفهان 2</c:v>
                </c:pt>
                <c:pt idx="21">
                  <c:v>اردستان</c:v>
                </c:pt>
                <c:pt idx="22">
                  <c:v>نائین</c:v>
                </c:pt>
                <c:pt idx="23">
                  <c:v>مبارکه</c:v>
                </c:pt>
                <c:pt idx="24">
                  <c:v>شاهین شهر </c:v>
                </c:pt>
                <c:pt idx="25">
                  <c:v>فریدونشهر</c:v>
                </c:pt>
                <c:pt idx="26">
                  <c:v>ورزنه</c:v>
                </c:pt>
                <c:pt idx="27">
                  <c:v>گلپایگان</c:v>
                </c:pt>
              </c:strCache>
            </c:strRef>
          </c:cat>
          <c:val>
            <c:numRef>
              <c:f>Sheet1!$C$794:$C$821</c:f>
              <c:numCache>
                <c:formatCode>0.00</c:formatCode>
                <c:ptCount val="28"/>
                <c:pt idx="0">
                  <c:v>28.860906064553483</c:v>
                </c:pt>
                <c:pt idx="1">
                  <c:v>19.647668009589957</c:v>
                </c:pt>
                <c:pt idx="2">
                  <c:v>19.15359973023099</c:v>
                </c:pt>
                <c:pt idx="3">
                  <c:v>16.952179913940082</c:v>
                </c:pt>
                <c:pt idx="4">
                  <c:v>16.684628196335851</c:v>
                </c:pt>
                <c:pt idx="5">
                  <c:v>16.366158936078122</c:v>
                </c:pt>
                <c:pt idx="6">
                  <c:v>15.860090987011274</c:v>
                </c:pt>
                <c:pt idx="7">
                  <c:v>15.819409882687522</c:v>
                </c:pt>
                <c:pt idx="8">
                  <c:v>15.039357764687484</c:v>
                </c:pt>
                <c:pt idx="9">
                  <c:v>15.002307418203484</c:v>
                </c:pt>
                <c:pt idx="10">
                  <c:v>13.990386167006788</c:v>
                </c:pt>
                <c:pt idx="11">
                  <c:v>13.985510969531934</c:v>
                </c:pt>
                <c:pt idx="12">
                  <c:v>13.781703600392584</c:v>
                </c:pt>
                <c:pt idx="13">
                  <c:v>13.635784376194723</c:v>
                </c:pt>
                <c:pt idx="14">
                  <c:v>13.500696300199481</c:v>
                </c:pt>
                <c:pt idx="15">
                  <c:v>13.372537039865588</c:v>
                </c:pt>
                <c:pt idx="16">
                  <c:v>12.776242253040948</c:v>
                </c:pt>
                <c:pt idx="17">
                  <c:v>12.732709559178163</c:v>
                </c:pt>
                <c:pt idx="18">
                  <c:v>12.696174921530032</c:v>
                </c:pt>
                <c:pt idx="19">
                  <c:v>12.155576382380506</c:v>
                </c:pt>
                <c:pt idx="20">
                  <c:v>12.14696240377258</c:v>
                </c:pt>
                <c:pt idx="21">
                  <c:v>12.133301096067054</c:v>
                </c:pt>
                <c:pt idx="22">
                  <c:v>12.069714671945157</c:v>
                </c:pt>
                <c:pt idx="23">
                  <c:v>11.436060662797228</c:v>
                </c:pt>
                <c:pt idx="24">
                  <c:v>10.950514657546785</c:v>
                </c:pt>
                <c:pt idx="25">
                  <c:v>10.536283891547049</c:v>
                </c:pt>
                <c:pt idx="26">
                  <c:v>10.053859964093357</c:v>
                </c:pt>
                <c:pt idx="27">
                  <c:v>9.956267488815536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FC-4885-B5EF-9B110659D5E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1979872"/>
        <c:axId val="-2061991296"/>
      </c:barChart>
      <c:catAx>
        <c:axId val="-2061979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1991296"/>
        <c:crosses val="autoZero"/>
        <c:auto val="1"/>
        <c:lblAlgn val="ctr"/>
        <c:lblOffset val="100"/>
        <c:noMultiLvlLbl val="0"/>
      </c:catAx>
      <c:valAx>
        <c:axId val="-2061991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1979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18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>
                <a:solidFill>
                  <a:srgbClr val="FF0000"/>
                </a:solidFill>
              </a:rPr>
              <a:t>مقایسه درصد شیوع پره دیابت (مجموع ثبت شده و موارد مشکوک)در</a:t>
            </a:r>
            <a:r>
              <a:rPr lang="fa-IR" sz="1800" b="1" baseline="0">
                <a:solidFill>
                  <a:srgbClr val="FF0000"/>
                </a:solidFill>
              </a:rPr>
              <a:t> استان اصفهان به تفکیک شهرستانها دربهار1405 و زمستان 1404</a:t>
            </a:r>
            <a:endParaRPr lang="en-US" sz="18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18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Sheet1!$C$827</c:f>
              <c:strCache>
                <c:ptCount val="1"/>
                <c:pt idx="0">
                  <c:v>درصد شیوع پره دیابت(مجموع ثبت شده و موارد مشکوک)بهار1405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287-496A-8CAF-DD056612C30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Sheet1!$B$828:$B$855</c:f>
              <c:strCache>
                <c:ptCount val="28"/>
                <c:pt idx="0">
                  <c:v>بوئین</c:v>
                </c:pt>
                <c:pt idx="1">
                  <c:v>خمینی شهر</c:v>
                </c:pt>
                <c:pt idx="2">
                  <c:v>خوانسار</c:v>
                </c:pt>
                <c:pt idx="3">
                  <c:v>کوهپایه</c:v>
                </c:pt>
                <c:pt idx="4">
                  <c:v>خور</c:v>
                </c:pt>
                <c:pt idx="5">
                  <c:v>نجف آباد</c:v>
                </c:pt>
                <c:pt idx="6">
                  <c:v>فریدن</c:v>
                </c:pt>
                <c:pt idx="7">
                  <c:v>برخوار</c:v>
                </c:pt>
                <c:pt idx="8">
                  <c:v>چادگان</c:v>
                </c:pt>
                <c:pt idx="9">
                  <c:v>اصفهان 1</c:v>
                </c:pt>
                <c:pt idx="10">
                  <c:v>استان</c:v>
                </c:pt>
                <c:pt idx="11">
                  <c:v>دهاقان</c:v>
                </c:pt>
                <c:pt idx="12">
                  <c:v>تیران </c:v>
                </c:pt>
                <c:pt idx="13">
                  <c:v>فلاورجان</c:v>
                </c:pt>
                <c:pt idx="14">
                  <c:v>نطنز</c:v>
                </c:pt>
                <c:pt idx="15">
                  <c:v>هرند</c:v>
                </c:pt>
                <c:pt idx="16">
                  <c:v>شهرضا</c:v>
                </c:pt>
                <c:pt idx="17">
                  <c:v>لنجان</c:v>
                </c:pt>
                <c:pt idx="18">
                  <c:v>سمیرم</c:v>
                </c:pt>
                <c:pt idx="19">
                  <c:v>جرقویه</c:v>
                </c:pt>
                <c:pt idx="20">
                  <c:v>اصفهان 2</c:v>
                </c:pt>
                <c:pt idx="21">
                  <c:v>اردستان</c:v>
                </c:pt>
                <c:pt idx="22">
                  <c:v>نائین</c:v>
                </c:pt>
                <c:pt idx="23">
                  <c:v>مبارکه</c:v>
                </c:pt>
                <c:pt idx="24">
                  <c:v>شاهین شهر </c:v>
                </c:pt>
                <c:pt idx="25">
                  <c:v>فریدونشهر</c:v>
                </c:pt>
                <c:pt idx="26">
                  <c:v>ورزنه</c:v>
                </c:pt>
                <c:pt idx="27">
                  <c:v>گلپایگان</c:v>
                </c:pt>
              </c:strCache>
            </c:strRef>
          </c:cat>
          <c:val>
            <c:numRef>
              <c:f>Sheet1!$C$828:$C$855</c:f>
              <c:numCache>
                <c:formatCode>0.00</c:formatCode>
                <c:ptCount val="28"/>
                <c:pt idx="0">
                  <c:v>28.860906064553483</c:v>
                </c:pt>
                <c:pt idx="1">
                  <c:v>19.647668009589957</c:v>
                </c:pt>
                <c:pt idx="2">
                  <c:v>19.15359973023099</c:v>
                </c:pt>
                <c:pt idx="3">
                  <c:v>16.952179913940082</c:v>
                </c:pt>
                <c:pt idx="4">
                  <c:v>16.684628196335851</c:v>
                </c:pt>
                <c:pt idx="5">
                  <c:v>16.366158936078122</c:v>
                </c:pt>
                <c:pt idx="6">
                  <c:v>15.860090987011274</c:v>
                </c:pt>
                <c:pt idx="7">
                  <c:v>15.819409882687522</c:v>
                </c:pt>
                <c:pt idx="8">
                  <c:v>15.039357764687484</c:v>
                </c:pt>
                <c:pt idx="9">
                  <c:v>15.002307418203484</c:v>
                </c:pt>
                <c:pt idx="10">
                  <c:v>13.990386167006788</c:v>
                </c:pt>
                <c:pt idx="11">
                  <c:v>13.985510969531934</c:v>
                </c:pt>
                <c:pt idx="12">
                  <c:v>13.781703600392584</c:v>
                </c:pt>
                <c:pt idx="13">
                  <c:v>13.635784376194723</c:v>
                </c:pt>
                <c:pt idx="14">
                  <c:v>13.500696300199481</c:v>
                </c:pt>
                <c:pt idx="15">
                  <c:v>13.372537039865588</c:v>
                </c:pt>
                <c:pt idx="16">
                  <c:v>12.776242253040948</c:v>
                </c:pt>
                <c:pt idx="17">
                  <c:v>12.732709559178163</c:v>
                </c:pt>
                <c:pt idx="18">
                  <c:v>12.696174921530032</c:v>
                </c:pt>
                <c:pt idx="19">
                  <c:v>12.155576382380506</c:v>
                </c:pt>
                <c:pt idx="20">
                  <c:v>12.14696240377258</c:v>
                </c:pt>
                <c:pt idx="21">
                  <c:v>12.133301096067054</c:v>
                </c:pt>
                <c:pt idx="22">
                  <c:v>12.069714671945157</c:v>
                </c:pt>
                <c:pt idx="23">
                  <c:v>11.436060662797228</c:v>
                </c:pt>
                <c:pt idx="24">
                  <c:v>10.950514657546785</c:v>
                </c:pt>
                <c:pt idx="25">
                  <c:v>10.536283891547049</c:v>
                </c:pt>
                <c:pt idx="26">
                  <c:v>10.053859964093357</c:v>
                </c:pt>
                <c:pt idx="27">
                  <c:v>9.956267488815536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87-496A-8CAF-DD056612C303}"/>
            </c:ext>
          </c:extLst>
        </c:ser>
        <c:ser>
          <c:idx val="1"/>
          <c:order val="1"/>
          <c:tx>
            <c:strRef>
              <c:f>Sheet1!$D$827</c:f>
              <c:strCache>
                <c:ptCount val="1"/>
                <c:pt idx="0">
                  <c:v>درصد شیوع پره دیابت(مجموع ثبت شده و موارد مشکوک)زمستان1404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287-496A-8CAF-DD056612C30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Sheet1!$B$828:$B$855</c:f>
              <c:strCache>
                <c:ptCount val="28"/>
                <c:pt idx="0">
                  <c:v>بوئین</c:v>
                </c:pt>
                <c:pt idx="1">
                  <c:v>خمینی شهر</c:v>
                </c:pt>
                <c:pt idx="2">
                  <c:v>خوانسار</c:v>
                </c:pt>
                <c:pt idx="3">
                  <c:v>کوهپایه</c:v>
                </c:pt>
                <c:pt idx="4">
                  <c:v>خور</c:v>
                </c:pt>
                <c:pt idx="5">
                  <c:v>نجف آباد</c:v>
                </c:pt>
                <c:pt idx="6">
                  <c:v>فریدن</c:v>
                </c:pt>
                <c:pt idx="7">
                  <c:v>برخوار</c:v>
                </c:pt>
                <c:pt idx="8">
                  <c:v>چادگان</c:v>
                </c:pt>
                <c:pt idx="9">
                  <c:v>اصفهان 1</c:v>
                </c:pt>
                <c:pt idx="10">
                  <c:v>استان</c:v>
                </c:pt>
                <c:pt idx="11">
                  <c:v>دهاقان</c:v>
                </c:pt>
                <c:pt idx="12">
                  <c:v>تیران </c:v>
                </c:pt>
                <c:pt idx="13">
                  <c:v>فلاورجان</c:v>
                </c:pt>
                <c:pt idx="14">
                  <c:v>نطنز</c:v>
                </c:pt>
                <c:pt idx="15">
                  <c:v>هرند</c:v>
                </c:pt>
                <c:pt idx="16">
                  <c:v>شهرضا</c:v>
                </c:pt>
                <c:pt idx="17">
                  <c:v>لنجان</c:v>
                </c:pt>
                <c:pt idx="18">
                  <c:v>سمیرم</c:v>
                </c:pt>
                <c:pt idx="19">
                  <c:v>جرقویه</c:v>
                </c:pt>
                <c:pt idx="20">
                  <c:v>اصفهان 2</c:v>
                </c:pt>
                <c:pt idx="21">
                  <c:v>اردستان</c:v>
                </c:pt>
                <c:pt idx="22">
                  <c:v>نائین</c:v>
                </c:pt>
                <c:pt idx="23">
                  <c:v>مبارکه</c:v>
                </c:pt>
                <c:pt idx="24">
                  <c:v>شاهین شهر </c:v>
                </c:pt>
                <c:pt idx="25">
                  <c:v>فریدونشهر</c:v>
                </c:pt>
                <c:pt idx="26">
                  <c:v>ورزنه</c:v>
                </c:pt>
                <c:pt idx="27">
                  <c:v>گلپایگان</c:v>
                </c:pt>
              </c:strCache>
            </c:strRef>
          </c:cat>
          <c:val>
            <c:numRef>
              <c:f>Sheet1!$D$828:$D$855</c:f>
              <c:numCache>
                <c:formatCode>0.00</c:formatCode>
                <c:ptCount val="28"/>
                <c:pt idx="0">
                  <c:v>29.93755445832123</c:v>
                </c:pt>
                <c:pt idx="1">
                  <c:v>19.909272004021322</c:v>
                </c:pt>
                <c:pt idx="2">
                  <c:v>19.44210111917215</c:v>
                </c:pt>
                <c:pt idx="3">
                  <c:v>16.917568557246319</c:v>
                </c:pt>
                <c:pt idx="4">
                  <c:v>16.383626190242463</c:v>
                </c:pt>
                <c:pt idx="5">
                  <c:v>16.613443368018181</c:v>
                </c:pt>
                <c:pt idx="6">
                  <c:v>15.788257813273491</c:v>
                </c:pt>
                <c:pt idx="7">
                  <c:v>16.037172055220221</c:v>
                </c:pt>
                <c:pt idx="8">
                  <c:v>15.099268547544408</c:v>
                </c:pt>
                <c:pt idx="9">
                  <c:v>15.16930369006195</c:v>
                </c:pt>
                <c:pt idx="10">
                  <c:v>14.168305998564081</c:v>
                </c:pt>
                <c:pt idx="11">
                  <c:v>13.882025941939469</c:v>
                </c:pt>
                <c:pt idx="12">
                  <c:v>14.183403394052624</c:v>
                </c:pt>
                <c:pt idx="13">
                  <c:v>13.50965071360673</c:v>
                </c:pt>
                <c:pt idx="14">
                  <c:v>13.003635262041804</c:v>
                </c:pt>
                <c:pt idx="15">
                  <c:v>12.830333205668326</c:v>
                </c:pt>
                <c:pt idx="16">
                  <c:v>12.975495345825902</c:v>
                </c:pt>
                <c:pt idx="17">
                  <c:v>12.855003328156201</c:v>
                </c:pt>
                <c:pt idx="18">
                  <c:v>12.715964063579822</c:v>
                </c:pt>
                <c:pt idx="19">
                  <c:v>12.538211917415229</c:v>
                </c:pt>
                <c:pt idx="20">
                  <c:v>12.317035731262873</c:v>
                </c:pt>
                <c:pt idx="21">
                  <c:v>11.924381968007754</c:v>
                </c:pt>
                <c:pt idx="22">
                  <c:v>12.48969696969697</c:v>
                </c:pt>
                <c:pt idx="23">
                  <c:v>11.538898066761668</c:v>
                </c:pt>
                <c:pt idx="24">
                  <c:v>11.680207229483104</c:v>
                </c:pt>
                <c:pt idx="25">
                  <c:v>10.410315358088861</c:v>
                </c:pt>
                <c:pt idx="26">
                  <c:v>11.295614328757951</c:v>
                </c:pt>
                <c:pt idx="27">
                  <c:v>9.983492790729013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87-496A-8CAF-DD056612C30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1990752"/>
        <c:axId val="-2061984224"/>
      </c:barChart>
      <c:catAx>
        <c:axId val="-2061990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1984224"/>
        <c:crosses val="autoZero"/>
        <c:auto val="1"/>
        <c:lblAlgn val="ctr"/>
        <c:lblOffset val="100"/>
        <c:noMultiLvlLbl val="0"/>
      </c:catAx>
      <c:valAx>
        <c:axId val="-2061984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1990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بیماریابی دیابت به تفکیک شهرستان ها در</a:t>
            </a:r>
            <a:r>
              <a:rPr lang="fa-IR" sz="2000" b="1" baseline="0" dirty="0">
                <a:solidFill>
                  <a:srgbClr val="FF0000"/>
                </a:solidFill>
              </a:rPr>
              <a:t> فصل زمستان1404 و فصل بهار</a:t>
            </a:r>
            <a:r>
              <a:rPr lang="fa-IR" sz="2000" b="1" dirty="0">
                <a:solidFill>
                  <a:srgbClr val="FF0000"/>
                </a:solidFill>
              </a:rPr>
              <a:t> 1405</a:t>
            </a:r>
            <a:endParaRPr lang="en-US" sz="2000" b="1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18031512467191602"/>
          <c:y val="1.11111111111111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Sheet1!$B$189</c:f>
              <c:strCache>
                <c:ptCount val="1"/>
                <c:pt idx="0">
                  <c:v>شیوع دیابت تا بهار 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699-4B06-9401-AD9C4F595893}"/>
              </c:ext>
            </c:extLst>
          </c:dPt>
          <c:dPt>
            <c:idx val="9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B4A-45BE-ADB6-D491364A8B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B4A-45BE-ADB6-D491364A8B6B}"/>
              </c:ext>
            </c:extLst>
          </c:dPt>
          <c:dPt>
            <c:idx val="14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63E-4F72-A60F-72F58CDC4E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Sheet1!$A$190:$A$217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خور و بیابانک</c:v>
                </c:pt>
                <c:pt idx="3">
                  <c:v>کوهپایه</c:v>
                </c:pt>
                <c:pt idx="4">
                  <c:v>برخوار</c:v>
                </c:pt>
                <c:pt idx="5">
                  <c:v>دهاقان</c:v>
                </c:pt>
                <c:pt idx="6">
                  <c:v>خمینی شهر</c:v>
                </c:pt>
                <c:pt idx="7">
                  <c:v>هرند</c:v>
                </c:pt>
                <c:pt idx="8">
                  <c:v>اصفهان 1</c:v>
                </c:pt>
                <c:pt idx="9">
                  <c:v>نجف آباد</c:v>
                </c:pt>
                <c:pt idx="10">
                  <c:v>خوانسار</c:v>
                </c:pt>
                <c:pt idx="11">
                  <c:v>ورزنه</c:v>
                </c:pt>
                <c:pt idx="12">
                  <c:v>شاهین شهر و میمه</c:v>
                </c:pt>
                <c:pt idx="13">
                  <c:v>فلاورجان</c:v>
                </c:pt>
                <c:pt idx="14">
                  <c:v>استان</c:v>
                </c:pt>
                <c:pt idx="15">
                  <c:v>فریدن</c:v>
                </c:pt>
                <c:pt idx="16">
                  <c:v>جرقویه</c:v>
                </c:pt>
                <c:pt idx="17">
                  <c:v>مبارکه</c:v>
                </c:pt>
                <c:pt idx="18">
                  <c:v>نائین</c:v>
                </c:pt>
                <c:pt idx="19">
                  <c:v>تیران و کرون</c:v>
                </c:pt>
                <c:pt idx="20">
                  <c:v>لنجان</c:v>
                </c:pt>
                <c:pt idx="21">
                  <c:v>اصفهان 2</c:v>
                </c:pt>
                <c:pt idx="22">
                  <c:v>شهرضا</c:v>
                </c:pt>
                <c:pt idx="23">
                  <c:v>بوئین و میاندشت</c:v>
                </c:pt>
                <c:pt idx="24">
                  <c:v>چادگان</c:v>
                </c:pt>
                <c:pt idx="25">
                  <c:v>سمیرم</c:v>
                </c:pt>
                <c:pt idx="26">
                  <c:v>گلپایگان</c:v>
                </c:pt>
                <c:pt idx="27">
                  <c:v>فریدونشهر</c:v>
                </c:pt>
              </c:strCache>
            </c:strRef>
          </c:cat>
          <c:val>
            <c:numRef>
              <c:f>Sheet1!$B$190:$B$217</c:f>
              <c:numCache>
                <c:formatCode>General</c:formatCode>
                <c:ptCount val="28"/>
                <c:pt idx="0">
                  <c:v>18.89</c:v>
                </c:pt>
                <c:pt idx="1">
                  <c:v>18.11</c:v>
                </c:pt>
                <c:pt idx="2">
                  <c:v>17.73</c:v>
                </c:pt>
                <c:pt idx="3">
                  <c:v>15.73</c:v>
                </c:pt>
                <c:pt idx="4">
                  <c:v>14.85</c:v>
                </c:pt>
                <c:pt idx="5">
                  <c:v>14.59</c:v>
                </c:pt>
                <c:pt idx="6">
                  <c:v>14.53</c:v>
                </c:pt>
                <c:pt idx="7">
                  <c:v>14.45</c:v>
                </c:pt>
                <c:pt idx="8">
                  <c:v>14.27</c:v>
                </c:pt>
                <c:pt idx="9">
                  <c:v>14.24</c:v>
                </c:pt>
                <c:pt idx="10">
                  <c:v>14.24</c:v>
                </c:pt>
                <c:pt idx="11">
                  <c:v>14.13</c:v>
                </c:pt>
                <c:pt idx="12">
                  <c:v>14.05</c:v>
                </c:pt>
                <c:pt idx="13">
                  <c:v>13.59</c:v>
                </c:pt>
                <c:pt idx="14">
                  <c:v>13.44</c:v>
                </c:pt>
                <c:pt idx="15">
                  <c:v>13.4</c:v>
                </c:pt>
                <c:pt idx="16">
                  <c:v>13.03</c:v>
                </c:pt>
                <c:pt idx="17">
                  <c:v>13</c:v>
                </c:pt>
                <c:pt idx="18">
                  <c:v>12.94</c:v>
                </c:pt>
                <c:pt idx="19">
                  <c:v>12.75</c:v>
                </c:pt>
                <c:pt idx="20">
                  <c:v>12.5</c:v>
                </c:pt>
                <c:pt idx="21">
                  <c:v>12.3</c:v>
                </c:pt>
                <c:pt idx="22">
                  <c:v>11.96</c:v>
                </c:pt>
                <c:pt idx="23">
                  <c:v>11.9</c:v>
                </c:pt>
                <c:pt idx="24">
                  <c:v>10.96</c:v>
                </c:pt>
                <c:pt idx="25">
                  <c:v>10.62</c:v>
                </c:pt>
                <c:pt idx="26">
                  <c:v>10.53</c:v>
                </c:pt>
                <c:pt idx="27">
                  <c:v>9.23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9D-44A9-B664-F66E3CC289E7}"/>
            </c:ext>
          </c:extLst>
        </c:ser>
        <c:ser>
          <c:idx val="1"/>
          <c:order val="1"/>
          <c:tx>
            <c:strRef>
              <c:f>Sheet1!$C$189</c:f>
              <c:strCache>
                <c:ptCount val="1"/>
                <c:pt idx="0">
                  <c:v>شیوع دیابت تا زمستان1404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60D-4F5C-A45C-199E27BB96FC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63E-4F72-A60F-72F58CDC4E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Sheet1!$A$190:$A$217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خور و بیابانک</c:v>
                </c:pt>
                <c:pt idx="3">
                  <c:v>کوهپایه</c:v>
                </c:pt>
                <c:pt idx="4">
                  <c:v>برخوار</c:v>
                </c:pt>
                <c:pt idx="5">
                  <c:v>دهاقان</c:v>
                </c:pt>
                <c:pt idx="6">
                  <c:v>خمینی شهر</c:v>
                </c:pt>
                <c:pt idx="7">
                  <c:v>هرند</c:v>
                </c:pt>
                <c:pt idx="8">
                  <c:v>اصفهان 1</c:v>
                </c:pt>
                <c:pt idx="9">
                  <c:v>نجف آباد</c:v>
                </c:pt>
                <c:pt idx="10">
                  <c:v>خوانسار</c:v>
                </c:pt>
                <c:pt idx="11">
                  <c:v>ورزنه</c:v>
                </c:pt>
                <c:pt idx="12">
                  <c:v>شاهین شهر و میمه</c:v>
                </c:pt>
                <c:pt idx="13">
                  <c:v>فلاورجان</c:v>
                </c:pt>
                <c:pt idx="14">
                  <c:v>استان</c:v>
                </c:pt>
                <c:pt idx="15">
                  <c:v>فریدن</c:v>
                </c:pt>
                <c:pt idx="16">
                  <c:v>جرقویه</c:v>
                </c:pt>
                <c:pt idx="17">
                  <c:v>مبارکه</c:v>
                </c:pt>
                <c:pt idx="18">
                  <c:v>نائین</c:v>
                </c:pt>
                <c:pt idx="19">
                  <c:v>تیران و کرون</c:v>
                </c:pt>
                <c:pt idx="20">
                  <c:v>لنجان</c:v>
                </c:pt>
                <c:pt idx="21">
                  <c:v>اصفهان 2</c:v>
                </c:pt>
                <c:pt idx="22">
                  <c:v>شهرضا</c:v>
                </c:pt>
                <c:pt idx="23">
                  <c:v>بوئین و میاندشت</c:v>
                </c:pt>
                <c:pt idx="24">
                  <c:v>چادگان</c:v>
                </c:pt>
                <c:pt idx="25">
                  <c:v>سمیرم</c:v>
                </c:pt>
                <c:pt idx="26">
                  <c:v>گلپایگان</c:v>
                </c:pt>
                <c:pt idx="27">
                  <c:v>فریدونشهر</c:v>
                </c:pt>
              </c:strCache>
            </c:strRef>
          </c:cat>
          <c:val>
            <c:numRef>
              <c:f>Sheet1!$C$190:$C$217</c:f>
              <c:numCache>
                <c:formatCode>0.00</c:formatCode>
                <c:ptCount val="28"/>
                <c:pt idx="0">
                  <c:v>18.78</c:v>
                </c:pt>
                <c:pt idx="1">
                  <c:v>18.079999999999998</c:v>
                </c:pt>
                <c:pt idx="2">
                  <c:v>17.579999999999998</c:v>
                </c:pt>
                <c:pt idx="3">
                  <c:v>15.62</c:v>
                </c:pt>
                <c:pt idx="4">
                  <c:v>14.73</c:v>
                </c:pt>
                <c:pt idx="5">
                  <c:v>14.48</c:v>
                </c:pt>
                <c:pt idx="6">
                  <c:v>14.46</c:v>
                </c:pt>
                <c:pt idx="7">
                  <c:v>14.26</c:v>
                </c:pt>
                <c:pt idx="8">
                  <c:v>14.21</c:v>
                </c:pt>
                <c:pt idx="9">
                  <c:v>14.04</c:v>
                </c:pt>
                <c:pt idx="10">
                  <c:v>13.97</c:v>
                </c:pt>
                <c:pt idx="11">
                  <c:v>13.91</c:v>
                </c:pt>
                <c:pt idx="12">
                  <c:v>13.89</c:v>
                </c:pt>
                <c:pt idx="13">
                  <c:v>13.46</c:v>
                </c:pt>
                <c:pt idx="14" formatCode="General">
                  <c:v>13.37</c:v>
                </c:pt>
                <c:pt idx="15">
                  <c:v>13.26</c:v>
                </c:pt>
                <c:pt idx="16">
                  <c:v>12.92</c:v>
                </c:pt>
                <c:pt idx="17">
                  <c:v>12.85</c:v>
                </c:pt>
                <c:pt idx="18">
                  <c:v>12.79</c:v>
                </c:pt>
                <c:pt idx="19">
                  <c:v>12.71</c:v>
                </c:pt>
                <c:pt idx="20">
                  <c:v>12.43</c:v>
                </c:pt>
                <c:pt idx="21">
                  <c:v>12.28</c:v>
                </c:pt>
                <c:pt idx="22">
                  <c:v>11.92</c:v>
                </c:pt>
                <c:pt idx="23">
                  <c:v>11.77</c:v>
                </c:pt>
                <c:pt idx="24">
                  <c:v>10.75</c:v>
                </c:pt>
                <c:pt idx="25">
                  <c:v>10.57</c:v>
                </c:pt>
                <c:pt idx="26">
                  <c:v>10.46</c:v>
                </c:pt>
                <c:pt idx="27">
                  <c:v>9.09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9D-44A9-B664-F66E3CC289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42731872"/>
        <c:axId val="-2142724800"/>
      </c:barChart>
      <c:catAx>
        <c:axId val="-2142731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2724800"/>
        <c:crosses val="autoZero"/>
        <c:auto val="1"/>
        <c:lblAlgn val="ctr"/>
        <c:lblOffset val="100"/>
        <c:noMultiLvlLbl val="0"/>
      </c:catAx>
      <c:valAx>
        <c:axId val="-2142724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2731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</a:t>
            </a:r>
            <a:r>
              <a:rPr lang="fa-IR" sz="2000" b="1" baseline="0" dirty="0">
                <a:solidFill>
                  <a:srgbClr val="FF0000"/>
                </a:solidFill>
              </a:rPr>
              <a:t> درصد شیوع پره دیابت(مجموع ثبت شده و موارد مشکوک)با هدف مورد انتظاردر بهار1405 به تفکیک شهرستانها </a:t>
            </a:r>
            <a:endParaRPr lang="en-US" sz="2000" b="1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12378911923418298"/>
          <c:y val="2.81442420293892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Sheet1!$C$862</c:f>
              <c:strCache>
                <c:ptCount val="1"/>
                <c:pt idx="0">
                  <c:v>درصد شیوع پره دیابت(مجموع ثبت شده و موارد مشکوک)بهار1405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C26-42E8-B69E-40BDA2D818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Sheet1!$B$863:$B$890</c:f>
              <c:strCache>
                <c:ptCount val="28"/>
                <c:pt idx="0">
                  <c:v>بوئین</c:v>
                </c:pt>
                <c:pt idx="1">
                  <c:v>خمینی شهر</c:v>
                </c:pt>
                <c:pt idx="2">
                  <c:v>خوانسار</c:v>
                </c:pt>
                <c:pt idx="3">
                  <c:v>کوهپایه</c:v>
                </c:pt>
                <c:pt idx="4">
                  <c:v>خور</c:v>
                </c:pt>
                <c:pt idx="5">
                  <c:v>نجف آباد</c:v>
                </c:pt>
                <c:pt idx="6">
                  <c:v>فریدن</c:v>
                </c:pt>
                <c:pt idx="7">
                  <c:v>برخوار</c:v>
                </c:pt>
                <c:pt idx="8">
                  <c:v>چادگان</c:v>
                </c:pt>
                <c:pt idx="9">
                  <c:v>اصفهان 1</c:v>
                </c:pt>
                <c:pt idx="10">
                  <c:v>استان</c:v>
                </c:pt>
                <c:pt idx="11">
                  <c:v>دهاقان</c:v>
                </c:pt>
                <c:pt idx="12">
                  <c:v>تیران </c:v>
                </c:pt>
                <c:pt idx="13">
                  <c:v>فلاورجان</c:v>
                </c:pt>
                <c:pt idx="14">
                  <c:v>نطنز</c:v>
                </c:pt>
                <c:pt idx="15">
                  <c:v>هرند</c:v>
                </c:pt>
                <c:pt idx="16">
                  <c:v>شهرضا</c:v>
                </c:pt>
                <c:pt idx="17">
                  <c:v>لنجان</c:v>
                </c:pt>
                <c:pt idx="18">
                  <c:v>سمیرم</c:v>
                </c:pt>
                <c:pt idx="19">
                  <c:v>جرقویه</c:v>
                </c:pt>
                <c:pt idx="20">
                  <c:v>اصفهان 2</c:v>
                </c:pt>
                <c:pt idx="21">
                  <c:v>اردستان</c:v>
                </c:pt>
                <c:pt idx="22">
                  <c:v>نائین</c:v>
                </c:pt>
                <c:pt idx="23">
                  <c:v>مبارکه</c:v>
                </c:pt>
                <c:pt idx="24">
                  <c:v>شاهین شهر </c:v>
                </c:pt>
                <c:pt idx="25">
                  <c:v>فریدونشهر</c:v>
                </c:pt>
                <c:pt idx="26">
                  <c:v>ورزنه</c:v>
                </c:pt>
                <c:pt idx="27">
                  <c:v>گلپایگان</c:v>
                </c:pt>
              </c:strCache>
            </c:strRef>
          </c:cat>
          <c:val>
            <c:numRef>
              <c:f>Sheet1!$C$863:$C$890</c:f>
              <c:numCache>
                <c:formatCode>0.00</c:formatCode>
                <c:ptCount val="28"/>
                <c:pt idx="0">
                  <c:v>28.860906064553483</c:v>
                </c:pt>
                <c:pt idx="1">
                  <c:v>19.647668009589957</c:v>
                </c:pt>
                <c:pt idx="2">
                  <c:v>19.15359973023099</c:v>
                </c:pt>
                <c:pt idx="3">
                  <c:v>16.952179913940082</c:v>
                </c:pt>
                <c:pt idx="4">
                  <c:v>16.684628196335851</c:v>
                </c:pt>
                <c:pt idx="5">
                  <c:v>16.366158936078122</c:v>
                </c:pt>
                <c:pt idx="6">
                  <c:v>15.860090987011274</c:v>
                </c:pt>
                <c:pt idx="7">
                  <c:v>15.819409882687522</c:v>
                </c:pt>
                <c:pt idx="8">
                  <c:v>15.039357764687484</c:v>
                </c:pt>
                <c:pt idx="9">
                  <c:v>15.002307418203484</c:v>
                </c:pt>
                <c:pt idx="10">
                  <c:v>13.990386167006788</c:v>
                </c:pt>
                <c:pt idx="11">
                  <c:v>13.985510969531934</c:v>
                </c:pt>
                <c:pt idx="12">
                  <c:v>13.781703600392584</c:v>
                </c:pt>
                <c:pt idx="13">
                  <c:v>13.635784376194723</c:v>
                </c:pt>
                <c:pt idx="14">
                  <c:v>13.500696300199481</c:v>
                </c:pt>
                <c:pt idx="15">
                  <c:v>13.372537039865588</c:v>
                </c:pt>
                <c:pt idx="16">
                  <c:v>12.776242253040948</c:v>
                </c:pt>
                <c:pt idx="17">
                  <c:v>12.732709559178163</c:v>
                </c:pt>
                <c:pt idx="18">
                  <c:v>12.696174921530032</c:v>
                </c:pt>
                <c:pt idx="19">
                  <c:v>12.155576382380506</c:v>
                </c:pt>
                <c:pt idx="20">
                  <c:v>12.14696240377258</c:v>
                </c:pt>
                <c:pt idx="21">
                  <c:v>12.133301096067054</c:v>
                </c:pt>
                <c:pt idx="22">
                  <c:v>12.069714671945157</c:v>
                </c:pt>
                <c:pt idx="23">
                  <c:v>11.436060662797228</c:v>
                </c:pt>
                <c:pt idx="24">
                  <c:v>10.950514657546785</c:v>
                </c:pt>
                <c:pt idx="25">
                  <c:v>10.536283891547049</c:v>
                </c:pt>
                <c:pt idx="26">
                  <c:v>10.053859964093357</c:v>
                </c:pt>
                <c:pt idx="27">
                  <c:v>9.956267488815536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26-42E8-B69E-40BDA2D81875}"/>
            </c:ext>
          </c:extLst>
        </c:ser>
        <c:ser>
          <c:idx val="1"/>
          <c:order val="1"/>
          <c:tx>
            <c:strRef>
              <c:f>Sheet1!$D$862</c:f>
              <c:strCache>
                <c:ptCount val="1"/>
                <c:pt idx="0">
                  <c:v>هدف موردانتظار شیوع پره دیابت(مجموع ثبت شده و موارد مشکوک)بهار1405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C26-42E8-B69E-40BDA2D818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Sheet1!$B$863:$B$890</c:f>
              <c:strCache>
                <c:ptCount val="28"/>
                <c:pt idx="0">
                  <c:v>بوئین</c:v>
                </c:pt>
                <c:pt idx="1">
                  <c:v>خمینی شهر</c:v>
                </c:pt>
                <c:pt idx="2">
                  <c:v>خوانسار</c:v>
                </c:pt>
                <c:pt idx="3">
                  <c:v>کوهپایه</c:v>
                </c:pt>
                <c:pt idx="4">
                  <c:v>خور</c:v>
                </c:pt>
                <c:pt idx="5">
                  <c:v>نجف آباد</c:v>
                </c:pt>
                <c:pt idx="6">
                  <c:v>فریدن</c:v>
                </c:pt>
                <c:pt idx="7">
                  <c:v>برخوار</c:v>
                </c:pt>
                <c:pt idx="8">
                  <c:v>چادگان</c:v>
                </c:pt>
                <c:pt idx="9">
                  <c:v>اصفهان 1</c:v>
                </c:pt>
                <c:pt idx="10">
                  <c:v>استان</c:v>
                </c:pt>
                <c:pt idx="11">
                  <c:v>دهاقان</c:v>
                </c:pt>
                <c:pt idx="12">
                  <c:v>تیران </c:v>
                </c:pt>
                <c:pt idx="13">
                  <c:v>فلاورجان</c:v>
                </c:pt>
                <c:pt idx="14">
                  <c:v>نطنز</c:v>
                </c:pt>
                <c:pt idx="15">
                  <c:v>هرند</c:v>
                </c:pt>
                <c:pt idx="16">
                  <c:v>شهرضا</c:v>
                </c:pt>
                <c:pt idx="17">
                  <c:v>لنجان</c:v>
                </c:pt>
                <c:pt idx="18">
                  <c:v>سمیرم</c:v>
                </c:pt>
                <c:pt idx="19">
                  <c:v>جرقویه</c:v>
                </c:pt>
                <c:pt idx="20">
                  <c:v>اصفهان 2</c:v>
                </c:pt>
                <c:pt idx="21">
                  <c:v>اردستان</c:v>
                </c:pt>
                <c:pt idx="22">
                  <c:v>نائین</c:v>
                </c:pt>
                <c:pt idx="23">
                  <c:v>مبارکه</c:v>
                </c:pt>
                <c:pt idx="24">
                  <c:v>شاهین شهر </c:v>
                </c:pt>
                <c:pt idx="25">
                  <c:v>فریدونشهر</c:v>
                </c:pt>
                <c:pt idx="26">
                  <c:v>ورزنه</c:v>
                </c:pt>
                <c:pt idx="27">
                  <c:v>گلپایگان</c:v>
                </c:pt>
              </c:strCache>
            </c:strRef>
          </c:cat>
          <c:val>
            <c:numRef>
              <c:f>Sheet1!$D$863:$D$890</c:f>
              <c:numCache>
                <c:formatCode>0.00</c:formatCode>
                <c:ptCount val="28"/>
                <c:pt idx="0">
                  <c:v>30.685993319779264</c:v>
                </c:pt>
                <c:pt idx="1">
                  <c:v>20.407003804121857</c:v>
                </c:pt>
                <c:pt idx="2">
                  <c:v>19.928153647151454</c:v>
                </c:pt>
                <c:pt idx="3">
                  <c:v>17.340507771177478</c:v>
                </c:pt>
                <c:pt idx="4">
                  <c:v>16.793216844998526</c:v>
                </c:pt>
                <c:pt idx="5">
                  <c:v>17.028779452218636</c:v>
                </c:pt>
                <c:pt idx="6">
                  <c:v>16.182964258605328</c:v>
                </c:pt>
                <c:pt idx="7">
                  <c:v>16.438101356600725</c:v>
                </c:pt>
                <c:pt idx="8">
                  <c:v>15.476750261233018</c:v>
                </c:pt>
                <c:pt idx="9">
                  <c:v>15.548536282313499</c:v>
                </c:pt>
                <c:pt idx="10">
                  <c:v>14.522513648528184</c:v>
                </c:pt>
                <c:pt idx="11">
                  <c:v>14.229076590487956</c:v>
                </c:pt>
                <c:pt idx="12">
                  <c:v>14.537988478903939</c:v>
                </c:pt>
                <c:pt idx="13">
                  <c:v>13.847391981446899</c:v>
                </c:pt>
                <c:pt idx="14">
                  <c:v>13.328726143592849</c:v>
                </c:pt>
                <c:pt idx="15">
                  <c:v>13.151091535810036</c:v>
                </c:pt>
                <c:pt idx="16">
                  <c:v>13.29988272947155</c:v>
                </c:pt>
                <c:pt idx="17">
                  <c:v>13.176378411360107</c:v>
                </c:pt>
                <c:pt idx="18">
                  <c:v>13.033863165169318</c:v>
                </c:pt>
                <c:pt idx="19">
                  <c:v>12.851667215350609</c:v>
                </c:pt>
                <c:pt idx="20">
                  <c:v>12.624961624544445</c:v>
                </c:pt>
                <c:pt idx="21">
                  <c:v>12.222491517207949</c:v>
                </c:pt>
                <c:pt idx="22">
                  <c:v>12.801939393939396</c:v>
                </c:pt>
                <c:pt idx="23">
                  <c:v>11.82737051843071</c:v>
                </c:pt>
                <c:pt idx="24">
                  <c:v>11.972212410220182</c:v>
                </c:pt>
                <c:pt idx="25">
                  <c:v>10.670573242041083</c:v>
                </c:pt>
                <c:pt idx="26">
                  <c:v>11.5780046869769</c:v>
                </c:pt>
                <c:pt idx="27">
                  <c:v>10.233080110497239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26-42E8-B69E-40BDA2D8187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61983680"/>
        <c:axId val="-2061978784"/>
      </c:barChart>
      <c:catAx>
        <c:axId val="-2061983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1978784"/>
        <c:crosses val="autoZero"/>
        <c:auto val="1"/>
        <c:lblAlgn val="ctr"/>
        <c:lblOffset val="100"/>
        <c:noMultiLvlLbl val="0"/>
      </c:catAx>
      <c:valAx>
        <c:axId val="-2061978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61983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400" b="1" dirty="0">
                <a:solidFill>
                  <a:srgbClr val="FF0000"/>
                </a:solidFill>
              </a:rPr>
              <a:t>درصد شیوع پره دیابت( ثبت شده)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fa-IR" sz="2400" b="1">
                <a:solidFill>
                  <a:srgbClr val="FF0000"/>
                </a:solidFill>
              </a:rPr>
              <a:t>تا بهار1405 </a:t>
            </a:r>
          </a:p>
        </c:rich>
      </c:tx>
      <c:layout>
        <c:manualLayout>
          <c:xMode val="edge"/>
          <c:yMode val="edge"/>
          <c:x val="0.2923822592954804"/>
          <c:y val="1.89232426590483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Sheet1!$C$793</c:f>
              <c:strCache>
                <c:ptCount val="1"/>
                <c:pt idx="0">
                  <c:v>درصد شیوع پره دیابت( ثبت شده)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E50-4065-85D0-418415B7B1EE}"/>
              </c:ext>
            </c:extLst>
          </c:dPt>
          <c:dLbls>
            <c:dLbl>
              <c:idx val="17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7E50-4065-85D0-418415B7B1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Sheet1!$B$794:$B$821</c:f>
              <c:strCache>
                <c:ptCount val="28"/>
                <c:pt idx="0">
                  <c:v>بوئین</c:v>
                </c:pt>
                <c:pt idx="1">
                  <c:v>خوانسار</c:v>
                </c:pt>
                <c:pt idx="2">
                  <c:v>کوهپایه</c:v>
                </c:pt>
                <c:pt idx="3">
                  <c:v>دهاقان</c:v>
                </c:pt>
                <c:pt idx="4">
                  <c:v>خور</c:v>
                </c:pt>
                <c:pt idx="5">
                  <c:v>فریدن</c:v>
                </c:pt>
                <c:pt idx="6">
                  <c:v>نجف آباد</c:v>
                </c:pt>
                <c:pt idx="7">
                  <c:v>خمینی شهر</c:v>
                </c:pt>
                <c:pt idx="8">
                  <c:v>فلاورجان</c:v>
                </c:pt>
                <c:pt idx="9">
                  <c:v>چادگان</c:v>
                </c:pt>
                <c:pt idx="10">
                  <c:v>شهرضا</c:v>
                </c:pt>
                <c:pt idx="11">
                  <c:v>تیران </c:v>
                </c:pt>
                <c:pt idx="12">
                  <c:v>اصفهان 1</c:v>
                </c:pt>
                <c:pt idx="13">
                  <c:v>اردستان</c:v>
                </c:pt>
                <c:pt idx="14">
                  <c:v>سمیرم</c:v>
                </c:pt>
                <c:pt idx="15">
                  <c:v>لنجان</c:v>
                </c:pt>
                <c:pt idx="16">
                  <c:v>برخوار</c:v>
                </c:pt>
                <c:pt idx="17">
                  <c:v>استان</c:v>
                </c:pt>
                <c:pt idx="18">
                  <c:v>هرند</c:v>
                </c:pt>
                <c:pt idx="19">
                  <c:v>نطنز</c:v>
                </c:pt>
                <c:pt idx="20">
                  <c:v>فریدونشهر</c:v>
                </c:pt>
                <c:pt idx="21">
                  <c:v>جرقویه</c:v>
                </c:pt>
                <c:pt idx="22">
                  <c:v>اصفهان 2</c:v>
                </c:pt>
                <c:pt idx="23">
                  <c:v>شاهین شهر </c:v>
                </c:pt>
                <c:pt idx="24">
                  <c:v>ورزنه</c:v>
                </c:pt>
                <c:pt idx="25">
                  <c:v>نائین</c:v>
                </c:pt>
                <c:pt idx="26">
                  <c:v>مبارکه</c:v>
                </c:pt>
                <c:pt idx="27">
                  <c:v>گلپایگان</c:v>
                </c:pt>
              </c:strCache>
            </c:strRef>
          </c:cat>
          <c:val>
            <c:numRef>
              <c:f>Sheet1!$C$794:$C$821</c:f>
              <c:numCache>
                <c:formatCode>0.00</c:formatCode>
                <c:ptCount val="28"/>
                <c:pt idx="0">
                  <c:v>21.558836300477637</c:v>
                </c:pt>
                <c:pt idx="1">
                  <c:v>13.078176811105491</c:v>
                </c:pt>
                <c:pt idx="2">
                  <c:v>12.844036697247708</c:v>
                </c:pt>
                <c:pt idx="3">
                  <c:v>11.370292349586395</c:v>
                </c:pt>
                <c:pt idx="4">
                  <c:v>10.483001861467619</c:v>
                </c:pt>
                <c:pt idx="5">
                  <c:v>9.9162655765807344</c:v>
                </c:pt>
                <c:pt idx="6">
                  <c:v>9.0264972518513691</c:v>
                </c:pt>
                <c:pt idx="7">
                  <c:v>8.8503176054771497</c:v>
                </c:pt>
                <c:pt idx="8">
                  <c:v>8.8360955913423158</c:v>
                </c:pt>
                <c:pt idx="9">
                  <c:v>8.4918938643590671</c:v>
                </c:pt>
                <c:pt idx="10">
                  <c:v>8.3734125582924417</c:v>
                </c:pt>
                <c:pt idx="11">
                  <c:v>7.7534996642388556</c:v>
                </c:pt>
                <c:pt idx="12">
                  <c:v>7.7491281464129873</c:v>
                </c:pt>
                <c:pt idx="13">
                  <c:v>7.7369439071566735</c:v>
                </c:pt>
                <c:pt idx="14">
                  <c:v>7.7006969197212323</c:v>
                </c:pt>
                <c:pt idx="15">
                  <c:v>7.5865727790103215</c:v>
                </c:pt>
                <c:pt idx="16">
                  <c:v>7.4608958407394246</c:v>
                </c:pt>
                <c:pt idx="17">
                  <c:v>7.4092558283336318</c:v>
                </c:pt>
                <c:pt idx="18">
                  <c:v>6.9191996334198871</c:v>
                </c:pt>
                <c:pt idx="19">
                  <c:v>6.9178365764612888</c:v>
                </c:pt>
                <c:pt idx="20">
                  <c:v>6.494218500797448</c:v>
                </c:pt>
                <c:pt idx="21">
                  <c:v>6.4761012183692594</c:v>
                </c:pt>
                <c:pt idx="22">
                  <c:v>5.6591135220763853</c:v>
                </c:pt>
                <c:pt idx="23">
                  <c:v>5.5226873694633749</c:v>
                </c:pt>
                <c:pt idx="24">
                  <c:v>5.2862557350887691</c:v>
                </c:pt>
                <c:pt idx="25">
                  <c:v>4.9920339883165159</c:v>
                </c:pt>
                <c:pt idx="26">
                  <c:v>4.7906134931036632</c:v>
                </c:pt>
                <c:pt idx="27">
                  <c:v>4.0783498936009783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E50-4065-85D0-418415B7B1E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53459328"/>
        <c:axId val="-2053457696"/>
      </c:barChart>
      <c:catAx>
        <c:axId val="-2053459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57696"/>
        <c:crosses val="autoZero"/>
        <c:auto val="1"/>
        <c:lblAlgn val="ctr"/>
        <c:lblOffset val="100"/>
        <c:noMultiLvlLbl val="0"/>
      </c:catAx>
      <c:valAx>
        <c:axId val="-2053457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59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>
                <a:solidFill>
                  <a:srgbClr val="FF0000"/>
                </a:solidFill>
              </a:rPr>
              <a:t>مقایسه درصد شیوع پره دیابت(ثبت شده) به تفکیک شهرستانها در فصل بهار1405 و زمستان 1404</a:t>
            </a:r>
            <a:endParaRPr lang="en-US" sz="20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Sheet1!$C$826</c:f>
              <c:strCache>
                <c:ptCount val="1"/>
                <c:pt idx="0">
                  <c:v>درصد شیوع پره دیابت( ثبت شده)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96B-479C-B228-1D4C016A73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Sheet1!$B$827:$B$854</c:f>
              <c:strCache>
                <c:ptCount val="28"/>
                <c:pt idx="0">
                  <c:v>بوئین</c:v>
                </c:pt>
                <c:pt idx="1">
                  <c:v>خوانسار</c:v>
                </c:pt>
                <c:pt idx="2">
                  <c:v>کوهپایه</c:v>
                </c:pt>
                <c:pt idx="3">
                  <c:v>دهاقان</c:v>
                </c:pt>
                <c:pt idx="4">
                  <c:v>خور</c:v>
                </c:pt>
                <c:pt idx="5">
                  <c:v>فریدن</c:v>
                </c:pt>
                <c:pt idx="6">
                  <c:v>نجف آباد</c:v>
                </c:pt>
                <c:pt idx="7">
                  <c:v>خمینی شهر</c:v>
                </c:pt>
                <c:pt idx="8">
                  <c:v>فلاورجان</c:v>
                </c:pt>
                <c:pt idx="9">
                  <c:v>چادگان</c:v>
                </c:pt>
                <c:pt idx="10">
                  <c:v>شهرضا</c:v>
                </c:pt>
                <c:pt idx="11">
                  <c:v>تیران </c:v>
                </c:pt>
                <c:pt idx="12">
                  <c:v>اصفهان 1</c:v>
                </c:pt>
                <c:pt idx="13">
                  <c:v>اردستان</c:v>
                </c:pt>
                <c:pt idx="14">
                  <c:v>سمیرم</c:v>
                </c:pt>
                <c:pt idx="15">
                  <c:v>لنجان</c:v>
                </c:pt>
                <c:pt idx="16">
                  <c:v>برخوار</c:v>
                </c:pt>
                <c:pt idx="17">
                  <c:v>استان</c:v>
                </c:pt>
                <c:pt idx="18">
                  <c:v>هرند</c:v>
                </c:pt>
                <c:pt idx="19">
                  <c:v>نطنز</c:v>
                </c:pt>
                <c:pt idx="20">
                  <c:v>فریدونشهر</c:v>
                </c:pt>
                <c:pt idx="21">
                  <c:v>جرقویه</c:v>
                </c:pt>
                <c:pt idx="22">
                  <c:v>اصفهان 2</c:v>
                </c:pt>
                <c:pt idx="23">
                  <c:v>شاهین شهر </c:v>
                </c:pt>
                <c:pt idx="24">
                  <c:v>ورزنه</c:v>
                </c:pt>
                <c:pt idx="25">
                  <c:v>نائین</c:v>
                </c:pt>
                <c:pt idx="26">
                  <c:v>مبارکه</c:v>
                </c:pt>
                <c:pt idx="27">
                  <c:v>گلپایگان</c:v>
                </c:pt>
              </c:strCache>
            </c:strRef>
          </c:cat>
          <c:val>
            <c:numRef>
              <c:f>Sheet1!$C$827:$C$854</c:f>
              <c:numCache>
                <c:formatCode>0.00</c:formatCode>
                <c:ptCount val="28"/>
                <c:pt idx="0">
                  <c:v>21.558836300477637</c:v>
                </c:pt>
                <c:pt idx="1">
                  <c:v>13.078176811105491</c:v>
                </c:pt>
                <c:pt idx="2">
                  <c:v>12.844036697247708</c:v>
                </c:pt>
                <c:pt idx="3">
                  <c:v>11.370292349586395</c:v>
                </c:pt>
                <c:pt idx="4">
                  <c:v>10.483001861467619</c:v>
                </c:pt>
                <c:pt idx="5">
                  <c:v>9.9162655765807344</c:v>
                </c:pt>
                <c:pt idx="6">
                  <c:v>9.0264972518513691</c:v>
                </c:pt>
                <c:pt idx="7">
                  <c:v>8.8503176054771497</c:v>
                </c:pt>
                <c:pt idx="8">
                  <c:v>8.8360955913423158</c:v>
                </c:pt>
                <c:pt idx="9">
                  <c:v>8.4918938643590671</c:v>
                </c:pt>
                <c:pt idx="10">
                  <c:v>8.3734125582924417</c:v>
                </c:pt>
                <c:pt idx="11">
                  <c:v>7.7534996642388556</c:v>
                </c:pt>
                <c:pt idx="12">
                  <c:v>7.7491281464129873</c:v>
                </c:pt>
                <c:pt idx="13">
                  <c:v>7.7369439071566735</c:v>
                </c:pt>
                <c:pt idx="14">
                  <c:v>7.7006969197212323</c:v>
                </c:pt>
                <c:pt idx="15">
                  <c:v>7.5865727790103215</c:v>
                </c:pt>
                <c:pt idx="16">
                  <c:v>7.4608958407394246</c:v>
                </c:pt>
                <c:pt idx="17">
                  <c:v>7.4092558283336318</c:v>
                </c:pt>
                <c:pt idx="18">
                  <c:v>6.9191996334198871</c:v>
                </c:pt>
                <c:pt idx="19">
                  <c:v>6.9178365764612888</c:v>
                </c:pt>
                <c:pt idx="20">
                  <c:v>6.494218500797448</c:v>
                </c:pt>
                <c:pt idx="21">
                  <c:v>6.4761012183692594</c:v>
                </c:pt>
                <c:pt idx="22">
                  <c:v>5.6591135220763853</c:v>
                </c:pt>
                <c:pt idx="23">
                  <c:v>5.5226873694633749</c:v>
                </c:pt>
                <c:pt idx="24">
                  <c:v>5.2862557350887691</c:v>
                </c:pt>
                <c:pt idx="25">
                  <c:v>4.9920339883165159</c:v>
                </c:pt>
                <c:pt idx="26">
                  <c:v>4.7906134931036632</c:v>
                </c:pt>
                <c:pt idx="27">
                  <c:v>4.0783498936009783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6B-479C-B228-1D4C016A7342}"/>
            </c:ext>
          </c:extLst>
        </c:ser>
        <c:ser>
          <c:idx val="1"/>
          <c:order val="1"/>
          <c:tx>
            <c:strRef>
              <c:f>Sheet1!$D$826</c:f>
              <c:strCache>
                <c:ptCount val="1"/>
                <c:pt idx="0">
                  <c:v>درصد شیوع پره دیابت( ثبت شده) زمستان1404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96B-479C-B228-1D4C016A73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Sheet1!$B$827:$B$854</c:f>
              <c:strCache>
                <c:ptCount val="28"/>
                <c:pt idx="0">
                  <c:v>بوئین</c:v>
                </c:pt>
                <c:pt idx="1">
                  <c:v>خوانسار</c:v>
                </c:pt>
                <c:pt idx="2">
                  <c:v>کوهپایه</c:v>
                </c:pt>
                <c:pt idx="3">
                  <c:v>دهاقان</c:v>
                </c:pt>
                <c:pt idx="4">
                  <c:v>خور</c:v>
                </c:pt>
                <c:pt idx="5">
                  <c:v>فریدن</c:v>
                </c:pt>
                <c:pt idx="6">
                  <c:v>نجف آباد</c:v>
                </c:pt>
                <c:pt idx="7">
                  <c:v>خمینی شهر</c:v>
                </c:pt>
                <c:pt idx="8">
                  <c:v>فلاورجان</c:v>
                </c:pt>
                <c:pt idx="9">
                  <c:v>چادگان</c:v>
                </c:pt>
                <c:pt idx="10">
                  <c:v>شهرضا</c:v>
                </c:pt>
                <c:pt idx="11">
                  <c:v>تیران </c:v>
                </c:pt>
                <c:pt idx="12">
                  <c:v>اصفهان 1</c:v>
                </c:pt>
                <c:pt idx="13">
                  <c:v>اردستان</c:v>
                </c:pt>
                <c:pt idx="14">
                  <c:v>سمیرم</c:v>
                </c:pt>
                <c:pt idx="15">
                  <c:v>لنجان</c:v>
                </c:pt>
                <c:pt idx="16">
                  <c:v>برخوار</c:v>
                </c:pt>
                <c:pt idx="17">
                  <c:v>استان</c:v>
                </c:pt>
                <c:pt idx="18">
                  <c:v>هرند</c:v>
                </c:pt>
                <c:pt idx="19">
                  <c:v>نطنز</c:v>
                </c:pt>
                <c:pt idx="20">
                  <c:v>فریدونشهر</c:v>
                </c:pt>
                <c:pt idx="21">
                  <c:v>جرقویه</c:v>
                </c:pt>
                <c:pt idx="22">
                  <c:v>اصفهان 2</c:v>
                </c:pt>
                <c:pt idx="23">
                  <c:v>شاهین شهر </c:v>
                </c:pt>
                <c:pt idx="24">
                  <c:v>ورزنه</c:v>
                </c:pt>
                <c:pt idx="25">
                  <c:v>نائین</c:v>
                </c:pt>
                <c:pt idx="26">
                  <c:v>مبارکه</c:v>
                </c:pt>
                <c:pt idx="27">
                  <c:v>گلپایگان</c:v>
                </c:pt>
              </c:strCache>
            </c:strRef>
          </c:cat>
          <c:val>
            <c:numRef>
              <c:f>Sheet1!$D$827:$D$854</c:f>
              <c:numCache>
                <c:formatCode>0.00</c:formatCode>
                <c:ptCount val="28"/>
                <c:pt idx="0">
                  <c:v>21.478361893697357</c:v>
                </c:pt>
                <c:pt idx="1">
                  <c:v>12.963275406332603</c:v>
                </c:pt>
                <c:pt idx="2">
                  <c:v>12.718691512734967</c:v>
                </c:pt>
                <c:pt idx="3">
                  <c:v>11.148857319332922</c:v>
                </c:pt>
                <c:pt idx="4">
                  <c:v>10.248355747521352</c:v>
                </c:pt>
                <c:pt idx="5">
                  <c:v>9.7884558265403783</c:v>
                </c:pt>
                <c:pt idx="6">
                  <c:v>8.8853008013395538</c:v>
                </c:pt>
                <c:pt idx="7">
                  <c:v>8.8282932338759217</c:v>
                </c:pt>
                <c:pt idx="8">
                  <c:v>8.6664284606724156</c:v>
                </c:pt>
                <c:pt idx="9">
                  <c:v>8.2392894461859978</c:v>
                </c:pt>
                <c:pt idx="10">
                  <c:v>8.371405536146197</c:v>
                </c:pt>
                <c:pt idx="11">
                  <c:v>7.6573771342570973</c:v>
                </c:pt>
                <c:pt idx="12">
                  <c:v>7.6923758001823925</c:v>
                </c:pt>
                <c:pt idx="13">
                  <c:v>7.4729358539343993</c:v>
                </c:pt>
                <c:pt idx="14">
                  <c:v>7.6205411727180898</c:v>
                </c:pt>
                <c:pt idx="15">
                  <c:v>7.44952296427779</c:v>
                </c:pt>
                <c:pt idx="16">
                  <c:v>7.3089105360664552</c:v>
                </c:pt>
                <c:pt idx="17">
                  <c:v>7.2985271704825037</c:v>
                </c:pt>
                <c:pt idx="18">
                  <c:v>6.962849482956722</c:v>
                </c:pt>
                <c:pt idx="19">
                  <c:v>6.8539836413208111</c:v>
                </c:pt>
                <c:pt idx="20">
                  <c:v>6.4970763156579538</c:v>
                </c:pt>
                <c:pt idx="21">
                  <c:v>6.5230682406057481</c:v>
                </c:pt>
                <c:pt idx="22">
                  <c:v>5.5924180003169077</c:v>
                </c:pt>
                <c:pt idx="23">
                  <c:v>5.0663571680880048</c:v>
                </c:pt>
                <c:pt idx="24">
                  <c:v>5.2561098091730836</c:v>
                </c:pt>
                <c:pt idx="25">
                  <c:v>4.8921212121212125</c:v>
                </c:pt>
                <c:pt idx="26">
                  <c:v>4.6962684590842025</c:v>
                </c:pt>
                <c:pt idx="27">
                  <c:v>3.8219242689664465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96B-479C-B228-1D4C016A734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53477280"/>
        <c:axId val="-2053475648"/>
      </c:barChart>
      <c:catAx>
        <c:axId val="-2053477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75648"/>
        <c:crosses val="autoZero"/>
        <c:auto val="1"/>
        <c:lblAlgn val="ctr"/>
        <c:lblOffset val="100"/>
        <c:noMultiLvlLbl val="0"/>
      </c:catAx>
      <c:valAx>
        <c:axId val="-2053475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77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>
                <a:solidFill>
                  <a:srgbClr val="FF0000"/>
                </a:solidFill>
              </a:rPr>
              <a:t>مقایسه درصد شیوع پره</a:t>
            </a:r>
            <a:r>
              <a:rPr lang="fa-IR" sz="2000" b="1" baseline="0">
                <a:solidFill>
                  <a:srgbClr val="FF0000"/>
                </a:solidFill>
              </a:rPr>
              <a:t> دیابت(ثبت شده) با هدف موردانتظار بهار 1405 به تفکیک شهرستانها</a:t>
            </a:r>
            <a:endParaRPr lang="en-US" sz="2000" b="1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18116445430796663"/>
          <c:y val="2.6973439543024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Sheet1!$C$860</c:f>
              <c:strCache>
                <c:ptCount val="1"/>
                <c:pt idx="0">
                  <c:v>درصد شیوع پره دیابت( ثبت شده)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2A1-4330-8704-0DCDBA12B95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Sheet1!$B$861:$B$888</c:f>
              <c:strCache>
                <c:ptCount val="28"/>
                <c:pt idx="0">
                  <c:v>بوئین</c:v>
                </c:pt>
                <c:pt idx="1">
                  <c:v>خوانسار</c:v>
                </c:pt>
                <c:pt idx="2">
                  <c:v>کوهپایه</c:v>
                </c:pt>
                <c:pt idx="3">
                  <c:v>دهاقان</c:v>
                </c:pt>
                <c:pt idx="4">
                  <c:v>خور</c:v>
                </c:pt>
                <c:pt idx="5">
                  <c:v>فریدن</c:v>
                </c:pt>
                <c:pt idx="6">
                  <c:v>نجف آباد</c:v>
                </c:pt>
                <c:pt idx="7">
                  <c:v>خمینی شهر</c:v>
                </c:pt>
                <c:pt idx="8">
                  <c:v>فلاورجان</c:v>
                </c:pt>
                <c:pt idx="9">
                  <c:v>چادگان</c:v>
                </c:pt>
                <c:pt idx="10">
                  <c:v>شهرضا</c:v>
                </c:pt>
                <c:pt idx="11">
                  <c:v>تیران </c:v>
                </c:pt>
                <c:pt idx="12">
                  <c:v>اصفهان 1</c:v>
                </c:pt>
                <c:pt idx="13">
                  <c:v>اردستان</c:v>
                </c:pt>
                <c:pt idx="14">
                  <c:v>سمیرم</c:v>
                </c:pt>
                <c:pt idx="15">
                  <c:v>لنجان</c:v>
                </c:pt>
                <c:pt idx="16">
                  <c:v>برخوار</c:v>
                </c:pt>
                <c:pt idx="17">
                  <c:v>استان</c:v>
                </c:pt>
                <c:pt idx="18">
                  <c:v>هرند</c:v>
                </c:pt>
                <c:pt idx="19">
                  <c:v>نطنز</c:v>
                </c:pt>
                <c:pt idx="20">
                  <c:v>فریدونشهر</c:v>
                </c:pt>
                <c:pt idx="21">
                  <c:v>جرقویه</c:v>
                </c:pt>
                <c:pt idx="22">
                  <c:v>اصفهان 2</c:v>
                </c:pt>
                <c:pt idx="23">
                  <c:v>شاهین شهر </c:v>
                </c:pt>
                <c:pt idx="24">
                  <c:v>ورزنه</c:v>
                </c:pt>
                <c:pt idx="25">
                  <c:v>نائین</c:v>
                </c:pt>
                <c:pt idx="26">
                  <c:v>مبارکه</c:v>
                </c:pt>
                <c:pt idx="27">
                  <c:v>گلپایگان</c:v>
                </c:pt>
              </c:strCache>
            </c:strRef>
          </c:cat>
          <c:val>
            <c:numRef>
              <c:f>Sheet1!$C$861:$C$888</c:f>
              <c:numCache>
                <c:formatCode>0.00</c:formatCode>
                <c:ptCount val="28"/>
                <c:pt idx="0">
                  <c:v>21.558836300477637</c:v>
                </c:pt>
                <c:pt idx="1">
                  <c:v>13.078176811105491</c:v>
                </c:pt>
                <c:pt idx="2">
                  <c:v>12.844036697247708</c:v>
                </c:pt>
                <c:pt idx="3">
                  <c:v>11.370292349586395</c:v>
                </c:pt>
                <c:pt idx="4">
                  <c:v>10.483001861467619</c:v>
                </c:pt>
                <c:pt idx="5">
                  <c:v>9.9162655765807344</c:v>
                </c:pt>
                <c:pt idx="6">
                  <c:v>9.0264972518513691</c:v>
                </c:pt>
                <c:pt idx="7">
                  <c:v>8.8503176054771497</c:v>
                </c:pt>
                <c:pt idx="8">
                  <c:v>8.8360955913423158</c:v>
                </c:pt>
                <c:pt idx="9">
                  <c:v>8.4918938643590671</c:v>
                </c:pt>
                <c:pt idx="10">
                  <c:v>8.3734125582924417</c:v>
                </c:pt>
                <c:pt idx="11">
                  <c:v>7.7534996642388556</c:v>
                </c:pt>
                <c:pt idx="12">
                  <c:v>7.7491281464129873</c:v>
                </c:pt>
                <c:pt idx="13">
                  <c:v>7.7369439071566735</c:v>
                </c:pt>
                <c:pt idx="14">
                  <c:v>7.7006969197212323</c:v>
                </c:pt>
                <c:pt idx="15">
                  <c:v>7.5865727790103215</c:v>
                </c:pt>
                <c:pt idx="16">
                  <c:v>7.4608958407394246</c:v>
                </c:pt>
                <c:pt idx="17">
                  <c:v>7.4092558283336318</c:v>
                </c:pt>
                <c:pt idx="18">
                  <c:v>6.9191996334198871</c:v>
                </c:pt>
                <c:pt idx="19">
                  <c:v>6.9178365764612888</c:v>
                </c:pt>
                <c:pt idx="20">
                  <c:v>6.494218500797448</c:v>
                </c:pt>
                <c:pt idx="21">
                  <c:v>6.4761012183692594</c:v>
                </c:pt>
                <c:pt idx="22">
                  <c:v>5.6591135220763853</c:v>
                </c:pt>
                <c:pt idx="23">
                  <c:v>5.5226873694633749</c:v>
                </c:pt>
                <c:pt idx="24">
                  <c:v>5.2862557350887691</c:v>
                </c:pt>
                <c:pt idx="25">
                  <c:v>4.9920339883165159</c:v>
                </c:pt>
                <c:pt idx="26">
                  <c:v>4.7906134931036632</c:v>
                </c:pt>
                <c:pt idx="27">
                  <c:v>4.0783498936009783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2A1-4330-8704-0DCDBA12B956}"/>
            </c:ext>
          </c:extLst>
        </c:ser>
        <c:ser>
          <c:idx val="1"/>
          <c:order val="1"/>
          <c:tx>
            <c:strRef>
              <c:f>Sheet1!$D$860</c:f>
              <c:strCache>
                <c:ptCount val="1"/>
                <c:pt idx="0">
                  <c:v>هدف موردانتظار درصد شیوع پره دیابت( ثبت شده)بهار1405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2A1-4330-8704-0DCDBA12B95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Sheet1!$B$861:$B$888</c:f>
              <c:strCache>
                <c:ptCount val="28"/>
                <c:pt idx="0">
                  <c:v>بوئین</c:v>
                </c:pt>
                <c:pt idx="1">
                  <c:v>خوانسار</c:v>
                </c:pt>
                <c:pt idx="2">
                  <c:v>کوهپایه</c:v>
                </c:pt>
                <c:pt idx="3">
                  <c:v>دهاقان</c:v>
                </c:pt>
                <c:pt idx="4">
                  <c:v>خور</c:v>
                </c:pt>
                <c:pt idx="5">
                  <c:v>فریدن</c:v>
                </c:pt>
                <c:pt idx="6">
                  <c:v>نجف آباد</c:v>
                </c:pt>
                <c:pt idx="7">
                  <c:v>خمینی شهر</c:v>
                </c:pt>
                <c:pt idx="8">
                  <c:v>فلاورجان</c:v>
                </c:pt>
                <c:pt idx="9">
                  <c:v>چادگان</c:v>
                </c:pt>
                <c:pt idx="10">
                  <c:v>شهرضا</c:v>
                </c:pt>
                <c:pt idx="11">
                  <c:v>تیران </c:v>
                </c:pt>
                <c:pt idx="12">
                  <c:v>اصفهان 1</c:v>
                </c:pt>
                <c:pt idx="13">
                  <c:v>اردستان</c:v>
                </c:pt>
                <c:pt idx="14">
                  <c:v>سمیرم</c:v>
                </c:pt>
                <c:pt idx="15">
                  <c:v>لنجان</c:v>
                </c:pt>
                <c:pt idx="16">
                  <c:v>برخوار</c:v>
                </c:pt>
                <c:pt idx="17">
                  <c:v>استان</c:v>
                </c:pt>
                <c:pt idx="18">
                  <c:v>هرند</c:v>
                </c:pt>
                <c:pt idx="19">
                  <c:v>نطنز</c:v>
                </c:pt>
                <c:pt idx="20">
                  <c:v>فریدونشهر</c:v>
                </c:pt>
                <c:pt idx="21">
                  <c:v>جرقویه</c:v>
                </c:pt>
                <c:pt idx="22">
                  <c:v>اصفهان 2</c:v>
                </c:pt>
                <c:pt idx="23">
                  <c:v>شاهین شهر </c:v>
                </c:pt>
                <c:pt idx="24">
                  <c:v>ورزنه</c:v>
                </c:pt>
                <c:pt idx="25">
                  <c:v>نائین</c:v>
                </c:pt>
                <c:pt idx="26">
                  <c:v>مبارکه</c:v>
                </c:pt>
                <c:pt idx="27">
                  <c:v>گلپایگان</c:v>
                </c:pt>
              </c:strCache>
            </c:strRef>
          </c:cat>
          <c:val>
            <c:numRef>
              <c:f>Sheet1!$D$861:$D$888</c:f>
              <c:numCache>
                <c:formatCode>0.00</c:formatCode>
                <c:ptCount val="28"/>
                <c:pt idx="0">
                  <c:v>23.518806273598607</c:v>
                </c:pt>
                <c:pt idx="1">
                  <c:v>14.194786569934198</c:v>
                </c:pt>
                <c:pt idx="2">
                  <c:v>13.92696720644479</c:v>
                </c:pt>
                <c:pt idx="3">
                  <c:v>12.207998764669551</c:v>
                </c:pt>
                <c:pt idx="4">
                  <c:v>11.22194954353588</c:v>
                </c:pt>
                <c:pt idx="5">
                  <c:v>10.718359130061714</c:v>
                </c:pt>
                <c:pt idx="6">
                  <c:v>9.7294043774668104</c:v>
                </c:pt>
                <c:pt idx="7">
                  <c:v>9.6669810910941329</c:v>
                </c:pt>
                <c:pt idx="8">
                  <c:v>9.4897391644362941</c:v>
                </c:pt>
                <c:pt idx="9">
                  <c:v>9.0220219435736677</c:v>
                </c:pt>
                <c:pt idx="10">
                  <c:v>9.1666890620800849</c:v>
                </c:pt>
                <c:pt idx="11">
                  <c:v>8.3848279620115207</c:v>
                </c:pt>
                <c:pt idx="12">
                  <c:v>8.4231515011997189</c:v>
                </c:pt>
                <c:pt idx="13">
                  <c:v>8.1828647600581679</c:v>
                </c:pt>
                <c:pt idx="14">
                  <c:v>8.3444925841263071</c:v>
                </c:pt>
                <c:pt idx="15">
                  <c:v>8.1572276458841806</c:v>
                </c:pt>
                <c:pt idx="16">
                  <c:v>8.0032570369927676</c:v>
                </c:pt>
                <c:pt idx="17">
                  <c:v>7.9918872516783415</c:v>
                </c:pt>
                <c:pt idx="18">
                  <c:v>7.6243201838376109</c:v>
                </c:pt>
                <c:pt idx="19">
                  <c:v>7.505112087246288</c:v>
                </c:pt>
                <c:pt idx="20">
                  <c:v>7.1142985656454591</c:v>
                </c:pt>
                <c:pt idx="21">
                  <c:v>7.1427597234632936</c:v>
                </c:pt>
                <c:pt idx="22">
                  <c:v>6.123697710347014</c:v>
                </c:pt>
                <c:pt idx="23">
                  <c:v>5.5476610990563646</c:v>
                </c:pt>
                <c:pt idx="24">
                  <c:v>5.7554402410445267</c:v>
                </c:pt>
                <c:pt idx="25">
                  <c:v>5.3568727272727275</c:v>
                </c:pt>
                <c:pt idx="26">
                  <c:v>5.1424139626972014</c:v>
                </c:pt>
                <c:pt idx="27">
                  <c:v>4.1850070745182588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2A1-4330-8704-0DCDBA12B9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49068432"/>
        <c:axId val="-2049072240"/>
      </c:barChart>
      <c:catAx>
        <c:axId val="-2049068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49072240"/>
        <c:crosses val="autoZero"/>
        <c:auto val="1"/>
        <c:lblAlgn val="ctr"/>
        <c:lblOffset val="100"/>
        <c:noMultiLvlLbl val="0"/>
      </c:catAx>
      <c:valAx>
        <c:axId val="-2049072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49068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400" b="1">
                <a:solidFill>
                  <a:srgbClr val="FF0000"/>
                </a:solidFill>
              </a:rPr>
              <a:t>درصد شناسایی موارد مشکوک به پره دیابت از خطرسنجی انجام شده تا بهار 1405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Sheet1!$C$894</c:f>
              <c:strCache>
                <c:ptCount val="1"/>
                <c:pt idx="0">
                  <c:v>درصدموارد مشکوک به پره دیابت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0E-41CA-9AC5-87AB92B9288E}"/>
              </c:ext>
            </c:extLst>
          </c:dPt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0E-41CA-9AC5-87AB92B9288E}"/>
              </c:ext>
            </c:extLst>
          </c:dPt>
          <c:dLbls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40E-41CA-9AC5-87AB92B9288E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E40E-41CA-9AC5-87AB92B928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Sheet1!$B$895:$B$922</c:f>
              <c:strCache>
                <c:ptCount val="28"/>
                <c:pt idx="0">
                  <c:v>خمینی شهر</c:v>
                </c:pt>
                <c:pt idx="1">
                  <c:v>برخوار</c:v>
                </c:pt>
                <c:pt idx="2">
                  <c:v>نجف آباد</c:v>
                </c:pt>
                <c:pt idx="3">
                  <c:v>بوئین</c:v>
                </c:pt>
                <c:pt idx="4">
                  <c:v>اصفهان 1</c:v>
                </c:pt>
                <c:pt idx="5">
                  <c:v>نائین</c:v>
                </c:pt>
                <c:pt idx="6">
                  <c:v>مبارکه</c:v>
                </c:pt>
                <c:pt idx="7">
                  <c:v>نطنز</c:v>
                </c:pt>
                <c:pt idx="8">
                  <c:v>استان</c:v>
                </c:pt>
                <c:pt idx="9">
                  <c:v>چادگان</c:v>
                </c:pt>
                <c:pt idx="10">
                  <c:v>اصفهان 2</c:v>
                </c:pt>
                <c:pt idx="11">
                  <c:v>هرند</c:v>
                </c:pt>
                <c:pt idx="12">
                  <c:v>خور</c:v>
                </c:pt>
                <c:pt idx="13">
                  <c:v>خوانسار</c:v>
                </c:pt>
                <c:pt idx="14">
                  <c:v>تیران </c:v>
                </c:pt>
                <c:pt idx="15">
                  <c:v>فریدن</c:v>
                </c:pt>
                <c:pt idx="16">
                  <c:v>گلپایگان</c:v>
                </c:pt>
                <c:pt idx="17">
                  <c:v>جرقویه</c:v>
                </c:pt>
                <c:pt idx="18">
                  <c:v>شاهین شهر </c:v>
                </c:pt>
                <c:pt idx="19">
                  <c:v>لنجان</c:v>
                </c:pt>
                <c:pt idx="20">
                  <c:v>سمیرم</c:v>
                </c:pt>
                <c:pt idx="21">
                  <c:v>فلاورجان</c:v>
                </c:pt>
                <c:pt idx="22">
                  <c:v>ورزنه</c:v>
                </c:pt>
                <c:pt idx="23">
                  <c:v>شهرضا</c:v>
                </c:pt>
                <c:pt idx="24">
                  <c:v>اردستان</c:v>
                </c:pt>
                <c:pt idx="25">
                  <c:v>کوهپایه</c:v>
                </c:pt>
                <c:pt idx="26">
                  <c:v>فریدونشهر</c:v>
                </c:pt>
                <c:pt idx="27">
                  <c:v>دهاقان</c:v>
                </c:pt>
              </c:strCache>
            </c:strRef>
          </c:cat>
          <c:val>
            <c:numRef>
              <c:f>Sheet1!$C$895:$C$922</c:f>
              <c:numCache>
                <c:formatCode>0.00</c:formatCode>
                <c:ptCount val="28"/>
                <c:pt idx="0">
                  <c:v>10.797350404112805</c:v>
                </c:pt>
                <c:pt idx="1">
                  <c:v>8.3585140419480979</c:v>
                </c:pt>
                <c:pt idx="2">
                  <c:v>7.339661684226753</c:v>
                </c:pt>
                <c:pt idx="3">
                  <c:v>7.302069764075843</c:v>
                </c:pt>
                <c:pt idx="4">
                  <c:v>7.2531792717904979</c:v>
                </c:pt>
                <c:pt idx="5">
                  <c:v>7.0776806836286381</c:v>
                </c:pt>
                <c:pt idx="6">
                  <c:v>6.6454471696935649</c:v>
                </c:pt>
                <c:pt idx="7">
                  <c:v>6.5828597237381912</c:v>
                </c:pt>
                <c:pt idx="8">
                  <c:v>6.5811303386731561</c:v>
                </c:pt>
                <c:pt idx="9">
                  <c:v>6.547463900328415</c:v>
                </c:pt>
                <c:pt idx="10">
                  <c:v>6.4878488816961939</c:v>
                </c:pt>
                <c:pt idx="11">
                  <c:v>6.4533374064456996</c:v>
                </c:pt>
                <c:pt idx="12">
                  <c:v>6.2016263348682283</c:v>
                </c:pt>
                <c:pt idx="13">
                  <c:v>6.0754229191254989</c:v>
                </c:pt>
                <c:pt idx="14">
                  <c:v>6.0282039361537265</c:v>
                </c:pt>
                <c:pt idx="15">
                  <c:v>5.9438254104305397</c:v>
                </c:pt>
                <c:pt idx="16">
                  <c:v>5.8779175952145577</c:v>
                </c:pt>
                <c:pt idx="17">
                  <c:v>5.6794751640112464</c:v>
                </c:pt>
                <c:pt idx="18">
                  <c:v>5.4278272880834102</c:v>
                </c:pt>
                <c:pt idx="19">
                  <c:v>5.1461367801678408</c:v>
                </c:pt>
                <c:pt idx="20">
                  <c:v>4.9954780018087996</c:v>
                </c:pt>
                <c:pt idx="21">
                  <c:v>4.7996887848524068</c:v>
                </c:pt>
                <c:pt idx="22">
                  <c:v>4.7676042290045881</c:v>
                </c:pt>
                <c:pt idx="23">
                  <c:v>4.4028296947485055</c:v>
                </c:pt>
                <c:pt idx="24">
                  <c:v>4.3963571889103807</c:v>
                </c:pt>
                <c:pt idx="25">
                  <c:v>4.1081432166923761</c:v>
                </c:pt>
                <c:pt idx="26">
                  <c:v>4.0420653907496007</c:v>
                </c:pt>
                <c:pt idx="27">
                  <c:v>2.6152186199455376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40E-41CA-9AC5-87AB92B9288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49067888"/>
        <c:axId val="-2049066800"/>
      </c:barChart>
      <c:catAx>
        <c:axId val="-2049067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49066800"/>
        <c:crosses val="autoZero"/>
        <c:auto val="1"/>
        <c:lblAlgn val="ctr"/>
        <c:lblOffset val="100"/>
        <c:noMultiLvlLbl val="0"/>
      </c:catAx>
      <c:valAx>
        <c:axId val="-2049066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49067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>
                <a:solidFill>
                  <a:srgbClr val="FF0000"/>
                </a:solidFill>
              </a:rPr>
              <a:t>مقایسه درصد شناسایی موارد مشکوک به پره دیابت به</a:t>
            </a:r>
            <a:r>
              <a:rPr lang="fa-IR" sz="1800" b="1" baseline="0">
                <a:solidFill>
                  <a:srgbClr val="FF0000"/>
                </a:solidFill>
              </a:rPr>
              <a:t> تفکیک شهرستانها درفصل بهار1405 و زمستان1404</a:t>
            </a:r>
            <a:endParaRPr lang="en-US" sz="18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Sheet1!$C$926</c:f>
              <c:strCache>
                <c:ptCount val="1"/>
                <c:pt idx="0">
                  <c:v>درصدموارد مشکوک به پره دیابت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7CD-42B2-A1F3-2FDF0E7055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Sheet1!$B$927:$B$954</c:f>
              <c:strCache>
                <c:ptCount val="28"/>
                <c:pt idx="0">
                  <c:v>خمینی شهر</c:v>
                </c:pt>
                <c:pt idx="1">
                  <c:v>برخوار</c:v>
                </c:pt>
                <c:pt idx="2">
                  <c:v>نجف آباد</c:v>
                </c:pt>
                <c:pt idx="3">
                  <c:v>بوئین</c:v>
                </c:pt>
                <c:pt idx="4">
                  <c:v>اصفهان 1</c:v>
                </c:pt>
                <c:pt idx="5">
                  <c:v>نائین</c:v>
                </c:pt>
                <c:pt idx="6">
                  <c:v>مبارکه</c:v>
                </c:pt>
                <c:pt idx="7">
                  <c:v>نطنز</c:v>
                </c:pt>
                <c:pt idx="8">
                  <c:v>استان</c:v>
                </c:pt>
                <c:pt idx="9">
                  <c:v>چادگان</c:v>
                </c:pt>
                <c:pt idx="10">
                  <c:v>اصفهان 2</c:v>
                </c:pt>
                <c:pt idx="11">
                  <c:v>هرند</c:v>
                </c:pt>
                <c:pt idx="12">
                  <c:v>خور</c:v>
                </c:pt>
                <c:pt idx="13">
                  <c:v>خوانسار</c:v>
                </c:pt>
                <c:pt idx="14">
                  <c:v>تیران </c:v>
                </c:pt>
                <c:pt idx="15">
                  <c:v>فریدن</c:v>
                </c:pt>
                <c:pt idx="16">
                  <c:v>گلپایگان</c:v>
                </c:pt>
                <c:pt idx="17">
                  <c:v>جرقویه</c:v>
                </c:pt>
                <c:pt idx="18">
                  <c:v>شاهین شهر </c:v>
                </c:pt>
                <c:pt idx="19">
                  <c:v>لنجان</c:v>
                </c:pt>
                <c:pt idx="20">
                  <c:v>سمیرم</c:v>
                </c:pt>
                <c:pt idx="21">
                  <c:v>فلاورجان</c:v>
                </c:pt>
                <c:pt idx="22">
                  <c:v>ورزنه</c:v>
                </c:pt>
                <c:pt idx="23">
                  <c:v>شهرضا</c:v>
                </c:pt>
                <c:pt idx="24">
                  <c:v>اردستان</c:v>
                </c:pt>
                <c:pt idx="25">
                  <c:v>کوهپایه</c:v>
                </c:pt>
                <c:pt idx="26">
                  <c:v>فریدونشهر</c:v>
                </c:pt>
                <c:pt idx="27">
                  <c:v>دهاقان</c:v>
                </c:pt>
              </c:strCache>
            </c:strRef>
          </c:cat>
          <c:val>
            <c:numRef>
              <c:f>Sheet1!$C$927:$C$954</c:f>
              <c:numCache>
                <c:formatCode>0.00</c:formatCode>
                <c:ptCount val="28"/>
                <c:pt idx="0">
                  <c:v>10.797350404112805</c:v>
                </c:pt>
                <c:pt idx="1">
                  <c:v>8.3585140419480979</c:v>
                </c:pt>
                <c:pt idx="2">
                  <c:v>7.339661684226753</c:v>
                </c:pt>
                <c:pt idx="3">
                  <c:v>7.302069764075843</c:v>
                </c:pt>
                <c:pt idx="4">
                  <c:v>7.2531792717904979</c:v>
                </c:pt>
                <c:pt idx="5">
                  <c:v>7.0776806836286381</c:v>
                </c:pt>
                <c:pt idx="6">
                  <c:v>6.6454471696935649</c:v>
                </c:pt>
                <c:pt idx="7">
                  <c:v>6.5828597237381912</c:v>
                </c:pt>
                <c:pt idx="8">
                  <c:v>6.5811303386731561</c:v>
                </c:pt>
                <c:pt idx="9">
                  <c:v>6.547463900328415</c:v>
                </c:pt>
                <c:pt idx="10">
                  <c:v>6.4878488816961939</c:v>
                </c:pt>
                <c:pt idx="11">
                  <c:v>6.4533374064456996</c:v>
                </c:pt>
                <c:pt idx="12">
                  <c:v>6.2016263348682283</c:v>
                </c:pt>
                <c:pt idx="13">
                  <c:v>6.0754229191254989</c:v>
                </c:pt>
                <c:pt idx="14">
                  <c:v>6.0282039361537265</c:v>
                </c:pt>
                <c:pt idx="15">
                  <c:v>5.9438254104305397</c:v>
                </c:pt>
                <c:pt idx="16">
                  <c:v>5.8779175952145577</c:v>
                </c:pt>
                <c:pt idx="17">
                  <c:v>5.6794751640112464</c:v>
                </c:pt>
                <c:pt idx="18">
                  <c:v>5.4278272880834102</c:v>
                </c:pt>
                <c:pt idx="19">
                  <c:v>5.1461367801678408</c:v>
                </c:pt>
                <c:pt idx="20">
                  <c:v>4.9954780018087996</c:v>
                </c:pt>
                <c:pt idx="21">
                  <c:v>4.7996887848524068</c:v>
                </c:pt>
                <c:pt idx="22">
                  <c:v>4.7676042290045881</c:v>
                </c:pt>
                <c:pt idx="23">
                  <c:v>4.4028296947485055</c:v>
                </c:pt>
                <c:pt idx="24">
                  <c:v>4.3963571889103807</c:v>
                </c:pt>
                <c:pt idx="25">
                  <c:v>4.1081432166923761</c:v>
                </c:pt>
                <c:pt idx="26">
                  <c:v>4.0420653907496007</c:v>
                </c:pt>
                <c:pt idx="27">
                  <c:v>2.6152186199455376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7CD-42B2-A1F3-2FDF0E70550A}"/>
            </c:ext>
          </c:extLst>
        </c:ser>
        <c:ser>
          <c:idx val="1"/>
          <c:order val="1"/>
          <c:tx>
            <c:strRef>
              <c:f>Sheet1!$D$926</c:f>
              <c:strCache>
                <c:ptCount val="1"/>
                <c:pt idx="0">
                  <c:v>درصدموارد مشکوک به پره دیابت زمستان1404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7CD-42B2-A1F3-2FDF0E7055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Sheet1!$B$927:$B$954</c:f>
              <c:strCache>
                <c:ptCount val="28"/>
                <c:pt idx="0">
                  <c:v>خمینی شهر</c:v>
                </c:pt>
                <c:pt idx="1">
                  <c:v>برخوار</c:v>
                </c:pt>
                <c:pt idx="2">
                  <c:v>نجف آباد</c:v>
                </c:pt>
                <c:pt idx="3">
                  <c:v>بوئین</c:v>
                </c:pt>
                <c:pt idx="4">
                  <c:v>اصفهان 1</c:v>
                </c:pt>
                <c:pt idx="5">
                  <c:v>نائین</c:v>
                </c:pt>
                <c:pt idx="6">
                  <c:v>مبارکه</c:v>
                </c:pt>
                <c:pt idx="7">
                  <c:v>نطنز</c:v>
                </c:pt>
                <c:pt idx="8">
                  <c:v>استان</c:v>
                </c:pt>
                <c:pt idx="9">
                  <c:v>چادگان</c:v>
                </c:pt>
                <c:pt idx="10">
                  <c:v>اصفهان 2</c:v>
                </c:pt>
                <c:pt idx="11">
                  <c:v>هرند</c:v>
                </c:pt>
                <c:pt idx="12">
                  <c:v>خور</c:v>
                </c:pt>
                <c:pt idx="13">
                  <c:v>خوانسار</c:v>
                </c:pt>
                <c:pt idx="14">
                  <c:v>تیران </c:v>
                </c:pt>
                <c:pt idx="15">
                  <c:v>فریدن</c:v>
                </c:pt>
                <c:pt idx="16">
                  <c:v>گلپایگان</c:v>
                </c:pt>
                <c:pt idx="17">
                  <c:v>جرقویه</c:v>
                </c:pt>
                <c:pt idx="18">
                  <c:v>شاهین شهر </c:v>
                </c:pt>
                <c:pt idx="19">
                  <c:v>لنجان</c:v>
                </c:pt>
                <c:pt idx="20">
                  <c:v>سمیرم</c:v>
                </c:pt>
                <c:pt idx="21">
                  <c:v>فلاورجان</c:v>
                </c:pt>
                <c:pt idx="22">
                  <c:v>ورزنه</c:v>
                </c:pt>
                <c:pt idx="23">
                  <c:v>شهرضا</c:v>
                </c:pt>
                <c:pt idx="24">
                  <c:v>اردستان</c:v>
                </c:pt>
                <c:pt idx="25">
                  <c:v>کوهپایه</c:v>
                </c:pt>
                <c:pt idx="26">
                  <c:v>فریدونشهر</c:v>
                </c:pt>
                <c:pt idx="27">
                  <c:v>دهاقان</c:v>
                </c:pt>
              </c:strCache>
            </c:strRef>
          </c:cat>
          <c:val>
            <c:numRef>
              <c:f>Sheet1!$D$927:$D$954</c:f>
              <c:numCache>
                <c:formatCode>0.00</c:formatCode>
                <c:ptCount val="28"/>
                <c:pt idx="0">
                  <c:v>11.080978770145402</c:v>
                </c:pt>
                <c:pt idx="1">
                  <c:v>8.7282615191537687</c:v>
                </c:pt>
                <c:pt idx="2">
                  <c:v>7.7281425666786268</c:v>
                </c:pt>
                <c:pt idx="3">
                  <c:v>8.4591925646238746</c:v>
                </c:pt>
                <c:pt idx="4">
                  <c:v>7.4769278898795557</c:v>
                </c:pt>
                <c:pt idx="5">
                  <c:v>7.5975757575757568</c:v>
                </c:pt>
                <c:pt idx="6">
                  <c:v>6.8426296076774653</c:v>
                </c:pt>
                <c:pt idx="7">
                  <c:v>6.1496516207209941</c:v>
                </c:pt>
                <c:pt idx="8">
                  <c:v>6.8697788280815786</c:v>
                </c:pt>
                <c:pt idx="9">
                  <c:v>6.8599791013584115</c:v>
                </c:pt>
                <c:pt idx="10">
                  <c:v>6.7246177309459672</c:v>
                </c:pt>
                <c:pt idx="11">
                  <c:v>5.8674837227116052</c:v>
                </c:pt>
                <c:pt idx="12">
                  <c:v>6.1352704427211151</c:v>
                </c:pt>
                <c:pt idx="13">
                  <c:v>6.4788257128395479</c:v>
                </c:pt>
                <c:pt idx="14">
                  <c:v>6.5260262597955272</c:v>
                </c:pt>
                <c:pt idx="15">
                  <c:v>5.9998019867331109</c:v>
                </c:pt>
                <c:pt idx="16">
                  <c:v>6.1615685217625655</c:v>
                </c:pt>
                <c:pt idx="17">
                  <c:v>6.0151436768094815</c:v>
                </c:pt>
                <c:pt idx="18">
                  <c:v>6.613850061395099</c:v>
                </c:pt>
                <c:pt idx="19">
                  <c:v>5.4054803638784117</c:v>
                </c:pt>
                <c:pt idx="20">
                  <c:v>5.0954228908617294</c:v>
                </c:pt>
                <c:pt idx="21">
                  <c:v>4.8432222529343161</c:v>
                </c:pt>
                <c:pt idx="22">
                  <c:v>6.0395045195848676</c:v>
                </c:pt>
                <c:pt idx="23">
                  <c:v>4.6040898096797047</c:v>
                </c:pt>
                <c:pt idx="24">
                  <c:v>4.4514461140733559</c:v>
                </c:pt>
                <c:pt idx="25">
                  <c:v>4.1988770445113515</c:v>
                </c:pt>
                <c:pt idx="26">
                  <c:v>3.9132390424309063</c:v>
                </c:pt>
                <c:pt idx="27">
                  <c:v>2.7331686226065472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7CD-42B2-A1F3-2FDF0E70550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53462048"/>
        <c:axId val="-2053456064"/>
      </c:barChart>
      <c:catAx>
        <c:axId val="-205346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56064"/>
        <c:crosses val="autoZero"/>
        <c:auto val="1"/>
        <c:lblAlgn val="ctr"/>
        <c:lblOffset val="100"/>
        <c:noMultiLvlLbl val="0"/>
      </c:catAx>
      <c:valAx>
        <c:axId val="-2053456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62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>
                <a:solidFill>
                  <a:srgbClr val="FF0000"/>
                </a:solidFill>
              </a:rPr>
              <a:t>مقایسه درصد شناسایی</a:t>
            </a:r>
            <a:r>
              <a:rPr lang="fa-IR" sz="2000" b="1" baseline="0">
                <a:solidFill>
                  <a:srgbClr val="FF0000"/>
                </a:solidFill>
              </a:rPr>
              <a:t> موارد مشکوک به پره دیابت شناسایی شده با هدف مورد انتظار فصل بهار 1405 به تفکیک شهرستانها</a:t>
            </a:r>
            <a:endParaRPr lang="en-US" sz="20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2935719852670751E-2"/>
          <c:y val="0.13735271823049311"/>
          <c:w val="0.94810980896217412"/>
          <c:h val="0.712731225058656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Sheet1!$C$959</c:f>
              <c:strCache>
                <c:ptCount val="1"/>
                <c:pt idx="0">
                  <c:v>درصدموارد مشکوک به پره دیابت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290-4BAA-AA5A-5946E7A69E2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Sheet1!$B$960:$B$987</c:f>
              <c:strCache>
                <c:ptCount val="28"/>
                <c:pt idx="0">
                  <c:v>خمینی شهر</c:v>
                </c:pt>
                <c:pt idx="1">
                  <c:v>برخوار</c:v>
                </c:pt>
                <c:pt idx="2">
                  <c:v>نجف آباد</c:v>
                </c:pt>
                <c:pt idx="3">
                  <c:v>بوئین</c:v>
                </c:pt>
                <c:pt idx="4">
                  <c:v>اصفهان 1</c:v>
                </c:pt>
                <c:pt idx="5">
                  <c:v>نائین</c:v>
                </c:pt>
                <c:pt idx="6">
                  <c:v>مبارکه</c:v>
                </c:pt>
                <c:pt idx="7">
                  <c:v>نطنز</c:v>
                </c:pt>
                <c:pt idx="8">
                  <c:v>استان</c:v>
                </c:pt>
                <c:pt idx="9">
                  <c:v>چادگان</c:v>
                </c:pt>
                <c:pt idx="10">
                  <c:v>اصفهان 2</c:v>
                </c:pt>
                <c:pt idx="11">
                  <c:v>هرند</c:v>
                </c:pt>
                <c:pt idx="12">
                  <c:v>خور</c:v>
                </c:pt>
                <c:pt idx="13">
                  <c:v>خوانسار</c:v>
                </c:pt>
                <c:pt idx="14">
                  <c:v>تیران </c:v>
                </c:pt>
                <c:pt idx="15">
                  <c:v>فریدن</c:v>
                </c:pt>
                <c:pt idx="16">
                  <c:v>گلپایگان</c:v>
                </c:pt>
                <c:pt idx="17">
                  <c:v>جرقویه</c:v>
                </c:pt>
                <c:pt idx="18">
                  <c:v>شاهین شهر </c:v>
                </c:pt>
                <c:pt idx="19">
                  <c:v>لنجان</c:v>
                </c:pt>
                <c:pt idx="20">
                  <c:v>سمیرم</c:v>
                </c:pt>
                <c:pt idx="21">
                  <c:v>فلاورجان</c:v>
                </c:pt>
                <c:pt idx="22">
                  <c:v>ورزنه</c:v>
                </c:pt>
                <c:pt idx="23">
                  <c:v>شهرضا</c:v>
                </c:pt>
                <c:pt idx="24">
                  <c:v>اردستان</c:v>
                </c:pt>
                <c:pt idx="25">
                  <c:v>کوهپایه</c:v>
                </c:pt>
                <c:pt idx="26">
                  <c:v>فریدونشهر</c:v>
                </c:pt>
                <c:pt idx="27">
                  <c:v>دهاقان</c:v>
                </c:pt>
              </c:strCache>
            </c:strRef>
          </c:cat>
          <c:val>
            <c:numRef>
              <c:f>Sheet1!$C$960:$C$987</c:f>
              <c:numCache>
                <c:formatCode>0.00</c:formatCode>
                <c:ptCount val="28"/>
                <c:pt idx="0">
                  <c:v>10.797350404112805</c:v>
                </c:pt>
                <c:pt idx="1">
                  <c:v>8.3585140419480979</c:v>
                </c:pt>
                <c:pt idx="2">
                  <c:v>7.339661684226753</c:v>
                </c:pt>
                <c:pt idx="3">
                  <c:v>7.302069764075843</c:v>
                </c:pt>
                <c:pt idx="4">
                  <c:v>7.2531792717904979</c:v>
                </c:pt>
                <c:pt idx="5">
                  <c:v>7.0776806836286381</c:v>
                </c:pt>
                <c:pt idx="6">
                  <c:v>6.6454471696935649</c:v>
                </c:pt>
                <c:pt idx="7">
                  <c:v>6.5828597237381912</c:v>
                </c:pt>
                <c:pt idx="8">
                  <c:v>6.5811303386731561</c:v>
                </c:pt>
                <c:pt idx="9">
                  <c:v>6.547463900328415</c:v>
                </c:pt>
                <c:pt idx="10">
                  <c:v>6.4878488816961939</c:v>
                </c:pt>
                <c:pt idx="11">
                  <c:v>6.4533374064456996</c:v>
                </c:pt>
                <c:pt idx="12">
                  <c:v>6.2016263348682283</c:v>
                </c:pt>
                <c:pt idx="13">
                  <c:v>6.0754229191254989</c:v>
                </c:pt>
                <c:pt idx="14">
                  <c:v>6.0282039361537265</c:v>
                </c:pt>
                <c:pt idx="15">
                  <c:v>5.9438254104305397</c:v>
                </c:pt>
                <c:pt idx="16">
                  <c:v>5.8779175952145577</c:v>
                </c:pt>
                <c:pt idx="17">
                  <c:v>5.6794751640112464</c:v>
                </c:pt>
                <c:pt idx="18">
                  <c:v>5.4278272880834102</c:v>
                </c:pt>
                <c:pt idx="19">
                  <c:v>5.1461367801678408</c:v>
                </c:pt>
                <c:pt idx="20">
                  <c:v>4.9954780018087996</c:v>
                </c:pt>
                <c:pt idx="21">
                  <c:v>4.7996887848524068</c:v>
                </c:pt>
                <c:pt idx="22">
                  <c:v>4.7676042290045881</c:v>
                </c:pt>
                <c:pt idx="23">
                  <c:v>4.4028296947485055</c:v>
                </c:pt>
                <c:pt idx="24">
                  <c:v>4.3963571889103807</c:v>
                </c:pt>
                <c:pt idx="25">
                  <c:v>4.1081432166923761</c:v>
                </c:pt>
                <c:pt idx="26">
                  <c:v>4.0420653907496007</c:v>
                </c:pt>
                <c:pt idx="27">
                  <c:v>2.6152186199455376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90-4BAA-AA5A-5946E7A69E2C}"/>
            </c:ext>
          </c:extLst>
        </c:ser>
        <c:ser>
          <c:idx val="1"/>
          <c:order val="1"/>
          <c:tx>
            <c:strRef>
              <c:f>Sheet1!$D$959</c:f>
              <c:strCache>
                <c:ptCount val="1"/>
                <c:pt idx="0">
                  <c:v>هدف موردانتظاردرصدموارد مشکوک به پره دیابت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290-4BAA-AA5A-5946E7A69E2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Sheet1!$B$960:$B$987</c:f>
              <c:strCache>
                <c:ptCount val="28"/>
                <c:pt idx="0">
                  <c:v>خمینی شهر</c:v>
                </c:pt>
                <c:pt idx="1">
                  <c:v>برخوار</c:v>
                </c:pt>
                <c:pt idx="2">
                  <c:v>نجف آباد</c:v>
                </c:pt>
                <c:pt idx="3">
                  <c:v>بوئین</c:v>
                </c:pt>
                <c:pt idx="4">
                  <c:v>اصفهان 1</c:v>
                </c:pt>
                <c:pt idx="5">
                  <c:v>نائین</c:v>
                </c:pt>
                <c:pt idx="6">
                  <c:v>مبارکه</c:v>
                </c:pt>
                <c:pt idx="7">
                  <c:v>نطنز</c:v>
                </c:pt>
                <c:pt idx="8">
                  <c:v>استان</c:v>
                </c:pt>
                <c:pt idx="9">
                  <c:v>چادگان</c:v>
                </c:pt>
                <c:pt idx="10">
                  <c:v>اصفهان 2</c:v>
                </c:pt>
                <c:pt idx="11">
                  <c:v>هرند</c:v>
                </c:pt>
                <c:pt idx="12">
                  <c:v>خور</c:v>
                </c:pt>
                <c:pt idx="13">
                  <c:v>خوانسار</c:v>
                </c:pt>
                <c:pt idx="14">
                  <c:v>تیران </c:v>
                </c:pt>
                <c:pt idx="15">
                  <c:v>فریدن</c:v>
                </c:pt>
                <c:pt idx="16">
                  <c:v>گلپایگان</c:v>
                </c:pt>
                <c:pt idx="17">
                  <c:v>جرقویه</c:v>
                </c:pt>
                <c:pt idx="18">
                  <c:v>شاهین شهر </c:v>
                </c:pt>
                <c:pt idx="19">
                  <c:v>لنجان</c:v>
                </c:pt>
                <c:pt idx="20">
                  <c:v>سمیرم</c:v>
                </c:pt>
                <c:pt idx="21">
                  <c:v>فلاورجان</c:v>
                </c:pt>
                <c:pt idx="22">
                  <c:v>ورزنه</c:v>
                </c:pt>
                <c:pt idx="23">
                  <c:v>شهرضا</c:v>
                </c:pt>
                <c:pt idx="24">
                  <c:v>اردستان</c:v>
                </c:pt>
                <c:pt idx="25">
                  <c:v>کوهپایه</c:v>
                </c:pt>
                <c:pt idx="26">
                  <c:v>فریدونشهر</c:v>
                </c:pt>
                <c:pt idx="27">
                  <c:v>دهاقان</c:v>
                </c:pt>
              </c:strCache>
            </c:strRef>
          </c:cat>
          <c:val>
            <c:numRef>
              <c:f>Sheet1!$D$960:$D$987</c:f>
              <c:numCache>
                <c:formatCode>0.00</c:formatCode>
                <c:ptCount val="28"/>
                <c:pt idx="0">
                  <c:v>9.5296417423250457</c:v>
                </c:pt>
                <c:pt idx="1">
                  <c:v>7.5063049064722414</c:v>
                </c:pt>
                <c:pt idx="2">
                  <c:v>6.6462026073436196</c:v>
                </c:pt>
                <c:pt idx="3">
                  <c:v>7.2749056055765315</c:v>
                </c:pt>
                <c:pt idx="4">
                  <c:v>6.4301579852964181</c:v>
                </c:pt>
                <c:pt idx="5">
                  <c:v>6.533915151515151</c:v>
                </c:pt>
                <c:pt idx="6">
                  <c:v>5.8846614626026206</c:v>
                </c:pt>
                <c:pt idx="7">
                  <c:v>5.2887003938200552</c:v>
                </c:pt>
                <c:pt idx="8">
                  <c:v>5.9080097921501578</c:v>
                </c:pt>
                <c:pt idx="9">
                  <c:v>5.8995820271682335</c:v>
                </c:pt>
                <c:pt idx="10">
                  <c:v>5.7831712486135318</c:v>
                </c:pt>
                <c:pt idx="11">
                  <c:v>5.0460360015319807</c:v>
                </c:pt>
                <c:pt idx="12">
                  <c:v>5.2763325807401591</c:v>
                </c:pt>
                <c:pt idx="13">
                  <c:v>5.5717901130420113</c:v>
                </c:pt>
                <c:pt idx="14">
                  <c:v>5.6123825834241536</c:v>
                </c:pt>
                <c:pt idx="15">
                  <c:v>5.1598297085904754</c:v>
                </c:pt>
                <c:pt idx="16">
                  <c:v>5.2989489287158067</c:v>
                </c:pt>
                <c:pt idx="17">
                  <c:v>5.1730235620561542</c:v>
                </c:pt>
                <c:pt idx="18">
                  <c:v>5.6879110527997856</c:v>
                </c:pt>
                <c:pt idx="19">
                  <c:v>4.6487131129354342</c:v>
                </c:pt>
                <c:pt idx="20">
                  <c:v>4.3820636861410875</c:v>
                </c:pt>
                <c:pt idx="21">
                  <c:v>4.1651711375235116</c:v>
                </c:pt>
                <c:pt idx="22">
                  <c:v>5.1939738868429863</c:v>
                </c:pt>
                <c:pt idx="23">
                  <c:v>3.9595172363245461</c:v>
                </c:pt>
                <c:pt idx="24">
                  <c:v>3.8282436581030863</c:v>
                </c:pt>
                <c:pt idx="25">
                  <c:v>3.6110342582797621</c:v>
                </c:pt>
                <c:pt idx="26">
                  <c:v>3.3653855764905796</c:v>
                </c:pt>
                <c:pt idx="27">
                  <c:v>2.3505250154416304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290-4BAA-AA5A-5946E7A69E2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53470208"/>
        <c:axId val="-2053457152"/>
      </c:barChart>
      <c:catAx>
        <c:axId val="-205347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57152"/>
        <c:crosses val="autoZero"/>
        <c:auto val="1"/>
        <c:lblAlgn val="ctr"/>
        <c:lblOffset val="100"/>
        <c:noMultiLvlLbl val="0"/>
      </c:catAx>
      <c:valAx>
        <c:axId val="-2053457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70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1069535912351039E-2"/>
          <c:y val="0.13439489937336421"/>
          <c:w val="0.94615399459473948"/>
          <c:h val="0.770818706117373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Sheet1!$C$992</c:f>
              <c:strCache>
                <c:ptCount val="1"/>
                <c:pt idx="0">
                  <c:v>درصد مراقبت پره دیابت در فصل بهار 1405 به تفکیک شهرستانها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43E-4116-BDA1-B7AB3D7BE479}"/>
              </c:ext>
            </c:extLst>
          </c:dPt>
          <c:dLbls>
            <c:dLbl>
              <c:idx val="21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743E-4116-BDA1-B7AB3D7BE4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Sheet1!$B$993:$B$1020</c:f>
              <c:strCache>
                <c:ptCount val="28"/>
                <c:pt idx="0">
                  <c:v>چادگان</c:v>
                </c:pt>
                <c:pt idx="1">
                  <c:v>اردستان</c:v>
                </c:pt>
                <c:pt idx="2">
                  <c:v>هرند</c:v>
                </c:pt>
                <c:pt idx="3">
                  <c:v>ورزنه</c:v>
                </c:pt>
                <c:pt idx="4">
                  <c:v>گلپایگان</c:v>
                </c:pt>
                <c:pt idx="5">
                  <c:v>فریدن</c:v>
                </c:pt>
                <c:pt idx="6">
                  <c:v>مبارکه</c:v>
                </c:pt>
                <c:pt idx="7">
                  <c:v>فریدونشهر</c:v>
                </c:pt>
                <c:pt idx="8">
                  <c:v>خور</c:v>
                </c:pt>
                <c:pt idx="9">
                  <c:v>خوانسار</c:v>
                </c:pt>
                <c:pt idx="10">
                  <c:v>تیران </c:v>
                </c:pt>
                <c:pt idx="11">
                  <c:v>بوئین</c:v>
                </c:pt>
                <c:pt idx="12">
                  <c:v>دهاقان</c:v>
                </c:pt>
                <c:pt idx="13">
                  <c:v>سمیرم</c:v>
                </c:pt>
                <c:pt idx="14">
                  <c:v>فلاورجان</c:v>
                </c:pt>
                <c:pt idx="15">
                  <c:v>نائین</c:v>
                </c:pt>
                <c:pt idx="16">
                  <c:v>کوهپایه</c:v>
                </c:pt>
                <c:pt idx="17">
                  <c:v>شاهین شهر </c:v>
                </c:pt>
                <c:pt idx="18">
                  <c:v>نطنز</c:v>
                </c:pt>
                <c:pt idx="19">
                  <c:v>جرقویه</c:v>
                </c:pt>
                <c:pt idx="20">
                  <c:v>برخوار</c:v>
                </c:pt>
                <c:pt idx="21">
                  <c:v>استان</c:v>
                </c:pt>
                <c:pt idx="22">
                  <c:v>لنجان</c:v>
                </c:pt>
                <c:pt idx="23">
                  <c:v>نجف آباد</c:v>
                </c:pt>
                <c:pt idx="24">
                  <c:v>شهرضا</c:v>
                </c:pt>
                <c:pt idx="25">
                  <c:v>اصفهان 1</c:v>
                </c:pt>
                <c:pt idx="26">
                  <c:v>اصفهان 2</c:v>
                </c:pt>
                <c:pt idx="27">
                  <c:v>خمینی شهر</c:v>
                </c:pt>
              </c:strCache>
            </c:strRef>
          </c:cat>
          <c:val>
            <c:numRef>
              <c:f>Sheet1!$C$993:$C$1020</c:f>
              <c:numCache>
                <c:formatCode>0.00</c:formatCode>
                <c:ptCount val="28"/>
                <c:pt idx="0">
                  <c:v>47.14548802946593</c:v>
                </c:pt>
                <c:pt idx="1">
                  <c:v>47.083333333333336</c:v>
                </c:pt>
                <c:pt idx="2">
                  <c:v>46.688741721854306</c:v>
                </c:pt>
                <c:pt idx="3">
                  <c:v>46.540880503144656</c:v>
                </c:pt>
                <c:pt idx="4">
                  <c:v>44.823336072308955</c:v>
                </c:pt>
                <c:pt idx="5">
                  <c:v>44.714095744680847</c:v>
                </c:pt>
                <c:pt idx="6">
                  <c:v>44.18968212610735</c:v>
                </c:pt>
                <c:pt idx="7">
                  <c:v>43.975441289332309</c:v>
                </c:pt>
                <c:pt idx="8">
                  <c:v>43.644859813084111</c:v>
                </c:pt>
                <c:pt idx="9">
                  <c:v>40.22346368715084</c:v>
                </c:pt>
                <c:pt idx="10">
                  <c:v>40.073284477015328</c:v>
                </c:pt>
                <c:pt idx="11">
                  <c:v>39.476334340382678</c:v>
                </c:pt>
                <c:pt idx="12">
                  <c:v>38.273836421147763</c:v>
                </c:pt>
                <c:pt idx="13">
                  <c:v>37.443868739205527</c:v>
                </c:pt>
                <c:pt idx="14">
                  <c:v>37.209655381812659</c:v>
                </c:pt>
                <c:pt idx="15">
                  <c:v>37.040618955512571</c:v>
                </c:pt>
                <c:pt idx="16">
                  <c:v>35.967130214917823</c:v>
                </c:pt>
                <c:pt idx="17">
                  <c:v>33.026970016573756</c:v>
                </c:pt>
                <c:pt idx="18">
                  <c:v>32.644178454842219</c:v>
                </c:pt>
                <c:pt idx="19">
                  <c:v>29.884225759768452</c:v>
                </c:pt>
                <c:pt idx="20">
                  <c:v>29.859043081199125</c:v>
                </c:pt>
                <c:pt idx="21">
                  <c:v>29.440618154500747</c:v>
                </c:pt>
                <c:pt idx="22">
                  <c:v>28.871128871128871</c:v>
                </c:pt>
                <c:pt idx="23">
                  <c:v>26.885181292695741</c:v>
                </c:pt>
                <c:pt idx="24">
                  <c:v>24.429256943434638</c:v>
                </c:pt>
                <c:pt idx="25">
                  <c:v>24.134031887226264</c:v>
                </c:pt>
                <c:pt idx="26">
                  <c:v>21.568966262041556</c:v>
                </c:pt>
                <c:pt idx="27">
                  <c:v>19.807302939328352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3E-4116-BDA1-B7AB3D7BE47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53473472"/>
        <c:axId val="-2053464768"/>
      </c:barChart>
      <c:catAx>
        <c:axId val="-2053473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64768"/>
        <c:crosses val="autoZero"/>
        <c:auto val="1"/>
        <c:lblAlgn val="ctr"/>
        <c:lblOffset val="100"/>
        <c:noMultiLvlLbl val="0"/>
      </c:catAx>
      <c:valAx>
        <c:axId val="-2053464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73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18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rgbClr val="FF0000"/>
                </a:solidFill>
              </a:rPr>
              <a:t>مقایسه درصد مراقبت</a:t>
            </a:r>
            <a:r>
              <a:rPr lang="fa-IR" sz="1800" b="1" baseline="0" dirty="0">
                <a:solidFill>
                  <a:srgbClr val="FF0000"/>
                </a:solidFill>
              </a:rPr>
              <a:t> پره دیابت به تفکیک شهرستانها در فصل بهار1405 و زمستان 1404</a:t>
            </a:r>
            <a:endParaRPr lang="en-US" sz="1800" b="1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1886770243256162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18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Sheet1!$C$1026</c:f>
              <c:strCache>
                <c:ptCount val="1"/>
                <c:pt idx="0">
                  <c:v>درصد مراقبت پره دیابت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02D-478A-B81A-C730331050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Sheet1!$B$1027:$B$1054</c:f>
              <c:strCache>
                <c:ptCount val="28"/>
                <c:pt idx="0">
                  <c:v>چادگان</c:v>
                </c:pt>
                <c:pt idx="1">
                  <c:v>اردستان</c:v>
                </c:pt>
                <c:pt idx="2">
                  <c:v>هرند</c:v>
                </c:pt>
                <c:pt idx="3">
                  <c:v>ورزنه</c:v>
                </c:pt>
                <c:pt idx="4">
                  <c:v>گلپایگان</c:v>
                </c:pt>
                <c:pt idx="5">
                  <c:v>فریدن</c:v>
                </c:pt>
                <c:pt idx="6">
                  <c:v>مبارکه</c:v>
                </c:pt>
                <c:pt idx="7">
                  <c:v>فریدونشهر</c:v>
                </c:pt>
                <c:pt idx="8">
                  <c:v>خور</c:v>
                </c:pt>
                <c:pt idx="9">
                  <c:v>خوانسار</c:v>
                </c:pt>
                <c:pt idx="10">
                  <c:v>تیران </c:v>
                </c:pt>
                <c:pt idx="11">
                  <c:v>بوئین</c:v>
                </c:pt>
                <c:pt idx="12">
                  <c:v>دهاقان</c:v>
                </c:pt>
                <c:pt idx="13">
                  <c:v>سمیرم</c:v>
                </c:pt>
                <c:pt idx="14">
                  <c:v>فلاورجان</c:v>
                </c:pt>
                <c:pt idx="15">
                  <c:v>نائین</c:v>
                </c:pt>
                <c:pt idx="16">
                  <c:v>کوهپایه</c:v>
                </c:pt>
                <c:pt idx="17">
                  <c:v>شاهین شهر </c:v>
                </c:pt>
                <c:pt idx="18">
                  <c:v>نطنز</c:v>
                </c:pt>
                <c:pt idx="19">
                  <c:v>جرقویه</c:v>
                </c:pt>
                <c:pt idx="20">
                  <c:v>برخوار</c:v>
                </c:pt>
                <c:pt idx="21">
                  <c:v>استان</c:v>
                </c:pt>
                <c:pt idx="22">
                  <c:v>لنجان</c:v>
                </c:pt>
                <c:pt idx="23">
                  <c:v>نجف آباد</c:v>
                </c:pt>
                <c:pt idx="24">
                  <c:v>شهرضا</c:v>
                </c:pt>
                <c:pt idx="25">
                  <c:v>اصفهان 1</c:v>
                </c:pt>
                <c:pt idx="26">
                  <c:v>اصفهان 2</c:v>
                </c:pt>
                <c:pt idx="27">
                  <c:v>خمینی شهر</c:v>
                </c:pt>
              </c:strCache>
            </c:strRef>
          </c:cat>
          <c:val>
            <c:numRef>
              <c:f>Sheet1!$C$1027:$C$1054</c:f>
              <c:numCache>
                <c:formatCode>0.00</c:formatCode>
                <c:ptCount val="28"/>
                <c:pt idx="0">
                  <c:v>47.14548802946593</c:v>
                </c:pt>
                <c:pt idx="1">
                  <c:v>47.083333333333336</c:v>
                </c:pt>
                <c:pt idx="2">
                  <c:v>46.688741721854306</c:v>
                </c:pt>
                <c:pt idx="3">
                  <c:v>46.540880503144656</c:v>
                </c:pt>
                <c:pt idx="4">
                  <c:v>44.823336072308955</c:v>
                </c:pt>
                <c:pt idx="5">
                  <c:v>44.714095744680847</c:v>
                </c:pt>
                <c:pt idx="6">
                  <c:v>44.18968212610735</c:v>
                </c:pt>
                <c:pt idx="7">
                  <c:v>43.975441289332309</c:v>
                </c:pt>
                <c:pt idx="8">
                  <c:v>43.644859813084111</c:v>
                </c:pt>
                <c:pt idx="9">
                  <c:v>40.22346368715084</c:v>
                </c:pt>
                <c:pt idx="10">
                  <c:v>40.073284477015328</c:v>
                </c:pt>
                <c:pt idx="11">
                  <c:v>39.476334340382678</c:v>
                </c:pt>
                <c:pt idx="12">
                  <c:v>38.273836421147763</c:v>
                </c:pt>
                <c:pt idx="13">
                  <c:v>37.443868739205527</c:v>
                </c:pt>
                <c:pt idx="14">
                  <c:v>37.209655381812659</c:v>
                </c:pt>
                <c:pt idx="15">
                  <c:v>37.040618955512571</c:v>
                </c:pt>
                <c:pt idx="16">
                  <c:v>35.967130214917823</c:v>
                </c:pt>
                <c:pt idx="17">
                  <c:v>33.026970016573756</c:v>
                </c:pt>
                <c:pt idx="18">
                  <c:v>32.644178454842219</c:v>
                </c:pt>
                <c:pt idx="19">
                  <c:v>29.884225759768452</c:v>
                </c:pt>
                <c:pt idx="20">
                  <c:v>29.859043081199125</c:v>
                </c:pt>
                <c:pt idx="21">
                  <c:v>29.440618154500747</c:v>
                </c:pt>
                <c:pt idx="22">
                  <c:v>28.871128871128871</c:v>
                </c:pt>
                <c:pt idx="23">
                  <c:v>26.885181292695741</c:v>
                </c:pt>
                <c:pt idx="24">
                  <c:v>24.429256943434638</c:v>
                </c:pt>
                <c:pt idx="25">
                  <c:v>24.134031887226264</c:v>
                </c:pt>
                <c:pt idx="26">
                  <c:v>21.568966262041556</c:v>
                </c:pt>
                <c:pt idx="27">
                  <c:v>19.807302939328352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02D-478A-B81A-C7303310508E}"/>
            </c:ext>
          </c:extLst>
        </c:ser>
        <c:ser>
          <c:idx val="1"/>
          <c:order val="1"/>
          <c:tx>
            <c:strRef>
              <c:f>Sheet1!$D$1026</c:f>
              <c:strCache>
                <c:ptCount val="1"/>
                <c:pt idx="0">
                  <c:v>درصد مراقبت پره دیابت زمستان 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02D-478A-B81A-C730331050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Sheet1!$B$1027:$B$1054</c:f>
              <c:strCache>
                <c:ptCount val="28"/>
                <c:pt idx="0">
                  <c:v>چادگان</c:v>
                </c:pt>
                <c:pt idx="1">
                  <c:v>اردستان</c:v>
                </c:pt>
                <c:pt idx="2">
                  <c:v>هرند</c:v>
                </c:pt>
                <c:pt idx="3">
                  <c:v>ورزنه</c:v>
                </c:pt>
                <c:pt idx="4">
                  <c:v>گلپایگان</c:v>
                </c:pt>
                <c:pt idx="5">
                  <c:v>فریدن</c:v>
                </c:pt>
                <c:pt idx="6">
                  <c:v>مبارکه</c:v>
                </c:pt>
                <c:pt idx="7">
                  <c:v>فریدونشهر</c:v>
                </c:pt>
                <c:pt idx="8">
                  <c:v>خور</c:v>
                </c:pt>
                <c:pt idx="9">
                  <c:v>خوانسار</c:v>
                </c:pt>
                <c:pt idx="10">
                  <c:v>تیران </c:v>
                </c:pt>
                <c:pt idx="11">
                  <c:v>بوئین</c:v>
                </c:pt>
                <c:pt idx="12">
                  <c:v>دهاقان</c:v>
                </c:pt>
                <c:pt idx="13">
                  <c:v>سمیرم</c:v>
                </c:pt>
                <c:pt idx="14">
                  <c:v>فلاورجان</c:v>
                </c:pt>
                <c:pt idx="15">
                  <c:v>نائین</c:v>
                </c:pt>
                <c:pt idx="16">
                  <c:v>کوهپایه</c:v>
                </c:pt>
                <c:pt idx="17">
                  <c:v>شاهین شهر </c:v>
                </c:pt>
                <c:pt idx="18">
                  <c:v>نطنز</c:v>
                </c:pt>
                <c:pt idx="19">
                  <c:v>جرقویه</c:v>
                </c:pt>
                <c:pt idx="20">
                  <c:v>برخوار</c:v>
                </c:pt>
                <c:pt idx="21">
                  <c:v>استان</c:v>
                </c:pt>
                <c:pt idx="22">
                  <c:v>لنجان</c:v>
                </c:pt>
                <c:pt idx="23">
                  <c:v>نجف آباد</c:v>
                </c:pt>
                <c:pt idx="24">
                  <c:v>شهرضا</c:v>
                </c:pt>
                <c:pt idx="25">
                  <c:v>اصفهان 1</c:v>
                </c:pt>
                <c:pt idx="26">
                  <c:v>اصفهان 2</c:v>
                </c:pt>
                <c:pt idx="27">
                  <c:v>خمینی شهر</c:v>
                </c:pt>
              </c:strCache>
            </c:strRef>
          </c:cat>
          <c:val>
            <c:numRef>
              <c:f>Sheet1!$D$1027:$D$1054</c:f>
              <c:numCache>
                <c:formatCode>0.00</c:formatCode>
                <c:ptCount val="28"/>
                <c:pt idx="0">
                  <c:v>44.01384083044983</c:v>
                </c:pt>
                <c:pt idx="1">
                  <c:v>60.365853658536587</c:v>
                </c:pt>
                <c:pt idx="2">
                  <c:v>51.104477611940304</c:v>
                </c:pt>
                <c:pt idx="3">
                  <c:v>47.895672791938352</c:v>
                </c:pt>
                <c:pt idx="4">
                  <c:v>31.415555930487599</c:v>
                </c:pt>
                <c:pt idx="5">
                  <c:v>57.650501672240807</c:v>
                </c:pt>
                <c:pt idx="6">
                  <c:v>34.076502732240435</c:v>
                </c:pt>
                <c:pt idx="7">
                  <c:v>53.384541526644256</c:v>
                </c:pt>
                <c:pt idx="8">
                  <c:v>54.164170161773519</c:v>
                </c:pt>
                <c:pt idx="9">
                  <c:v>47.960659531385595</c:v>
                </c:pt>
                <c:pt idx="10">
                  <c:v>38.419319429198687</c:v>
                </c:pt>
                <c:pt idx="11">
                  <c:v>54.862963861266067</c:v>
                </c:pt>
                <c:pt idx="12">
                  <c:v>52.206154987022614</c:v>
                </c:pt>
                <c:pt idx="13">
                  <c:v>45.443143812709032</c:v>
                </c:pt>
                <c:pt idx="14">
                  <c:v>40.241529018414091</c:v>
                </c:pt>
                <c:pt idx="15">
                  <c:v>25.621118012422361</c:v>
                </c:pt>
                <c:pt idx="16">
                  <c:v>56.85425685425686</c:v>
                </c:pt>
                <c:pt idx="17">
                  <c:v>23.372695852534562</c:v>
                </c:pt>
                <c:pt idx="18">
                  <c:v>29.528246942341291</c:v>
                </c:pt>
                <c:pt idx="19">
                  <c:v>29.107276819204802</c:v>
                </c:pt>
                <c:pt idx="20">
                  <c:v>22.17253586733743</c:v>
                </c:pt>
                <c:pt idx="21">
                  <c:v>27.808924275746875</c:v>
                </c:pt>
                <c:pt idx="22">
                  <c:v>30.064724919093848</c:v>
                </c:pt>
                <c:pt idx="23">
                  <c:v>26.939275044094884</c:v>
                </c:pt>
                <c:pt idx="24">
                  <c:v>29.467143664093392</c:v>
                </c:pt>
                <c:pt idx="25">
                  <c:v>22.156504144130121</c:v>
                </c:pt>
                <c:pt idx="26">
                  <c:v>18.516955114675671</c:v>
                </c:pt>
                <c:pt idx="27">
                  <c:v>16.781996134904308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02D-478A-B81A-C7303310508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53464224"/>
        <c:axId val="-2053476192"/>
      </c:barChart>
      <c:catAx>
        <c:axId val="-205346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76192"/>
        <c:crosses val="autoZero"/>
        <c:auto val="1"/>
        <c:lblAlgn val="ctr"/>
        <c:lblOffset val="100"/>
        <c:noMultiLvlLbl val="0"/>
      </c:catAx>
      <c:valAx>
        <c:axId val="-2053476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64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>
                <a:solidFill>
                  <a:srgbClr val="FF0000"/>
                </a:solidFill>
              </a:rPr>
              <a:t>مقایسه درصد مراقبت</a:t>
            </a:r>
            <a:r>
              <a:rPr lang="fa-IR" sz="2000" b="1" baseline="0">
                <a:solidFill>
                  <a:srgbClr val="FF0000"/>
                </a:solidFill>
              </a:rPr>
              <a:t> پره دیابت با هدف مورد انتظار فصل بهار1405 به تفکیک شهرستانها</a:t>
            </a:r>
            <a:endParaRPr lang="en-US" sz="20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Sheet1!$C$1059</c:f>
              <c:strCache>
                <c:ptCount val="1"/>
                <c:pt idx="0">
                  <c:v>درصد مراقبت پره دیابت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B64-4FD8-B139-93CDC3EA47F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Sheet1!$B$1060:$B$1087</c:f>
              <c:strCache>
                <c:ptCount val="28"/>
                <c:pt idx="0">
                  <c:v>چادگان</c:v>
                </c:pt>
                <c:pt idx="1">
                  <c:v>اردستان</c:v>
                </c:pt>
                <c:pt idx="2">
                  <c:v>هرند</c:v>
                </c:pt>
                <c:pt idx="3">
                  <c:v>ورزنه</c:v>
                </c:pt>
                <c:pt idx="4">
                  <c:v>گلپایگان</c:v>
                </c:pt>
                <c:pt idx="5">
                  <c:v>فریدن</c:v>
                </c:pt>
                <c:pt idx="6">
                  <c:v>مبارکه</c:v>
                </c:pt>
                <c:pt idx="7">
                  <c:v>فریدونشهر</c:v>
                </c:pt>
                <c:pt idx="8">
                  <c:v>خور</c:v>
                </c:pt>
                <c:pt idx="9">
                  <c:v>خوانسار</c:v>
                </c:pt>
                <c:pt idx="10">
                  <c:v>تیران </c:v>
                </c:pt>
                <c:pt idx="11">
                  <c:v>بوئین</c:v>
                </c:pt>
                <c:pt idx="12">
                  <c:v>دهاقان</c:v>
                </c:pt>
                <c:pt idx="13">
                  <c:v>سمیرم</c:v>
                </c:pt>
                <c:pt idx="14">
                  <c:v>فلاورجان</c:v>
                </c:pt>
                <c:pt idx="15">
                  <c:v>نائین</c:v>
                </c:pt>
                <c:pt idx="16">
                  <c:v>کوهپایه</c:v>
                </c:pt>
                <c:pt idx="17">
                  <c:v>شاهین شهر </c:v>
                </c:pt>
                <c:pt idx="18">
                  <c:v>نطنز</c:v>
                </c:pt>
                <c:pt idx="19">
                  <c:v>جرقویه</c:v>
                </c:pt>
                <c:pt idx="20">
                  <c:v>برخوار</c:v>
                </c:pt>
                <c:pt idx="21">
                  <c:v>استان</c:v>
                </c:pt>
                <c:pt idx="22">
                  <c:v>لنجان</c:v>
                </c:pt>
                <c:pt idx="23">
                  <c:v>نجف آباد</c:v>
                </c:pt>
                <c:pt idx="24">
                  <c:v>شهرضا</c:v>
                </c:pt>
                <c:pt idx="25">
                  <c:v>اصفهان 1</c:v>
                </c:pt>
                <c:pt idx="26">
                  <c:v>اصفهان 2</c:v>
                </c:pt>
                <c:pt idx="27">
                  <c:v>خمینی شهر</c:v>
                </c:pt>
              </c:strCache>
            </c:strRef>
          </c:cat>
          <c:val>
            <c:numRef>
              <c:f>Sheet1!$C$1060:$C$1087</c:f>
              <c:numCache>
                <c:formatCode>0.00</c:formatCode>
                <c:ptCount val="28"/>
                <c:pt idx="0">
                  <c:v>47.14548802946593</c:v>
                </c:pt>
                <c:pt idx="1">
                  <c:v>47.083333333333336</c:v>
                </c:pt>
                <c:pt idx="2">
                  <c:v>46.688741721854306</c:v>
                </c:pt>
                <c:pt idx="3">
                  <c:v>46.540880503144656</c:v>
                </c:pt>
                <c:pt idx="4">
                  <c:v>44.823336072308955</c:v>
                </c:pt>
                <c:pt idx="5">
                  <c:v>44.714095744680847</c:v>
                </c:pt>
                <c:pt idx="6">
                  <c:v>44.18968212610735</c:v>
                </c:pt>
                <c:pt idx="7">
                  <c:v>43.975441289332309</c:v>
                </c:pt>
                <c:pt idx="8">
                  <c:v>43.644859813084111</c:v>
                </c:pt>
                <c:pt idx="9">
                  <c:v>40.22346368715084</c:v>
                </c:pt>
                <c:pt idx="10">
                  <c:v>40.073284477015328</c:v>
                </c:pt>
                <c:pt idx="11">
                  <c:v>39.476334340382678</c:v>
                </c:pt>
                <c:pt idx="12">
                  <c:v>38.273836421147763</c:v>
                </c:pt>
                <c:pt idx="13">
                  <c:v>37.443868739205527</c:v>
                </c:pt>
                <c:pt idx="14">
                  <c:v>37.209655381812659</c:v>
                </c:pt>
                <c:pt idx="15">
                  <c:v>37.040618955512571</c:v>
                </c:pt>
                <c:pt idx="16">
                  <c:v>35.967130214917823</c:v>
                </c:pt>
                <c:pt idx="17">
                  <c:v>33.026970016573756</c:v>
                </c:pt>
                <c:pt idx="18">
                  <c:v>32.644178454842219</c:v>
                </c:pt>
                <c:pt idx="19">
                  <c:v>29.884225759768452</c:v>
                </c:pt>
                <c:pt idx="20">
                  <c:v>29.859043081199125</c:v>
                </c:pt>
                <c:pt idx="21">
                  <c:v>29.440618154500747</c:v>
                </c:pt>
                <c:pt idx="22">
                  <c:v>28.871128871128871</c:v>
                </c:pt>
                <c:pt idx="23">
                  <c:v>26.885181292695741</c:v>
                </c:pt>
                <c:pt idx="24">
                  <c:v>24.429256943434638</c:v>
                </c:pt>
                <c:pt idx="25">
                  <c:v>24.134031887226264</c:v>
                </c:pt>
                <c:pt idx="26">
                  <c:v>21.568966262041556</c:v>
                </c:pt>
                <c:pt idx="27">
                  <c:v>19.807302939328352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B64-4FD8-B139-93CDC3EA47FB}"/>
            </c:ext>
          </c:extLst>
        </c:ser>
        <c:ser>
          <c:idx val="1"/>
          <c:order val="1"/>
          <c:tx>
            <c:strRef>
              <c:f>Sheet1!$D$1059</c:f>
              <c:strCache>
                <c:ptCount val="1"/>
                <c:pt idx="0">
                  <c:v>هدف موردانتظاردرصد مراقبت پره دیابت بهار1405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B64-4FD8-B139-93CDC3EA47F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Sheet1!$B$1060:$B$1087</c:f>
              <c:strCache>
                <c:ptCount val="28"/>
                <c:pt idx="0">
                  <c:v>چادگان</c:v>
                </c:pt>
                <c:pt idx="1">
                  <c:v>اردستان</c:v>
                </c:pt>
                <c:pt idx="2">
                  <c:v>هرند</c:v>
                </c:pt>
                <c:pt idx="3">
                  <c:v>ورزنه</c:v>
                </c:pt>
                <c:pt idx="4">
                  <c:v>گلپایگان</c:v>
                </c:pt>
                <c:pt idx="5">
                  <c:v>فریدن</c:v>
                </c:pt>
                <c:pt idx="6">
                  <c:v>مبارکه</c:v>
                </c:pt>
                <c:pt idx="7">
                  <c:v>فریدونشهر</c:v>
                </c:pt>
                <c:pt idx="8">
                  <c:v>خور</c:v>
                </c:pt>
                <c:pt idx="9">
                  <c:v>خوانسار</c:v>
                </c:pt>
                <c:pt idx="10">
                  <c:v>تیران </c:v>
                </c:pt>
                <c:pt idx="11">
                  <c:v>بوئین</c:v>
                </c:pt>
                <c:pt idx="12">
                  <c:v>دهاقان</c:v>
                </c:pt>
                <c:pt idx="13">
                  <c:v>سمیرم</c:v>
                </c:pt>
                <c:pt idx="14">
                  <c:v>فلاورجان</c:v>
                </c:pt>
                <c:pt idx="15">
                  <c:v>نائین</c:v>
                </c:pt>
                <c:pt idx="16">
                  <c:v>کوهپایه</c:v>
                </c:pt>
                <c:pt idx="17">
                  <c:v>شاهین شهر </c:v>
                </c:pt>
                <c:pt idx="18">
                  <c:v>نطنز</c:v>
                </c:pt>
                <c:pt idx="19">
                  <c:v>جرقویه</c:v>
                </c:pt>
                <c:pt idx="20">
                  <c:v>برخوار</c:v>
                </c:pt>
                <c:pt idx="21">
                  <c:v>استان</c:v>
                </c:pt>
                <c:pt idx="22">
                  <c:v>لنجان</c:v>
                </c:pt>
                <c:pt idx="23">
                  <c:v>نجف آباد</c:v>
                </c:pt>
                <c:pt idx="24">
                  <c:v>شهرضا</c:v>
                </c:pt>
                <c:pt idx="25">
                  <c:v>اصفهان 1</c:v>
                </c:pt>
                <c:pt idx="26">
                  <c:v>اصفهان 2</c:v>
                </c:pt>
                <c:pt idx="27">
                  <c:v>خمینی شهر</c:v>
                </c:pt>
              </c:strCache>
            </c:strRef>
          </c:cat>
          <c:val>
            <c:numRef>
              <c:f>Sheet1!$D$1060:$D$1087</c:f>
              <c:numCache>
                <c:formatCode>0.00</c:formatCode>
                <c:ptCount val="28"/>
                <c:pt idx="0">
                  <c:v>50.815472415979713</c:v>
                </c:pt>
                <c:pt idx="1">
                  <c:v>60.684324324324322</c:v>
                </c:pt>
                <c:pt idx="2">
                  <c:v>59.326732673267323</c:v>
                </c:pt>
                <c:pt idx="3">
                  <c:v>64.84585987261147</c:v>
                </c:pt>
                <c:pt idx="4">
                  <c:v>51.699427060379016</c:v>
                </c:pt>
                <c:pt idx="5">
                  <c:v>58.581928523263656</c:v>
                </c:pt>
                <c:pt idx="6">
                  <c:v>52.748120300751879</c:v>
                </c:pt>
                <c:pt idx="7">
                  <c:v>53.889230769230778</c:v>
                </c:pt>
                <c:pt idx="8">
                  <c:v>54.551724137931032</c:v>
                </c:pt>
                <c:pt idx="9">
                  <c:v>45.316268980477226</c:v>
                </c:pt>
                <c:pt idx="10">
                  <c:v>44.832260250762445</c:v>
                </c:pt>
                <c:pt idx="11">
                  <c:v>48.17647058823529</c:v>
                </c:pt>
                <c:pt idx="12">
                  <c:v>40.952908587257625</c:v>
                </c:pt>
                <c:pt idx="13">
                  <c:v>47.771886989884891</c:v>
                </c:pt>
                <c:pt idx="14">
                  <c:v>39.520186697782961</c:v>
                </c:pt>
                <c:pt idx="15">
                  <c:v>41.209117938553021</c:v>
                </c:pt>
                <c:pt idx="16">
                  <c:v>47.642994241842608</c:v>
                </c:pt>
                <c:pt idx="17">
                  <c:v>33.947211155378483</c:v>
                </c:pt>
                <c:pt idx="18">
                  <c:v>35.293922651933698</c:v>
                </c:pt>
                <c:pt idx="19">
                  <c:v>35.247296322999276</c:v>
                </c:pt>
                <c:pt idx="20">
                  <c:v>30.650040883074411</c:v>
                </c:pt>
                <c:pt idx="21">
                  <c:v>34.019999999999996</c:v>
                </c:pt>
                <c:pt idx="22">
                  <c:v>32.684475055845127</c:v>
                </c:pt>
                <c:pt idx="23">
                  <c:v>31.733207699555791</c:v>
                </c:pt>
                <c:pt idx="24">
                  <c:v>28.77425944841675</c:v>
                </c:pt>
                <c:pt idx="25">
                  <c:v>27.526243093922655</c:v>
                </c:pt>
                <c:pt idx="26">
                  <c:v>25.693111386576945</c:v>
                </c:pt>
                <c:pt idx="27">
                  <c:v>23.843104175453398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B64-4FD8-B139-93CDC3EA47F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53469120"/>
        <c:axId val="-2053475104"/>
      </c:barChart>
      <c:catAx>
        <c:axId val="-2053469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75104"/>
        <c:crosses val="autoZero"/>
        <c:auto val="1"/>
        <c:lblAlgn val="ctr"/>
        <c:lblOffset val="100"/>
        <c:noMultiLvlLbl val="0"/>
      </c:catAx>
      <c:valAx>
        <c:axId val="-2053475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69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9749807393478803E-2"/>
          <c:y val="9.8870056497175146E-2"/>
          <c:w val="0.94200806988678654"/>
          <c:h val="0.718241692246096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'[بهار 1405.xlsx]Sheet1'!$B$292</c:f>
              <c:strCache>
                <c:ptCount val="1"/>
                <c:pt idx="0">
                  <c:v>درصد شیوع دیابت تا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44546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C83-497D-A371-49FAE5A6594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'[بهار 1405.xlsx]Sheet1'!$A$293:$A$320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خور</c:v>
                </c:pt>
                <c:pt idx="3">
                  <c:v>کوهپایه</c:v>
                </c:pt>
                <c:pt idx="4">
                  <c:v>برخوار</c:v>
                </c:pt>
                <c:pt idx="5">
                  <c:v>دهاقان</c:v>
                </c:pt>
                <c:pt idx="6">
                  <c:v>خمینی شهر</c:v>
                </c:pt>
                <c:pt idx="7">
                  <c:v>هرند</c:v>
                </c:pt>
                <c:pt idx="8">
                  <c:v>اصفهان 1</c:v>
                </c:pt>
                <c:pt idx="9">
                  <c:v>نجف آباد</c:v>
                </c:pt>
                <c:pt idx="10">
                  <c:v>خوانسار</c:v>
                </c:pt>
                <c:pt idx="11">
                  <c:v>ورزنه</c:v>
                </c:pt>
                <c:pt idx="12">
                  <c:v>شاهین شهر </c:v>
                </c:pt>
                <c:pt idx="13">
                  <c:v>فلاورجان</c:v>
                </c:pt>
                <c:pt idx="14">
                  <c:v>استان</c:v>
                </c:pt>
                <c:pt idx="15">
                  <c:v>فریدن</c:v>
                </c:pt>
                <c:pt idx="16">
                  <c:v>جرقویه</c:v>
                </c:pt>
                <c:pt idx="17">
                  <c:v>مبارکه</c:v>
                </c:pt>
                <c:pt idx="18">
                  <c:v>نائین</c:v>
                </c:pt>
                <c:pt idx="19">
                  <c:v>تیران </c:v>
                </c:pt>
                <c:pt idx="20">
                  <c:v>لنجان</c:v>
                </c:pt>
                <c:pt idx="21">
                  <c:v>اصفهان 2</c:v>
                </c:pt>
                <c:pt idx="22">
                  <c:v>شهرضا</c:v>
                </c:pt>
                <c:pt idx="23">
                  <c:v>بوئین</c:v>
                </c:pt>
                <c:pt idx="24">
                  <c:v>چادگان</c:v>
                </c:pt>
                <c:pt idx="25">
                  <c:v>سمیرم</c:v>
                </c:pt>
                <c:pt idx="26">
                  <c:v>گلپایگان</c:v>
                </c:pt>
                <c:pt idx="27">
                  <c:v>فریدونشهر</c:v>
                </c:pt>
              </c:strCache>
            </c:strRef>
          </c:cat>
          <c:val>
            <c:numRef>
              <c:f>'[بهار 1405.xlsx]Sheet1'!$B$293:$B$320</c:f>
              <c:numCache>
                <c:formatCode>General</c:formatCode>
                <c:ptCount val="28"/>
                <c:pt idx="0">
                  <c:v>18.89</c:v>
                </c:pt>
                <c:pt idx="1">
                  <c:v>18.11</c:v>
                </c:pt>
                <c:pt idx="2">
                  <c:v>17.73</c:v>
                </c:pt>
                <c:pt idx="3">
                  <c:v>15.73</c:v>
                </c:pt>
                <c:pt idx="4">
                  <c:v>14.85</c:v>
                </c:pt>
                <c:pt idx="5">
                  <c:v>14.59</c:v>
                </c:pt>
                <c:pt idx="6">
                  <c:v>14.53</c:v>
                </c:pt>
                <c:pt idx="7">
                  <c:v>14.45</c:v>
                </c:pt>
                <c:pt idx="8">
                  <c:v>14.24</c:v>
                </c:pt>
                <c:pt idx="9">
                  <c:v>14.13</c:v>
                </c:pt>
                <c:pt idx="10">
                  <c:v>14.24</c:v>
                </c:pt>
                <c:pt idx="11">
                  <c:v>14.27</c:v>
                </c:pt>
                <c:pt idx="12">
                  <c:v>14.05</c:v>
                </c:pt>
                <c:pt idx="13">
                  <c:v>13.59</c:v>
                </c:pt>
                <c:pt idx="14">
                  <c:v>13.44</c:v>
                </c:pt>
                <c:pt idx="15">
                  <c:v>13.4</c:v>
                </c:pt>
                <c:pt idx="16">
                  <c:v>13.03</c:v>
                </c:pt>
                <c:pt idx="17">
                  <c:v>12.94</c:v>
                </c:pt>
                <c:pt idx="18">
                  <c:v>13</c:v>
                </c:pt>
                <c:pt idx="19">
                  <c:v>12.75</c:v>
                </c:pt>
                <c:pt idx="20">
                  <c:v>12.5</c:v>
                </c:pt>
                <c:pt idx="21">
                  <c:v>12.3</c:v>
                </c:pt>
                <c:pt idx="22">
                  <c:v>11.96</c:v>
                </c:pt>
                <c:pt idx="23">
                  <c:v>11.9</c:v>
                </c:pt>
                <c:pt idx="24">
                  <c:v>10.96</c:v>
                </c:pt>
                <c:pt idx="25">
                  <c:v>10.62</c:v>
                </c:pt>
                <c:pt idx="26">
                  <c:v>10.53</c:v>
                </c:pt>
                <c:pt idx="27">
                  <c:v>9.23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D2-4953-A9EB-97EE19EB74F2}"/>
            </c:ext>
          </c:extLst>
        </c:ser>
        <c:ser>
          <c:idx val="1"/>
          <c:order val="1"/>
          <c:tx>
            <c:strRef>
              <c:f>'[بهار 1405.xlsx]Sheet1'!$C$292</c:f>
              <c:strCache>
                <c:ptCount val="1"/>
                <c:pt idx="0">
                  <c:v>هدف موردانتظار شیوع دیابت تا بهار1405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C83-497D-A371-49FAE5A6594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'[بهار 1405.xlsx]Sheet1'!$A$293:$A$320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خور</c:v>
                </c:pt>
                <c:pt idx="3">
                  <c:v>کوهپایه</c:v>
                </c:pt>
                <c:pt idx="4">
                  <c:v>برخوار</c:v>
                </c:pt>
                <c:pt idx="5">
                  <c:v>دهاقان</c:v>
                </c:pt>
                <c:pt idx="6">
                  <c:v>خمینی شهر</c:v>
                </c:pt>
                <c:pt idx="7">
                  <c:v>هرند</c:v>
                </c:pt>
                <c:pt idx="8">
                  <c:v>اصفهان 1</c:v>
                </c:pt>
                <c:pt idx="9">
                  <c:v>نجف آباد</c:v>
                </c:pt>
                <c:pt idx="10">
                  <c:v>خوانسار</c:v>
                </c:pt>
                <c:pt idx="11">
                  <c:v>ورزنه</c:v>
                </c:pt>
                <c:pt idx="12">
                  <c:v>شاهین شهر </c:v>
                </c:pt>
                <c:pt idx="13">
                  <c:v>فلاورجان</c:v>
                </c:pt>
                <c:pt idx="14">
                  <c:v>استان</c:v>
                </c:pt>
                <c:pt idx="15">
                  <c:v>فریدن</c:v>
                </c:pt>
                <c:pt idx="16">
                  <c:v>جرقویه</c:v>
                </c:pt>
                <c:pt idx="17">
                  <c:v>مبارکه</c:v>
                </c:pt>
                <c:pt idx="18">
                  <c:v>نائین</c:v>
                </c:pt>
                <c:pt idx="19">
                  <c:v>تیران </c:v>
                </c:pt>
                <c:pt idx="20">
                  <c:v>لنجان</c:v>
                </c:pt>
                <c:pt idx="21">
                  <c:v>اصفهان 2</c:v>
                </c:pt>
                <c:pt idx="22">
                  <c:v>شهرضا</c:v>
                </c:pt>
                <c:pt idx="23">
                  <c:v>بوئین</c:v>
                </c:pt>
                <c:pt idx="24">
                  <c:v>چادگان</c:v>
                </c:pt>
                <c:pt idx="25">
                  <c:v>سمیرم</c:v>
                </c:pt>
                <c:pt idx="26">
                  <c:v>گلپایگان</c:v>
                </c:pt>
                <c:pt idx="27">
                  <c:v>فریدونشهر</c:v>
                </c:pt>
              </c:strCache>
            </c:strRef>
          </c:cat>
          <c:val>
            <c:numRef>
              <c:f>'[بهار 1405.xlsx]Sheet1'!$C$293:$C$320</c:f>
              <c:numCache>
                <c:formatCode>0.00</c:formatCode>
                <c:ptCount val="28"/>
                <c:pt idx="0">
                  <c:v>18.873899999999999</c:v>
                </c:pt>
                <c:pt idx="1">
                  <c:v>18.170399999999997</c:v>
                </c:pt>
                <c:pt idx="2">
                  <c:v>17.667899999999999</c:v>
                </c:pt>
                <c:pt idx="3">
                  <c:v>15.6981</c:v>
                </c:pt>
                <c:pt idx="4">
                  <c:v>14.803650000000001</c:v>
                </c:pt>
                <c:pt idx="5">
                  <c:v>14.5524</c:v>
                </c:pt>
                <c:pt idx="6">
                  <c:v>14.532300000000001</c:v>
                </c:pt>
                <c:pt idx="7">
                  <c:v>14.331299999999999</c:v>
                </c:pt>
                <c:pt idx="8">
                  <c:v>14.28105</c:v>
                </c:pt>
                <c:pt idx="9">
                  <c:v>14.110199999999999</c:v>
                </c:pt>
                <c:pt idx="10">
                  <c:v>14.039850000000001</c:v>
                </c:pt>
                <c:pt idx="11">
                  <c:v>13.97955</c:v>
                </c:pt>
                <c:pt idx="12">
                  <c:v>13.95945</c:v>
                </c:pt>
                <c:pt idx="13">
                  <c:v>13.5273</c:v>
                </c:pt>
                <c:pt idx="14">
                  <c:v>13.43685</c:v>
                </c:pt>
                <c:pt idx="15">
                  <c:v>13.3263</c:v>
                </c:pt>
                <c:pt idx="16">
                  <c:v>12.9846</c:v>
                </c:pt>
                <c:pt idx="17">
                  <c:v>12.914249999999999</c:v>
                </c:pt>
                <c:pt idx="18">
                  <c:v>12.853949999999999</c:v>
                </c:pt>
                <c:pt idx="19">
                  <c:v>12.77355</c:v>
                </c:pt>
                <c:pt idx="20">
                  <c:v>12.492149999999999</c:v>
                </c:pt>
                <c:pt idx="21">
                  <c:v>12.3414</c:v>
                </c:pt>
                <c:pt idx="22">
                  <c:v>11.9796</c:v>
                </c:pt>
                <c:pt idx="23">
                  <c:v>11.828849999999999</c:v>
                </c:pt>
                <c:pt idx="24">
                  <c:v>10.803750000000001</c:v>
                </c:pt>
                <c:pt idx="25">
                  <c:v>10.62285</c:v>
                </c:pt>
                <c:pt idx="26">
                  <c:v>10.512300000000002</c:v>
                </c:pt>
                <c:pt idx="27">
                  <c:v>9.1354500000000005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D2-4953-A9EB-97EE19EB74F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142727520"/>
        <c:axId val="-2142736768"/>
      </c:barChart>
      <c:catAx>
        <c:axId val="-21427275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a-IR" sz="1800" b="1" dirty="0">
                    <a:solidFill>
                      <a:srgbClr val="FF0000"/>
                    </a:solidFill>
                  </a:rPr>
                  <a:t>مقایسه</a:t>
                </a:r>
                <a:r>
                  <a:rPr lang="fa-IR" sz="1800" b="1" baseline="0" dirty="0">
                    <a:solidFill>
                      <a:srgbClr val="FF0000"/>
                    </a:solidFill>
                  </a:rPr>
                  <a:t> بیماریابی دیابت با هدف مورد انتظار تا پایان بهار1405 به تفکیک شهرستانها </a:t>
                </a:r>
                <a:endParaRPr lang="en-US" sz="1800" b="1" dirty="0">
                  <a:solidFill>
                    <a:srgbClr val="FF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24014221244385855"/>
              <c:y val="2.5456650674783657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rgbClr val="FF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2736768"/>
        <c:crosses val="autoZero"/>
        <c:auto val="1"/>
        <c:lblAlgn val="ctr"/>
        <c:lblOffset val="100"/>
        <c:noMultiLvlLbl val="0"/>
      </c:catAx>
      <c:valAx>
        <c:axId val="-2142736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2727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روند</a:t>
            </a:r>
            <a:r>
              <a:rPr lang="fa-IR" sz="2000" b="1" baseline="0" dirty="0">
                <a:solidFill>
                  <a:srgbClr val="FF0000"/>
                </a:solidFill>
                <a:cs typeface="B Titr" panose="00000700000000000000" pitchFamily="2" charset="-78"/>
              </a:rPr>
              <a:t> تعداد بیماران دیابتی بدون تجویز استاتین تا بهار 1405</a:t>
            </a:r>
            <a:endParaRPr lang="en-US" sz="2000" b="1" dirty="0">
              <a:solidFill>
                <a:srgbClr val="FF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استاتین!$C$1:$AD$1</c:f>
              <c:strCache>
                <c:ptCount val="28"/>
                <c:pt idx="0">
                  <c:v>سه ماهه دوم 1398</c:v>
                </c:pt>
                <c:pt idx="1">
                  <c:v>سه ماهه سوم1398</c:v>
                </c:pt>
                <c:pt idx="2">
                  <c:v>سه ماهه چهارم1398</c:v>
                </c:pt>
                <c:pt idx="3">
                  <c:v>سه ماهه اول1399</c:v>
                </c:pt>
                <c:pt idx="4">
                  <c:v>سه ماهه دوم1399</c:v>
                </c:pt>
                <c:pt idx="5">
                  <c:v>سه ماهه سوم1399</c:v>
                </c:pt>
                <c:pt idx="6">
                  <c:v>سه ماهه چهارم1399</c:v>
                </c:pt>
                <c:pt idx="7">
                  <c:v>سه ماهه اول1400</c:v>
                </c:pt>
                <c:pt idx="8">
                  <c:v>سه ماهه دوم1400</c:v>
                </c:pt>
                <c:pt idx="9">
                  <c:v>سه ماهه سوم1400</c:v>
                </c:pt>
                <c:pt idx="10">
                  <c:v>سه ماهه چهارم1400</c:v>
                </c:pt>
                <c:pt idx="11">
                  <c:v>سه ماهه اول1401</c:v>
                </c:pt>
                <c:pt idx="12">
                  <c:v>سه ماهه دوم1401</c:v>
                </c:pt>
                <c:pt idx="13">
                  <c:v>سه ماهه سوم1401</c:v>
                </c:pt>
                <c:pt idx="14">
                  <c:v>سه ماهه چهارم1401</c:v>
                </c:pt>
                <c:pt idx="15">
                  <c:v>سه ماهه اول1402</c:v>
                </c:pt>
                <c:pt idx="16">
                  <c:v>سه ماهه دوم 1402</c:v>
                </c:pt>
                <c:pt idx="17">
                  <c:v>سه ماهه سوم1402</c:v>
                </c:pt>
                <c:pt idx="18">
                  <c:v>سه ماهه چهارم1402</c:v>
                </c:pt>
                <c:pt idx="19">
                  <c:v>سه ماهه اول 1403</c:v>
                </c:pt>
                <c:pt idx="20">
                  <c:v>سه ماهه دوم1403</c:v>
                </c:pt>
                <c:pt idx="21">
                  <c:v>سه ماهه سوم1403</c:v>
                </c:pt>
                <c:pt idx="22">
                  <c:v>زمستان 1403</c:v>
                </c:pt>
                <c:pt idx="23">
                  <c:v>بهار1404</c:v>
                </c:pt>
                <c:pt idx="24">
                  <c:v>تابستان 1404</c:v>
                </c:pt>
                <c:pt idx="25">
                  <c:v>پاییز 1404</c:v>
                </c:pt>
                <c:pt idx="26">
                  <c:v>زمستان 1404</c:v>
                </c:pt>
                <c:pt idx="27">
                  <c:v>بهار1405</c:v>
                </c:pt>
              </c:strCache>
            </c:strRef>
          </c:cat>
          <c:val>
            <c:numRef>
              <c:f>استاتین!$C$2:$AD$2</c:f>
              <c:numCache>
                <c:formatCode>General</c:formatCode>
                <c:ptCount val="28"/>
                <c:pt idx="0">
                  <c:v>959</c:v>
                </c:pt>
                <c:pt idx="1">
                  <c:v>1361</c:v>
                </c:pt>
                <c:pt idx="2">
                  <c:v>1872</c:v>
                </c:pt>
                <c:pt idx="3">
                  <c:v>2071</c:v>
                </c:pt>
                <c:pt idx="4">
                  <c:v>2997</c:v>
                </c:pt>
                <c:pt idx="5">
                  <c:v>3509</c:v>
                </c:pt>
                <c:pt idx="6">
                  <c:v>4017</c:v>
                </c:pt>
                <c:pt idx="7">
                  <c:v>4815</c:v>
                </c:pt>
                <c:pt idx="8">
                  <c:v>5611</c:v>
                </c:pt>
                <c:pt idx="9">
                  <c:v>6023</c:v>
                </c:pt>
                <c:pt idx="10">
                  <c:v>6546</c:v>
                </c:pt>
                <c:pt idx="11">
                  <c:v>7124</c:v>
                </c:pt>
                <c:pt idx="12">
                  <c:v>8044</c:v>
                </c:pt>
                <c:pt idx="13">
                  <c:v>9199</c:v>
                </c:pt>
                <c:pt idx="14">
                  <c:v>8834</c:v>
                </c:pt>
                <c:pt idx="15">
                  <c:v>10502</c:v>
                </c:pt>
                <c:pt idx="16">
                  <c:v>12377</c:v>
                </c:pt>
                <c:pt idx="17">
                  <c:v>13301</c:v>
                </c:pt>
                <c:pt idx="18">
                  <c:v>15848</c:v>
                </c:pt>
                <c:pt idx="19">
                  <c:v>13187</c:v>
                </c:pt>
                <c:pt idx="20">
                  <c:v>12656</c:v>
                </c:pt>
                <c:pt idx="21">
                  <c:v>15206</c:v>
                </c:pt>
                <c:pt idx="22">
                  <c:v>12141</c:v>
                </c:pt>
                <c:pt idx="23">
                  <c:v>10406</c:v>
                </c:pt>
                <c:pt idx="24">
                  <c:v>9927</c:v>
                </c:pt>
                <c:pt idx="25">
                  <c:v>10181</c:v>
                </c:pt>
                <c:pt idx="26">
                  <c:v>9009</c:v>
                </c:pt>
                <c:pt idx="27">
                  <c:v>9690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3F-4346-8082-96161FE0AC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58317424"/>
        <c:axId val="-2058309808"/>
      </c:barChart>
      <c:catAx>
        <c:axId val="-2058317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360000" spcFirstLastPara="1" vertOverflow="ellipsis" wrap="square" anchor="ctr" anchorCtr="0"/>
          <a:lstStyle/>
          <a:p>
            <a:pPr>
              <a:defRPr sz="14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8309808"/>
        <c:crosses val="autoZero"/>
        <c:auto val="1"/>
        <c:lblAlgn val="ctr"/>
        <c:lblOffset val="100"/>
        <c:noMultiLvlLbl val="0"/>
      </c:catAx>
      <c:valAx>
        <c:axId val="-20583098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058317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  <a:latin typeface="Arial (Body)"/>
                <a:cs typeface="B Titr" panose="00000700000000000000" pitchFamily="2" charset="-78"/>
              </a:rPr>
              <a:t>روند درصد بیماران دیابتی بدون تجویز استاتین تابهار1405</a:t>
            </a:r>
            <a:endParaRPr lang="en-US" sz="2000" b="1" dirty="0">
              <a:solidFill>
                <a:srgbClr val="FF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استاتین!$D$1:$AD$1</c:f>
              <c:strCache>
                <c:ptCount val="27"/>
                <c:pt idx="0">
                  <c:v>سه ماهه سوم1398</c:v>
                </c:pt>
                <c:pt idx="1">
                  <c:v>سه ماهه چهارم1398</c:v>
                </c:pt>
                <c:pt idx="2">
                  <c:v>سه ماهه اول1399</c:v>
                </c:pt>
                <c:pt idx="3">
                  <c:v>سه ماهه دوم1399</c:v>
                </c:pt>
                <c:pt idx="4">
                  <c:v>سه ماهه سوم1399</c:v>
                </c:pt>
                <c:pt idx="5">
                  <c:v>سه ماهه چهارم1399</c:v>
                </c:pt>
                <c:pt idx="6">
                  <c:v>سه ماهه اول1400</c:v>
                </c:pt>
                <c:pt idx="7">
                  <c:v>سه ماهه دوم1400</c:v>
                </c:pt>
                <c:pt idx="8">
                  <c:v>سه ماهه سوم1400</c:v>
                </c:pt>
                <c:pt idx="9">
                  <c:v>سه ماهه چهارم1400</c:v>
                </c:pt>
                <c:pt idx="10">
                  <c:v>سه ماهه اول1401</c:v>
                </c:pt>
                <c:pt idx="11">
                  <c:v>سه ماهه دوم1401</c:v>
                </c:pt>
                <c:pt idx="12">
                  <c:v>سه ماهه سوم1401</c:v>
                </c:pt>
                <c:pt idx="13">
                  <c:v>سه ماهه چهارم1401</c:v>
                </c:pt>
                <c:pt idx="14">
                  <c:v>سه ماهه اول1402</c:v>
                </c:pt>
                <c:pt idx="15">
                  <c:v>سه ماهه دوم 1402</c:v>
                </c:pt>
                <c:pt idx="16">
                  <c:v>سه ماهه سوم1402</c:v>
                </c:pt>
                <c:pt idx="17">
                  <c:v>سه ماهه چهارم1402</c:v>
                </c:pt>
                <c:pt idx="18">
                  <c:v>سه ماهه اول 1403</c:v>
                </c:pt>
                <c:pt idx="19">
                  <c:v>سه ماهه دوم1403</c:v>
                </c:pt>
                <c:pt idx="20">
                  <c:v>سه ماهه سوم1403</c:v>
                </c:pt>
                <c:pt idx="21">
                  <c:v>زمستان 1403</c:v>
                </c:pt>
                <c:pt idx="22">
                  <c:v>بهار1404</c:v>
                </c:pt>
                <c:pt idx="23">
                  <c:v>تابستان 1404</c:v>
                </c:pt>
                <c:pt idx="24">
                  <c:v>پاییز 1404</c:v>
                </c:pt>
                <c:pt idx="25">
                  <c:v>زمستان1404</c:v>
                </c:pt>
                <c:pt idx="26">
                  <c:v>بهار1405</c:v>
                </c:pt>
              </c:strCache>
            </c:strRef>
          </c:cat>
          <c:val>
            <c:numRef>
              <c:f>استاتین!$D$3:$AD$3</c:f>
              <c:numCache>
                <c:formatCode>General</c:formatCode>
                <c:ptCount val="27"/>
                <c:pt idx="0">
                  <c:v>3</c:v>
                </c:pt>
                <c:pt idx="1">
                  <c:v>4</c:v>
                </c:pt>
                <c:pt idx="2">
                  <c:v>8</c:v>
                </c:pt>
                <c:pt idx="3">
                  <c:v>6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  <c:pt idx="7">
                  <c:v>13</c:v>
                </c:pt>
                <c:pt idx="8">
                  <c:v>16</c:v>
                </c:pt>
                <c:pt idx="9">
                  <c:v>15</c:v>
                </c:pt>
                <c:pt idx="10">
                  <c:v>14</c:v>
                </c:pt>
                <c:pt idx="11">
                  <c:v>15</c:v>
                </c:pt>
                <c:pt idx="12">
                  <c:v>14</c:v>
                </c:pt>
                <c:pt idx="13">
                  <c:v>14.09</c:v>
                </c:pt>
                <c:pt idx="14">
                  <c:v>15.74</c:v>
                </c:pt>
                <c:pt idx="15">
                  <c:v>17.5</c:v>
                </c:pt>
                <c:pt idx="16">
                  <c:v>16.28</c:v>
                </c:pt>
                <c:pt idx="17">
                  <c:v>18.45</c:v>
                </c:pt>
                <c:pt idx="18">
                  <c:v>16.89</c:v>
                </c:pt>
                <c:pt idx="19">
                  <c:v>16.510000000000002</c:v>
                </c:pt>
                <c:pt idx="20">
                  <c:v>16.329999999999998</c:v>
                </c:pt>
                <c:pt idx="21">
                  <c:v>16.809999999999999</c:v>
                </c:pt>
                <c:pt idx="22">
                  <c:v>11.85</c:v>
                </c:pt>
                <c:pt idx="23">
                  <c:v>12.29</c:v>
                </c:pt>
                <c:pt idx="24">
                  <c:v>11.77</c:v>
                </c:pt>
                <c:pt idx="25">
                  <c:v>11.56</c:v>
                </c:pt>
                <c:pt idx="26">
                  <c:v>11.86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62-4158-8ED0-57473BFA75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58308720"/>
        <c:axId val="-2058319600"/>
      </c:barChart>
      <c:catAx>
        <c:axId val="-2058308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480000" spcFirstLastPara="1" vertOverflow="ellipsis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8319600"/>
        <c:crosses val="autoZero"/>
        <c:auto val="1"/>
        <c:lblAlgn val="ctr"/>
        <c:lblOffset val="100"/>
        <c:noMultiLvlLbl val="0"/>
      </c:catAx>
      <c:valAx>
        <c:axId val="-205831960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058308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400" b="1" dirty="0">
                <a:solidFill>
                  <a:srgbClr val="FF0000"/>
                </a:solidFill>
              </a:rPr>
              <a:t>درصد بیماران مبتلا</a:t>
            </a:r>
            <a:r>
              <a:rPr lang="fa-IR" sz="2400" b="1" baseline="0" dirty="0">
                <a:solidFill>
                  <a:srgbClr val="FF0000"/>
                </a:solidFill>
              </a:rPr>
              <a:t> به دیابت</a:t>
            </a:r>
            <a:r>
              <a:rPr lang="fa-IR" sz="2400" b="1" dirty="0">
                <a:solidFill>
                  <a:srgbClr val="FF0000"/>
                </a:solidFill>
              </a:rPr>
              <a:t> بدون تجویز استاتین بالای 40 سال در فصل بهار 1405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Sheet1!$C$1093</c:f>
              <c:strCache>
                <c:ptCount val="1"/>
                <c:pt idx="0">
                  <c:v>درصد بیماران دیابتی بدون تجویز استاتین بالای 40 سال در فصل بهار 1405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03E-40D6-8619-426D0AEA4DC9}"/>
              </c:ext>
            </c:extLst>
          </c:dPt>
          <c:dLbls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203E-40D6-8619-426D0AEA4D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Sheet1!$B$1094:$B$1121</c:f>
              <c:strCache>
                <c:ptCount val="28"/>
                <c:pt idx="0">
                  <c:v>سمیرم</c:v>
                </c:pt>
                <c:pt idx="1">
                  <c:v>مبارکه</c:v>
                </c:pt>
                <c:pt idx="2">
                  <c:v>هرند</c:v>
                </c:pt>
                <c:pt idx="3">
                  <c:v>فریدونشهر</c:v>
                </c:pt>
                <c:pt idx="4">
                  <c:v>نجف آباد</c:v>
                </c:pt>
                <c:pt idx="5">
                  <c:v>فریدن</c:v>
                </c:pt>
                <c:pt idx="6">
                  <c:v>گلپایگان</c:v>
                </c:pt>
                <c:pt idx="7">
                  <c:v>ورزنه</c:v>
                </c:pt>
                <c:pt idx="8">
                  <c:v>فلاورجان</c:v>
                </c:pt>
                <c:pt idx="9">
                  <c:v>خمینی شهر</c:v>
                </c:pt>
                <c:pt idx="10">
                  <c:v>کوهپایه</c:v>
                </c:pt>
                <c:pt idx="11">
                  <c:v>تیران </c:v>
                </c:pt>
                <c:pt idx="12">
                  <c:v>شهرضا</c:v>
                </c:pt>
                <c:pt idx="13">
                  <c:v>استان</c:v>
                </c:pt>
                <c:pt idx="14">
                  <c:v>شاهین شهر </c:v>
                </c:pt>
                <c:pt idx="15">
                  <c:v>اصفهان 1</c:v>
                </c:pt>
                <c:pt idx="16">
                  <c:v>جرقویه</c:v>
                </c:pt>
                <c:pt idx="17">
                  <c:v>نطنز</c:v>
                </c:pt>
                <c:pt idx="18">
                  <c:v>برخوار</c:v>
                </c:pt>
                <c:pt idx="19">
                  <c:v>دهاقان</c:v>
                </c:pt>
                <c:pt idx="20">
                  <c:v>خوانسار</c:v>
                </c:pt>
                <c:pt idx="21">
                  <c:v>لنجان</c:v>
                </c:pt>
                <c:pt idx="22">
                  <c:v>بوئین</c:v>
                </c:pt>
                <c:pt idx="23">
                  <c:v>اصفهان 2</c:v>
                </c:pt>
                <c:pt idx="24">
                  <c:v>چادگان</c:v>
                </c:pt>
                <c:pt idx="25">
                  <c:v>نائین</c:v>
                </c:pt>
                <c:pt idx="26">
                  <c:v>اردستان</c:v>
                </c:pt>
                <c:pt idx="27">
                  <c:v>خور</c:v>
                </c:pt>
              </c:strCache>
            </c:strRef>
          </c:cat>
          <c:val>
            <c:numRef>
              <c:f>Sheet1!$C$1094:$C$1121</c:f>
              <c:numCache>
                <c:formatCode>0.00</c:formatCode>
                <c:ptCount val="28"/>
                <c:pt idx="0">
                  <c:v>17.799539170506911</c:v>
                </c:pt>
                <c:pt idx="1">
                  <c:v>17.733608673205989</c:v>
                </c:pt>
                <c:pt idx="2">
                  <c:v>17.342342342342342</c:v>
                </c:pt>
                <c:pt idx="3">
                  <c:v>16.079494128274614</c:v>
                </c:pt>
                <c:pt idx="4">
                  <c:v>15.755517826825127</c:v>
                </c:pt>
                <c:pt idx="5">
                  <c:v>15.423111919927207</c:v>
                </c:pt>
                <c:pt idx="6">
                  <c:v>14.933837429111533</c:v>
                </c:pt>
                <c:pt idx="7">
                  <c:v>13.636363636363635</c:v>
                </c:pt>
                <c:pt idx="8">
                  <c:v>12.853249175154211</c:v>
                </c:pt>
                <c:pt idx="9">
                  <c:v>12.721734456190648</c:v>
                </c:pt>
                <c:pt idx="10">
                  <c:v>12.582056892778992</c:v>
                </c:pt>
                <c:pt idx="11">
                  <c:v>12.539432176656151</c:v>
                </c:pt>
                <c:pt idx="12">
                  <c:v>12.370723945902943</c:v>
                </c:pt>
                <c:pt idx="13">
                  <c:v>11.85857819441215</c:v>
                </c:pt>
                <c:pt idx="14">
                  <c:v>11.812921890067503</c:v>
                </c:pt>
                <c:pt idx="15">
                  <c:v>11.704092543987556</c:v>
                </c:pt>
                <c:pt idx="16">
                  <c:v>11.391304347826086</c:v>
                </c:pt>
                <c:pt idx="17">
                  <c:v>11.338732729871367</c:v>
                </c:pt>
                <c:pt idx="18">
                  <c:v>10.5</c:v>
                </c:pt>
                <c:pt idx="19">
                  <c:v>9.9644128113879002</c:v>
                </c:pt>
                <c:pt idx="20">
                  <c:v>9.4644167278063094</c:v>
                </c:pt>
                <c:pt idx="21">
                  <c:v>9.1374556912170135</c:v>
                </c:pt>
                <c:pt idx="22">
                  <c:v>8.4677419354838701</c:v>
                </c:pt>
                <c:pt idx="23">
                  <c:v>7.5806826097051303</c:v>
                </c:pt>
                <c:pt idx="24">
                  <c:v>7.4712643678160928</c:v>
                </c:pt>
                <c:pt idx="25">
                  <c:v>5.2401746724890828</c:v>
                </c:pt>
                <c:pt idx="26">
                  <c:v>5.0605536332179932</c:v>
                </c:pt>
                <c:pt idx="27">
                  <c:v>4.967602591792657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3E-40D6-8619-426D0AEA4DC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53463680"/>
        <c:axId val="-2053474560"/>
      </c:barChart>
      <c:catAx>
        <c:axId val="-2053463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74560"/>
        <c:crosses val="autoZero"/>
        <c:auto val="1"/>
        <c:lblAlgn val="ctr"/>
        <c:lblOffset val="100"/>
        <c:noMultiLvlLbl val="0"/>
      </c:catAx>
      <c:valAx>
        <c:axId val="-2053474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63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24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400" b="1">
                <a:solidFill>
                  <a:srgbClr val="FF0000"/>
                </a:solidFill>
              </a:rPr>
              <a:t>مقایسه درصد بیماران مبتلا به دیابت بدون تجویز استاتین به تفکیک شهرستانها در فصل بهار 1405 وزمستان 1404</a:t>
            </a:r>
            <a:endParaRPr lang="en-US" sz="2400" b="1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24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Sheet1!$C$1126</c:f>
              <c:strCache>
                <c:ptCount val="1"/>
                <c:pt idx="0">
                  <c:v>درصد بیماران دیابتی بدون تجویز استاتین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80-48E6-91F9-2FCE795CEA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Sheet1!$B$1127:$B$1154</c:f>
              <c:strCache>
                <c:ptCount val="28"/>
                <c:pt idx="0">
                  <c:v>سمیرم</c:v>
                </c:pt>
                <c:pt idx="1">
                  <c:v>مبارکه</c:v>
                </c:pt>
                <c:pt idx="2">
                  <c:v>هرند</c:v>
                </c:pt>
                <c:pt idx="3">
                  <c:v>فریدونشهر</c:v>
                </c:pt>
                <c:pt idx="4">
                  <c:v>نجف آباد</c:v>
                </c:pt>
                <c:pt idx="5">
                  <c:v>فریدن</c:v>
                </c:pt>
                <c:pt idx="6">
                  <c:v>گلپایگان</c:v>
                </c:pt>
                <c:pt idx="7">
                  <c:v>ورزنه</c:v>
                </c:pt>
                <c:pt idx="8">
                  <c:v>فلاورجان</c:v>
                </c:pt>
                <c:pt idx="9">
                  <c:v>خمینی شهر</c:v>
                </c:pt>
                <c:pt idx="10">
                  <c:v>کوهپایه</c:v>
                </c:pt>
                <c:pt idx="11">
                  <c:v>تیران </c:v>
                </c:pt>
                <c:pt idx="12">
                  <c:v>شهرضا</c:v>
                </c:pt>
                <c:pt idx="13">
                  <c:v>استان</c:v>
                </c:pt>
                <c:pt idx="14">
                  <c:v>شاهین شهر </c:v>
                </c:pt>
                <c:pt idx="15">
                  <c:v>اصفهان 1</c:v>
                </c:pt>
                <c:pt idx="16">
                  <c:v>جرقویه</c:v>
                </c:pt>
                <c:pt idx="17">
                  <c:v>نطنز</c:v>
                </c:pt>
                <c:pt idx="18">
                  <c:v>برخوار</c:v>
                </c:pt>
                <c:pt idx="19">
                  <c:v>دهاقان</c:v>
                </c:pt>
                <c:pt idx="20">
                  <c:v>خوانسار</c:v>
                </c:pt>
                <c:pt idx="21">
                  <c:v>لنجان</c:v>
                </c:pt>
                <c:pt idx="22">
                  <c:v>بوئین</c:v>
                </c:pt>
                <c:pt idx="23">
                  <c:v>اصفهان 2</c:v>
                </c:pt>
                <c:pt idx="24">
                  <c:v>چادگان</c:v>
                </c:pt>
                <c:pt idx="25">
                  <c:v>نائین</c:v>
                </c:pt>
                <c:pt idx="26">
                  <c:v>اردستان</c:v>
                </c:pt>
                <c:pt idx="27">
                  <c:v>خور</c:v>
                </c:pt>
              </c:strCache>
            </c:strRef>
          </c:cat>
          <c:val>
            <c:numRef>
              <c:f>Sheet1!$C$1127:$C$1154</c:f>
              <c:numCache>
                <c:formatCode>0.00</c:formatCode>
                <c:ptCount val="28"/>
                <c:pt idx="0">
                  <c:v>17.799539170506911</c:v>
                </c:pt>
                <c:pt idx="1">
                  <c:v>17.733608673205989</c:v>
                </c:pt>
                <c:pt idx="2">
                  <c:v>17.342342342342342</c:v>
                </c:pt>
                <c:pt idx="3">
                  <c:v>16.079494128274614</c:v>
                </c:pt>
                <c:pt idx="4">
                  <c:v>15.755517826825127</c:v>
                </c:pt>
                <c:pt idx="5">
                  <c:v>15.423111919927207</c:v>
                </c:pt>
                <c:pt idx="6">
                  <c:v>14.933837429111533</c:v>
                </c:pt>
                <c:pt idx="7">
                  <c:v>13.636363636363635</c:v>
                </c:pt>
                <c:pt idx="8">
                  <c:v>12.853249175154211</c:v>
                </c:pt>
                <c:pt idx="9">
                  <c:v>12.721734456190648</c:v>
                </c:pt>
                <c:pt idx="10">
                  <c:v>12.582056892778992</c:v>
                </c:pt>
                <c:pt idx="11">
                  <c:v>12.539432176656151</c:v>
                </c:pt>
                <c:pt idx="12">
                  <c:v>12.370723945902943</c:v>
                </c:pt>
                <c:pt idx="13">
                  <c:v>11.85857819441215</c:v>
                </c:pt>
                <c:pt idx="14">
                  <c:v>11.812921890067503</c:v>
                </c:pt>
                <c:pt idx="15">
                  <c:v>11.704092543987556</c:v>
                </c:pt>
                <c:pt idx="16">
                  <c:v>11.391304347826086</c:v>
                </c:pt>
                <c:pt idx="17">
                  <c:v>11.338732729871367</c:v>
                </c:pt>
                <c:pt idx="18">
                  <c:v>10.5</c:v>
                </c:pt>
                <c:pt idx="19">
                  <c:v>9.9644128113879002</c:v>
                </c:pt>
                <c:pt idx="20">
                  <c:v>9.4644167278063094</c:v>
                </c:pt>
                <c:pt idx="21">
                  <c:v>9.1374556912170135</c:v>
                </c:pt>
                <c:pt idx="22">
                  <c:v>8.4677419354838701</c:v>
                </c:pt>
                <c:pt idx="23">
                  <c:v>7.5806826097051303</c:v>
                </c:pt>
                <c:pt idx="24">
                  <c:v>7.4712643678160928</c:v>
                </c:pt>
                <c:pt idx="25">
                  <c:v>5.2401746724890828</c:v>
                </c:pt>
                <c:pt idx="26">
                  <c:v>5.0605536332179932</c:v>
                </c:pt>
                <c:pt idx="27">
                  <c:v>4.967602591792657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80-48E6-91F9-2FCE795CEACA}"/>
            </c:ext>
          </c:extLst>
        </c:ser>
        <c:ser>
          <c:idx val="1"/>
          <c:order val="1"/>
          <c:tx>
            <c:strRef>
              <c:f>Sheet1!$D$1126</c:f>
              <c:strCache>
                <c:ptCount val="1"/>
                <c:pt idx="0">
                  <c:v>درصد بیماران دیابتی بدون تجویز استاتین زمستان1404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780-48E6-91F9-2FCE795CEA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Sheet1!$B$1127:$B$1154</c:f>
              <c:strCache>
                <c:ptCount val="28"/>
                <c:pt idx="0">
                  <c:v>سمیرم</c:v>
                </c:pt>
                <c:pt idx="1">
                  <c:v>مبارکه</c:v>
                </c:pt>
                <c:pt idx="2">
                  <c:v>هرند</c:v>
                </c:pt>
                <c:pt idx="3">
                  <c:v>فریدونشهر</c:v>
                </c:pt>
                <c:pt idx="4">
                  <c:v>نجف آباد</c:v>
                </c:pt>
                <c:pt idx="5">
                  <c:v>فریدن</c:v>
                </c:pt>
                <c:pt idx="6">
                  <c:v>گلپایگان</c:v>
                </c:pt>
                <c:pt idx="7">
                  <c:v>ورزنه</c:v>
                </c:pt>
                <c:pt idx="8">
                  <c:v>فلاورجان</c:v>
                </c:pt>
                <c:pt idx="9">
                  <c:v>خمینی شهر</c:v>
                </c:pt>
                <c:pt idx="10">
                  <c:v>کوهپایه</c:v>
                </c:pt>
                <c:pt idx="11">
                  <c:v>تیران </c:v>
                </c:pt>
                <c:pt idx="12">
                  <c:v>شهرضا</c:v>
                </c:pt>
                <c:pt idx="13">
                  <c:v>استان</c:v>
                </c:pt>
                <c:pt idx="14">
                  <c:v>شاهین شهر </c:v>
                </c:pt>
                <c:pt idx="15">
                  <c:v>اصفهان 1</c:v>
                </c:pt>
                <c:pt idx="16">
                  <c:v>جرقویه</c:v>
                </c:pt>
                <c:pt idx="17">
                  <c:v>نطنز</c:v>
                </c:pt>
                <c:pt idx="18">
                  <c:v>برخوار</c:v>
                </c:pt>
                <c:pt idx="19">
                  <c:v>دهاقان</c:v>
                </c:pt>
                <c:pt idx="20">
                  <c:v>خوانسار</c:v>
                </c:pt>
                <c:pt idx="21">
                  <c:v>لنجان</c:v>
                </c:pt>
                <c:pt idx="22">
                  <c:v>بوئین</c:v>
                </c:pt>
                <c:pt idx="23">
                  <c:v>اصفهان 2</c:v>
                </c:pt>
                <c:pt idx="24">
                  <c:v>چادگان</c:v>
                </c:pt>
                <c:pt idx="25">
                  <c:v>نائین</c:v>
                </c:pt>
                <c:pt idx="26">
                  <c:v>اردستان</c:v>
                </c:pt>
                <c:pt idx="27">
                  <c:v>خور</c:v>
                </c:pt>
              </c:strCache>
            </c:strRef>
          </c:cat>
          <c:val>
            <c:numRef>
              <c:f>Sheet1!$D$1127:$D$1154</c:f>
              <c:numCache>
                <c:formatCode>0.00</c:formatCode>
                <c:ptCount val="28"/>
                <c:pt idx="0">
                  <c:v>19.56901572510192</c:v>
                </c:pt>
                <c:pt idx="1">
                  <c:v>17.42865059573289</c:v>
                </c:pt>
                <c:pt idx="2">
                  <c:v>15.756302521008402</c:v>
                </c:pt>
                <c:pt idx="3">
                  <c:v>14.410058027079303</c:v>
                </c:pt>
                <c:pt idx="4">
                  <c:v>15.614675708572424</c:v>
                </c:pt>
                <c:pt idx="5">
                  <c:v>13.634181469035045</c:v>
                </c:pt>
                <c:pt idx="6">
                  <c:v>13.509166934705693</c:v>
                </c:pt>
                <c:pt idx="7">
                  <c:v>14.40501043841336</c:v>
                </c:pt>
                <c:pt idx="8">
                  <c:v>12.996559274319674</c:v>
                </c:pt>
                <c:pt idx="9">
                  <c:v>12.235965746907706</c:v>
                </c:pt>
                <c:pt idx="10">
                  <c:v>12.221041445270989</c:v>
                </c:pt>
                <c:pt idx="11">
                  <c:v>12.05020920502092</c:v>
                </c:pt>
                <c:pt idx="12">
                  <c:v>11.483820047355959</c:v>
                </c:pt>
                <c:pt idx="13">
                  <c:v>11.563936025466589</c:v>
                </c:pt>
                <c:pt idx="14">
                  <c:v>11.108445297504799</c:v>
                </c:pt>
                <c:pt idx="15">
                  <c:v>11.256354393609296</c:v>
                </c:pt>
                <c:pt idx="16">
                  <c:v>11.436950146627565</c:v>
                </c:pt>
                <c:pt idx="17">
                  <c:v>10.200471698113207</c:v>
                </c:pt>
                <c:pt idx="18">
                  <c:v>10.928961748633879</c:v>
                </c:pt>
                <c:pt idx="19">
                  <c:v>8.5803432137285487</c:v>
                </c:pt>
                <c:pt idx="20">
                  <c:v>8.9018302828618978</c:v>
                </c:pt>
                <c:pt idx="21">
                  <c:v>8.6532839602416693</c:v>
                </c:pt>
                <c:pt idx="22">
                  <c:v>8.8328075709779181</c:v>
                </c:pt>
                <c:pt idx="23">
                  <c:v>8.1153981470622725</c:v>
                </c:pt>
                <c:pt idx="24">
                  <c:v>5.9891107078039925</c:v>
                </c:pt>
                <c:pt idx="25">
                  <c:v>5.8971141781681311</c:v>
                </c:pt>
                <c:pt idx="26">
                  <c:v>5.0505050505050502</c:v>
                </c:pt>
                <c:pt idx="27">
                  <c:v>6.2153163152053281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780-48E6-91F9-2FCE795CEAC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49076592"/>
        <c:axId val="-2049074960"/>
      </c:barChart>
      <c:catAx>
        <c:axId val="-204907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49074960"/>
        <c:crosses val="autoZero"/>
        <c:auto val="1"/>
        <c:lblAlgn val="ctr"/>
        <c:lblOffset val="100"/>
        <c:noMultiLvlLbl val="0"/>
      </c:catAx>
      <c:valAx>
        <c:axId val="-2049074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49076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Sheet1!$C$1158</c:f>
              <c:strCache>
                <c:ptCount val="1"/>
                <c:pt idx="0">
                  <c:v>درصد شیوع کلسترول بالای 200 به تفکیک شهرستانها در فصل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FD0-46F7-AF51-0F29B8303B70}"/>
              </c:ext>
            </c:extLst>
          </c:dPt>
          <c:dLbls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FD0-46F7-AF51-0F29B8303B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Sheet1!$B$1159:$B$1186</c:f>
              <c:strCache>
                <c:ptCount val="28"/>
                <c:pt idx="0">
                  <c:v>هرند</c:v>
                </c:pt>
                <c:pt idx="1">
                  <c:v>ورزنه</c:v>
                </c:pt>
                <c:pt idx="2">
                  <c:v>کوهپایه</c:v>
                </c:pt>
                <c:pt idx="3">
                  <c:v>جرقویه</c:v>
                </c:pt>
                <c:pt idx="4">
                  <c:v>بوئین</c:v>
                </c:pt>
                <c:pt idx="5">
                  <c:v>نجف آباد</c:v>
                </c:pt>
                <c:pt idx="6">
                  <c:v>دهاقان</c:v>
                </c:pt>
                <c:pt idx="7">
                  <c:v>تیران </c:v>
                </c:pt>
                <c:pt idx="8">
                  <c:v>نائین</c:v>
                </c:pt>
                <c:pt idx="9">
                  <c:v>اردستان</c:v>
                </c:pt>
                <c:pt idx="10">
                  <c:v>چادگان</c:v>
                </c:pt>
                <c:pt idx="11">
                  <c:v>خور</c:v>
                </c:pt>
                <c:pt idx="12">
                  <c:v>برخوار</c:v>
                </c:pt>
                <c:pt idx="13">
                  <c:v>گلپایگان</c:v>
                </c:pt>
                <c:pt idx="14">
                  <c:v>فریدن</c:v>
                </c:pt>
                <c:pt idx="15">
                  <c:v>لنجان</c:v>
                </c:pt>
                <c:pt idx="16">
                  <c:v>خوانسار</c:v>
                </c:pt>
                <c:pt idx="17">
                  <c:v>مبارکه</c:v>
                </c:pt>
                <c:pt idx="18">
                  <c:v>اصفهان 1</c:v>
                </c:pt>
                <c:pt idx="19">
                  <c:v>خمینی شهر</c:v>
                </c:pt>
                <c:pt idx="20">
                  <c:v>استان</c:v>
                </c:pt>
                <c:pt idx="21">
                  <c:v>شهرضا</c:v>
                </c:pt>
                <c:pt idx="22">
                  <c:v>شاهین شهر </c:v>
                </c:pt>
                <c:pt idx="23">
                  <c:v>سمیرم</c:v>
                </c:pt>
                <c:pt idx="24">
                  <c:v>فلاورجان</c:v>
                </c:pt>
                <c:pt idx="25">
                  <c:v>فریدونشهر</c:v>
                </c:pt>
                <c:pt idx="26">
                  <c:v>اصفهان 2</c:v>
                </c:pt>
                <c:pt idx="27">
                  <c:v>نطنز</c:v>
                </c:pt>
              </c:strCache>
            </c:strRef>
          </c:cat>
          <c:val>
            <c:numRef>
              <c:f>Sheet1!$C$1159:$C$1186</c:f>
              <c:numCache>
                <c:formatCode>General</c:formatCode>
                <c:ptCount val="28"/>
                <c:pt idx="0">
                  <c:v>39.96</c:v>
                </c:pt>
                <c:pt idx="1">
                  <c:v>37.15</c:v>
                </c:pt>
                <c:pt idx="2">
                  <c:v>35.51</c:v>
                </c:pt>
                <c:pt idx="3">
                  <c:v>33.24</c:v>
                </c:pt>
                <c:pt idx="4">
                  <c:v>32.67</c:v>
                </c:pt>
                <c:pt idx="5">
                  <c:v>31.59</c:v>
                </c:pt>
                <c:pt idx="6">
                  <c:v>30.8</c:v>
                </c:pt>
                <c:pt idx="7">
                  <c:v>30.17</c:v>
                </c:pt>
                <c:pt idx="8">
                  <c:v>30.01</c:v>
                </c:pt>
                <c:pt idx="9">
                  <c:v>29.94</c:v>
                </c:pt>
                <c:pt idx="10">
                  <c:v>29.73</c:v>
                </c:pt>
                <c:pt idx="11">
                  <c:v>29.32</c:v>
                </c:pt>
                <c:pt idx="12">
                  <c:v>28.86</c:v>
                </c:pt>
                <c:pt idx="13">
                  <c:v>28.33</c:v>
                </c:pt>
                <c:pt idx="14">
                  <c:v>28.16</c:v>
                </c:pt>
                <c:pt idx="15">
                  <c:v>27</c:v>
                </c:pt>
                <c:pt idx="16">
                  <c:v>26.37</c:v>
                </c:pt>
                <c:pt idx="17">
                  <c:v>26.36</c:v>
                </c:pt>
                <c:pt idx="18">
                  <c:v>25.68</c:v>
                </c:pt>
                <c:pt idx="19">
                  <c:v>25.59</c:v>
                </c:pt>
                <c:pt idx="20">
                  <c:v>25.46</c:v>
                </c:pt>
                <c:pt idx="21">
                  <c:v>23.81</c:v>
                </c:pt>
                <c:pt idx="22">
                  <c:v>23.77</c:v>
                </c:pt>
                <c:pt idx="23">
                  <c:v>23.31</c:v>
                </c:pt>
                <c:pt idx="24">
                  <c:v>22.71</c:v>
                </c:pt>
                <c:pt idx="25">
                  <c:v>21.24</c:v>
                </c:pt>
                <c:pt idx="26">
                  <c:v>20.350000000000001</c:v>
                </c:pt>
                <c:pt idx="27">
                  <c:v>16.079999999999998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FD0-46F7-AF51-0F29B8303B7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941718496"/>
        <c:axId val="-1941720672"/>
      </c:barChart>
      <c:catAx>
        <c:axId val="-1941718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41720672"/>
        <c:crosses val="autoZero"/>
        <c:auto val="1"/>
        <c:lblAlgn val="ctr"/>
        <c:lblOffset val="100"/>
        <c:noMultiLvlLbl val="0"/>
      </c:catAx>
      <c:valAx>
        <c:axId val="-1941720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41718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/>
      </a:pPr>
      <a:endParaRPr lang="en-US"/>
    </a:p>
  </c:txPr>
  <c:externalData r:id="rId3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srgbClr val="FF0000"/>
                </a:solidFill>
              </a:rPr>
              <a:t>مقایسه درصد شیوع کلسترول </a:t>
            </a:r>
            <a:r>
              <a:rPr lang="fa-IR" sz="2000" b="1" dirty="0">
                <a:solidFill>
                  <a:srgbClr val="FF0000"/>
                </a:solidFill>
              </a:rPr>
              <a:t>بالای</a:t>
            </a:r>
            <a:r>
              <a:rPr lang="fa-IR" sz="2000" dirty="0">
                <a:solidFill>
                  <a:srgbClr val="FF0000"/>
                </a:solidFill>
              </a:rPr>
              <a:t> 200 به تفکیک شهرستانها در فصل بهار1405 و زمستان 1404</a:t>
            </a:r>
            <a:endParaRPr lang="en-US" sz="2000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Sheet1!$C$1191</c:f>
              <c:strCache>
                <c:ptCount val="1"/>
                <c:pt idx="0">
                  <c:v>درصد شیوع چربی خون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F19-4570-B45E-93EE68611E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Sheet1!$B$1192:$B$1219</c:f>
              <c:strCache>
                <c:ptCount val="28"/>
                <c:pt idx="0">
                  <c:v>هرند</c:v>
                </c:pt>
                <c:pt idx="1">
                  <c:v>ورزنه</c:v>
                </c:pt>
                <c:pt idx="2">
                  <c:v>کوهپایه</c:v>
                </c:pt>
                <c:pt idx="3">
                  <c:v>جرقویه</c:v>
                </c:pt>
                <c:pt idx="4">
                  <c:v>بوئین</c:v>
                </c:pt>
                <c:pt idx="5">
                  <c:v>نجف آباد</c:v>
                </c:pt>
                <c:pt idx="6">
                  <c:v>دهاقان</c:v>
                </c:pt>
                <c:pt idx="7">
                  <c:v>تیران </c:v>
                </c:pt>
                <c:pt idx="8">
                  <c:v>نائین</c:v>
                </c:pt>
                <c:pt idx="9">
                  <c:v>اردستان</c:v>
                </c:pt>
                <c:pt idx="10">
                  <c:v>چادگان</c:v>
                </c:pt>
                <c:pt idx="11">
                  <c:v>خور</c:v>
                </c:pt>
                <c:pt idx="12">
                  <c:v>برخوار</c:v>
                </c:pt>
                <c:pt idx="13">
                  <c:v>گلپایگان</c:v>
                </c:pt>
                <c:pt idx="14">
                  <c:v>فریدن</c:v>
                </c:pt>
                <c:pt idx="15">
                  <c:v>لنجان</c:v>
                </c:pt>
                <c:pt idx="16">
                  <c:v>خوانسار</c:v>
                </c:pt>
                <c:pt idx="17">
                  <c:v>مبارکه</c:v>
                </c:pt>
                <c:pt idx="18">
                  <c:v>اصفهان 1</c:v>
                </c:pt>
                <c:pt idx="19">
                  <c:v>خمینی شهر</c:v>
                </c:pt>
                <c:pt idx="20">
                  <c:v>استان</c:v>
                </c:pt>
                <c:pt idx="21">
                  <c:v>شهرضا</c:v>
                </c:pt>
                <c:pt idx="22">
                  <c:v>شاهین شهر </c:v>
                </c:pt>
                <c:pt idx="23">
                  <c:v>سمیرم</c:v>
                </c:pt>
                <c:pt idx="24">
                  <c:v>فلاورجان</c:v>
                </c:pt>
                <c:pt idx="25">
                  <c:v>فریدونشهر</c:v>
                </c:pt>
                <c:pt idx="26">
                  <c:v>اصفهان 2</c:v>
                </c:pt>
                <c:pt idx="27">
                  <c:v>نطنز</c:v>
                </c:pt>
              </c:strCache>
            </c:strRef>
          </c:cat>
          <c:val>
            <c:numRef>
              <c:f>Sheet1!$C$1192:$C$1219</c:f>
              <c:numCache>
                <c:formatCode>General</c:formatCode>
                <c:ptCount val="28"/>
                <c:pt idx="0">
                  <c:v>39.96</c:v>
                </c:pt>
                <c:pt idx="1">
                  <c:v>37.15</c:v>
                </c:pt>
                <c:pt idx="2">
                  <c:v>35.51</c:v>
                </c:pt>
                <c:pt idx="3">
                  <c:v>33.24</c:v>
                </c:pt>
                <c:pt idx="4">
                  <c:v>32.67</c:v>
                </c:pt>
                <c:pt idx="5">
                  <c:v>31.59</c:v>
                </c:pt>
                <c:pt idx="6">
                  <c:v>30.8</c:v>
                </c:pt>
                <c:pt idx="7">
                  <c:v>30.17</c:v>
                </c:pt>
                <c:pt idx="8">
                  <c:v>30.01</c:v>
                </c:pt>
                <c:pt idx="9">
                  <c:v>29.94</c:v>
                </c:pt>
                <c:pt idx="10">
                  <c:v>29.73</c:v>
                </c:pt>
                <c:pt idx="11">
                  <c:v>29.32</c:v>
                </c:pt>
                <c:pt idx="12">
                  <c:v>28.86</c:v>
                </c:pt>
                <c:pt idx="13">
                  <c:v>28.33</c:v>
                </c:pt>
                <c:pt idx="14">
                  <c:v>28.16</c:v>
                </c:pt>
                <c:pt idx="15">
                  <c:v>27</c:v>
                </c:pt>
                <c:pt idx="16">
                  <c:v>26.37</c:v>
                </c:pt>
                <c:pt idx="17">
                  <c:v>26.36</c:v>
                </c:pt>
                <c:pt idx="18">
                  <c:v>25.68</c:v>
                </c:pt>
                <c:pt idx="19">
                  <c:v>25.59</c:v>
                </c:pt>
                <c:pt idx="20">
                  <c:v>25.46</c:v>
                </c:pt>
                <c:pt idx="21">
                  <c:v>23.81</c:v>
                </c:pt>
                <c:pt idx="22">
                  <c:v>23.77</c:v>
                </c:pt>
                <c:pt idx="23">
                  <c:v>23.31</c:v>
                </c:pt>
                <c:pt idx="24">
                  <c:v>22.71</c:v>
                </c:pt>
                <c:pt idx="25">
                  <c:v>21.24</c:v>
                </c:pt>
                <c:pt idx="26">
                  <c:v>20.350000000000001</c:v>
                </c:pt>
                <c:pt idx="27">
                  <c:v>16.079999999999998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19-4570-B45E-93EE68611E42}"/>
            </c:ext>
          </c:extLst>
        </c:ser>
        <c:ser>
          <c:idx val="1"/>
          <c:order val="1"/>
          <c:tx>
            <c:strRef>
              <c:f>Sheet1!$D$1191</c:f>
              <c:strCache>
                <c:ptCount val="1"/>
                <c:pt idx="0">
                  <c:v>درصد شیوع چربی خون زمستان1404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F19-4570-B45E-93EE68611E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Sheet1!$B$1192:$B$1219</c:f>
              <c:strCache>
                <c:ptCount val="28"/>
                <c:pt idx="0">
                  <c:v>هرند</c:v>
                </c:pt>
                <c:pt idx="1">
                  <c:v>ورزنه</c:v>
                </c:pt>
                <c:pt idx="2">
                  <c:v>کوهپایه</c:v>
                </c:pt>
                <c:pt idx="3">
                  <c:v>جرقویه</c:v>
                </c:pt>
                <c:pt idx="4">
                  <c:v>بوئین</c:v>
                </c:pt>
                <c:pt idx="5">
                  <c:v>نجف آباد</c:v>
                </c:pt>
                <c:pt idx="6">
                  <c:v>دهاقان</c:v>
                </c:pt>
                <c:pt idx="7">
                  <c:v>تیران </c:v>
                </c:pt>
                <c:pt idx="8">
                  <c:v>نائین</c:v>
                </c:pt>
                <c:pt idx="9">
                  <c:v>اردستان</c:v>
                </c:pt>
                <c:pt idx="10">
                  <c:v>چادگان</c:v>
                </c:pt>
                <c:pt idx="11">
                  <c:v>خور</c:v>
                </c:pt>
                <c:pt idx="12">
                  <c:v>برخوار</c:v>
                </c:pt>
                <c:pt idx="13">
                  <c:v>گلپایگان</c:v>
                </c:pt>
                <c:pt idx="14">
                  <c:v>فریدن</c:v>
                </c:pt>
                <c:pt idx="15">
                  <c:v>لنجان</c:v>
                </c:pt>
                <c:pt idx="16">
                  <c:v>خوانسار</c:v>
                </c:pt>
                <c:pt idx="17">
                  <c:v>مبارکه</c:v>
                </c:pt>
                <c:pt idx="18">
                  <c:v>اصفهان 1</c:v>
                </c:pt>
                <c:pt idx="19">
                  <c:v>خمینی شهر</c:v>
                </c:pt>
                <c:pt idx="20">
                  <c:v>استان</c:v>
                </c:pt>
                <c:pt idx="21">
                  <c:v>شهرضا</c:v>
                </c:pt>
                <c:pt idx="22">
                  <c:v>شاهین شهر </c:v>
                </c:pt>
                <c:pt idx="23">
                  <c:v>سمیرم</c:v>
                </c:pt>
                <c:pt idx="24">
                  <c:v>فلاورجان</c:v>
                </c:pt>
                <c:pt idx="25">
                  <c:v>فریدونشهر</c:v>
                </c:pt>
                <c:pt idx="26">
                  <c:v>اصفهان 2</c:v>
                </c:pt>
                <c:pt idx="27">
                  <c:v>نطنز</c:v>
                </c:pt>
              </c:strCache>
            </c:strRef>
          </c:cat>
          <c:val>
            <c:numRef>
              <c:f>Sheet1!$D$1192:$D$1219</c:f>
              <c:numCache>
                <c:formatCode>General</c:formatCode>
                <c:ptCount val="28"/>
                <c:pt idx="0">
                  <c:v>39.69</c:v>
                </c:pt>
                <c:pt idx="1">
                  <c:v>36.93</c:v>
                </c:pt>
                <c:pt idx="2">
                  <c:v>35.03</c:v>
                </c:pt>
                <c:pt idx="3">
                  <c:v>32.56</c:v>
                </c:pt>
                <c:pt idx="4">
                  <c:v>32.35</c:v>
                </c:pt>
                <c:pt idx="5">
                  <c:v>31.38</c:v>
                </c:pt>
                <c:pt idx="6">
                  <c:v>30.52</c:v>
                </c:pt>
                <c:pt idx="7">
                  <c:v>29.94</c:v>
                </c:pt>
                <c:pt idx="8">
                  <c:v>29.76</c:v>
                </c:pt>
                <c:pt idx="9">
                  <c:v>29.78</c:v>
                </c:pt>
                <c:pt idx="10">
                  <c:v>29.45</c:v>
                </c:pt>
                <c:pt idx="11">
                  <c:v>28.94</c:v>
                </c:pt>
                <c:pt idx="12">
                  <c:v>28.62</c:v>
                </c:pt>
                <c:pt idx="13">
                  <c:v>28.12</c:v>
                </c:pt>
                <c:pt idx="14">
                  <c:v>27.88</c:v>
                </c:pt>
                <c:pt idx="15">
                  <c:v>26.8</c:v>
                </c:pt>
                <c:pt idx="16">
                  <c:v>26.1</c:v>
                </c:pt>
                <c:pt idx="17">
                  <c:v>26.07</c:v>
                </c:pt>
                <c:pt idx="18">
                  <c:v>25.6</c:v>
                </c:pt>
                <c:pt idx="19">
                  <c:v>25.41</c:v>
                </c:pt>
                <c:pt idx="20">
                  <c:v>25.28</c:v>
                </c:pt>
                <c:pt idx="21">
                  <c:v>23.5</c:v>
                </c:pt>
                <c:pt idx="22">
                  <c:v>23.53</c:v>
                </c:pt>
                <c:pt idx="23">
                  <c:v>22.85</c:v>
                </c:pt>
                <c:pt idx="24">
                  <c:v>22.32</c:v>
                </c:pt>
                <c:pt idx="25">
                  <c:v>20.28</c:v>
                </c:pt>
                <c:pt idx="26">
                  <c:v>20.32</c:v>
                </c:pt>
                <c:pt idx="27">
                  <c:v>15.94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F19-4570-B45E-93EE68611E4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53449536"/>
        <c:axId val="-2053472928"/>
      </c:barChart>
      <c:catAx>
        <c:axId val="-205344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72928"/>
        <c:crosses val="autoZero"/>
        <c:auto val="1"/>
        <c:lblAlgn val="ctr"/>
        <c:lblOffset val="100"/>
        <c:noMultiLvlLbl val="0"/>
      </c:catAx>
      <c:valAx>
        <c:axId val="-2053472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3449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en-US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درصد شیوع</a:t>
            </a:r>
            <a:r>
              <a:rPr lang="fa-IR" sz="2000" b="1" baseline="0" dirty="0">
                <a:solidFill>
                  <a:srgbClr val="FF0000"/>
                </a:solidFill>
              </a:rPr>
              <a:t> کلسترول بالای 200 با هدف مورد انتظار فصل بهار1405 به تفکیک شهرستانها</a:t>
            </a:r>
            <a:endParaRPr lang="en-US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Sheet1!$C$1223</c:f>
              <c:strCache>
                <c:ptCount val="1"/>
                <c:pt idx="0">
                  <c:v>درصد شیوع چربی خون بهار 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FD1-4D5D-B366-12AA9463CD1F}"/>
              </c:ext>
            </c:extLst>
          </c:dPt>
          <c:dLbls>
            <c:dLbl>
              <c:idx val="20"/>
              <c:layout>
                <c:manualLayout>
                  <c:x val="3.427964651836206E-3"/>
                  <c:y val="-3.8383218133530243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FD1-4D5D-B366-12AA9463CD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Sheet1!$B$1224:$B$1251</c:f>
              <c:strCache>
                <c:ptCount val="28"/>
                <c:pt idx="0">
                  <c:v>هرند</c:v>
                </c:pt>
                <c:pt idx="1">
                  <c:v>ورزنه</c:v>
                </c:pt>
                <c:pt idx="2">
                  <c:v>کوهپایه</c:v>
                </c:pt>
                <c:pt idx="3">
                  <c:v>جرقویه</c:v>
                </c:pt>
                <c:pt idx="4">
                  <c:v>بوئین</c:v>
                </c:pt>
                <c:pt idx="5">
                  <c:v>نجف آباد</c:v>
                </c:pt>
                <c:pt idx="6">
                  <c:v>دهاقان</c:v>
                </c:pt>
                <c:pt idx="7">
                  <c:v>تیران </c:v>
                </c:pt>
                <c:pt idx="8">
                  <c:v>نائین</c:v>
                </c:pt>
                <c:pt idx="9">
                  <c:v>اردستان</c:v>
                </c:pt>
                <c:pt idx="10">
                  <c:v>چادگان</c:v>
                </c:pt>
                <c:pt idx="11">
                  <c:v>خور</c:v>
                </c:pt>
                <c:pt idx="12">
                  <c:v>برخوار</c:v>
                </c:pt>
                <c:pt idx="13">
                  <c:v>گلپایگان</c:v>
                </c:pt>
                <c:pt idx="14">
                  <c:v>فریدن</c:v>
                </c:pt>
                <c:pt idx="15">
                  <c:v>لنجان</c:v>
                </c:pt>
                <c:pt idx="16">
                  <c:v>خوانسار</c:v>
                </c:pt>
                <c:pt idx="17">
                  <c:v>مبارکه</c:v>
                </c:pt>
                <c:pt idx="18">
                  <c:v>اصفهان 1</c:v>
                </c:pt>
                <c:pt idx="19">
                  <c:v>خمینی شهر</c:v>
                </c:pt>
                <c:pt idx="20">
                  <c:v>استان</c:v>
                </c:pt>
                <c:pt idx="21">
                  <c:v>شهرضا</c:v>
                </c:pt>
                <c:pt idx="22">
                  <c:v>شاهین شهر </c:v>
                </c:pt>
                <c:pt idx="23">
                  <c:v>سمیرم</c:v>
                </c:pt>
                <c:pt idx="24">
                  <c:v>فلاورجان</c:v>
                </c:pt>
                <c:pt idx="25">
                  <c:v>فریدونشهر</c:v>
                </c:pt>
                <c:pt idx="26">
                  <c:v>اصفهان 2</c:v>
                </c:pt>
                <c:pt idx="27">
                  <c:v>نطنز</c:v>
                </c:pt>
              </c:strCache>
            </c:strRef>
          </c:cat>
          <c:val>
            <c:numRef>
              <c:f>Sheet1!$C$1224:$C$1251</c:f>
              <c:numCache>
                <c:formatCode>General</c:formatCode>
                <c:ptCount val="28"/>
                <c:pt idx="0">
                  <c:v>39.96</c:v>
                </c:pt>
                <c:pt idx="1">
                  <c:v>37.15</c:v>
                </c:pt>
                <c:pt idx="2">
                  <c:v>35.51</c:v>
                </c:pt>
                <c:pt idx="3">
                  <c:v>33.24</c:v>
                </c:pt>
                <c:pt idx="4">
                  <c:v>32.67</c:v>
                </c:pt>
                <c:pt idx="5">
                  <c:v>31.59</c:v>
                </c:pt>
                <c:pt idx="6">
                  <c:v>30.8</c:v>
                </c:pt>
                <c:pt idx="7">
                  <c:v>30.17</c:v>
                </c:pt>
                <c:pt idx="8">
                  <c:v>30.01</c:v>
                </c:pt>
                <c:pt idx="9">
                  <c:v>29.94</c:v>
                </c:pt>
                <c:pt idx="10">
                  <c:v>29.73</c:v>
                </c:pt>
                <c:pt idx="11">
                  <c:v>29.32</c:v>
                </c:pt>
                <c:pt idx="12">
                  <c:v>28.86</c:v>
                </c:pt>
                <c:pt idx="13">
                  <c:v>28.33</c:v>
                </c:pt>
                <c:pt idx="14">
                  <c:v>28.16</c:v>
                </c:pt>
                <c:pt idx="15">
                  <c:v>27</c:v>
                </c:pt>
                <c:pt idx="16">
                  <c:v>26.37</c:v>
                </c:pt>
                <c:pt idx="17">
                  <c:v>26.36</c:v>
                </c:pt>
                <c:pt idx="18">
                  <c:v>25.68</c:v>
                </c:pt>
                <c:pt idx="19">
                  <c:v>25.59</c:v>
                </c:pt>
                <c:pt idx="20">
                  <c:v>25.46</c:v>
                </c:pt>
                <c:pt idx="21">
                  <c:v>23.81</c:v>
                </c:pt>
                <c:pt idx="22">
                  <c:v>23.77</c:v>
                </c:pt>
                <c:pt idx="23">
                  <c:v>23.31</c:v>
                </c:pt>
                <c:pt idx="24">
                  <c:v>22.71</c:v>
                </c:pt>
                <c:pt idx="25">
                  <c:v>21.24</c:v>
                </c:pt>
                <c:pt idx="26">
                  <c:v>20.350000000000001</c:v>
                </c:pt>
                <c:pt idx="27">
                  <c:v>16.079999999999998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FD1-4D5D-B366-12AA9463CD1F}"/>
            </c:ext>
          </c:extLst>
        </c:ser>
        <c:ser>
          <c:idx val="1"/>
          <c:order val="1"/>
          <c:tx>
            <c:strRef>
              <c:f>Sheet1!$D$1223</c:f>
              <c:strCache>
                <c:ptCount val="1"/>
                <c:pt idx="0">
                  <c:v>هدف موردانتظاردرصد شیوع چربی خون بهار 1405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FD1-4D5D-B366-12AA9463CD1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Sheet1!$B$1224:$B$1251</c:f>
              <c:strCache>
                <c:ptCount val="28"/>
                <c:pt idx="0">
                  <c:v>هرند</c:v>
                </c:pt>
                <c:pt idx="1">
                  <c:v>ورزنه</c:v>
                </c:pt>
                <c:pt idx="2">
                  <c:v>کوهپایه</c:v>
                </c:pt>
                <c:pt idx="3">
                  <c:v>جرقویه</c:v>
                </c:pt>
                <c:pt idx="4">
                  <c:v>بوئین</c:v>
                </c:pt>
                <c:pt idx="5">
                  <c:v>نجف آباد</c:v>
                </c:pt>
                <c:pt idx="6">
                  <c:v>دهاقان</c:v>
                </c:pt>
                <c:pt idx="7">
                  <c:v>تیران </c:v>
                </c:pt>
                <c:pt idx="8">
                  <c:v>نائین</c:v>
                </c:pt>
                <c:pt idx="9">
                  <c:v>اردستان</c:v>
                </c:pt>
                <c:pt idx="10">
                  <c:v>چادگان</c:v>
                </c:pt>
                <c:pt idx="11">
                  <c:v>خور</c:v>
                </c:pt>
                <c:pt idx="12">
                  <c:v>برخوار</c:v>
                </c:pt>
                <c:pt idx="13">
                  <c:v>گلپایگان</c:v>
                </c:pt>
                <c:pt idx="14">
                  <c:v>فریدن</c:v>
                </c:pt>
                <c:pt idx="15">
                  <c:v>لنجان</c:v>
                </c:pt>
                <c:pt idx="16">
                  <c:v>خوانسار</c:v>
                </c:pt>
                <c:pt idx="17">
                  <c:v>مبارکه</c:v>
                </c:pt>
                <c:pt idx="18">
                  <c:v>اصفهان 1</c:v>
                </c:pt>
                <c:pt idx="19">
                  <c:v>خمینی شهر</c:v>
                </c:pt>
                <c:pt idx="20">
                  <c:v>استان</c:v>
                </c:pt>
                <c:pt idx="21">
                  <c:v>شهرضا</c:v>
                </c:pt>
                <c:pt idx="22">
                  <c:v>شاهین شهر </c:v>
                </c:pt>
                <c:pt idx="23">
                  <c:v>سمیرم</c:v>
                </c:pt>
                <c:pt idx="24">
                  <c:v>فلاورجان</c:v>
                </c:pt>
                <c:pt idx="25">
                  <c:v>فریدونشهر</c:v>
                </c:pt>
                <c:pt idx="26">
                  <c:v>اصفهان 2</c:v>
                </c:pt>
                <c:pt idx="27">
                  <c:v>نطنز</c:v>
                </c:pt>
              </c:strCache>
            </c:strRef>
          </c:cat>
          <c:val>
            <c:numRef>
              <c:f>Sheet1!$D$1224:$D$1251</c:f>
              <c:numCache>
                <c:formatCode>0.00</c:formatCode>
                <c:ptCount val="28"/>
                <c:pt idx="0">
                  <c:v>41.575274999999998</c:v>
                </c:pt>
                <c:pt idx="1">
                  <c:v>38.684174999999996</c:v>
                </c:pt>
                <c:pt idx="2">
                  <c:v>36.693925</c:v>
                </c:pt>
                <c:pt idx="3">
                  <c:v>34.1066</c:v>
                </c:pt>
                <c:pt idx="4">
                  <c:v>33.886625000000002</c:v>
                </c:pt>
                <c:pt idx="5">
                  <c:v>32.870550000000001</c:v>
                </c:pt>
                <c:pt idx="6">
                  <c:v>31.9697</c:v>
                </c:pt>
                <c:pt idx="7">
                  <c:v>31.36215</c:v>
                </c:pt>
                <c:pt idx="8">
                  <c:v>31.1736</c:v>
                </c:pt>
                <c:pt idx="9">
                  <c:v>31.19455</c:v>
                </c:pt>
                <c:pt idx="10">
                  <c:v>30.848875</c:v>
                </c:pt>
                <c:pt idx="11">
                  <c:v>30.31465</c:v>
                </c:pt>
                <c:pt idx="12">
                  <c:v>29.97945</c:v>
                </c:pt>
                <c:pt idx="13">
                  <c:v>29.4557</c:v>
                </c:pt>
                <c:pt idx="14">
                  <c:v>29.2043</c:v>
                </c:pt>
                <c:pt idx="15">
                  <c:v>28.073</c:v>
                </c:pt>
                <c:pt idx="16">
                  <c:v>27.339750000000002</c:v>
                </c:pt>
                <c:pt idx="17">
                  <c:v>27.308325</c:v>
                </c:pt>
                <c:pt idx="18">
                  <c:v>26.816000000000003</c:v>
                </c:pt>
                <c:pt idx="19">
                  <c:v>26.616975</c:v>
                </c:pt>
                <c:pt idx="20">
                  <c:v>26.480800000000002</c:v>
                </c:pt>
                <c:pt idx="21">
                  <c:v>24.616250000000001</c:v>
                </c:pt>
                <c:pt idx="22">
                  <c:v>24.647675</c:v>
                </c:pt>
                <c:pt idx="23">
                  <c:v>23.935375000000001</c:v>
                </c:pt>
                <c:pt idx="24">
                  <c:v>23.380200000000002</c:v>
                </c:pt>
                <c:pt idx="25">
                  <c:v>21.243300000000001</c:v>
                </c:pt>
                <c:pt idx="26">
                  <c:v>21.2852</c:v>
                </c:pt>
                <c:pt idx="27">
                  <c:v>16.697150000000001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FD1-4D5D-B366-12AA9463CD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58317968"/>
        <c:axId val="-2058316880"/>
      </c:barChart>
      <c:catAx>
        <c:axId val="-2058317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8316880"/>
        <c:crosses val="autoZero"/>
        <c:auto val="1"/>
        <c:lblAlgn val="ctr"/>
        <c:lblOffset val="100"/>
        <c:noMultiLvlLbl val="0"/>
      </c:catAx>
      <c:valAx>
        <c:axId val="-2058316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58317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600" b="1" i="0" cap="all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روند فصلی تعداد مراقبت بیماران مبتلا به دیابت توسط پزشک در استان اصفهان در بهار1405</a:t>
            </a:r>
            <a:endParaRPr lang="en-US" sz="1600" dirty="0">
              <a:solidFill>
                <a:srgbClr val="C00000"/>
              </a:solidFill>
              <a:effectLst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8.6260416666666673E-2"/>
          <c:y val="2.59259259259259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'تعداد مراقبت دیابت پزشک'!$AA$4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مراقبت دیابت پزشک'!$AJ$3:$BN$3</c:f>
              <c:strCache>
                <c:ptCount val="31"/>
                <c:pt idx="0">
                  <c:v>سه ماهه سوم 97</c:v>
                </c:pt>
                <c:pt idx="1">
                  <c:v>سه ماهه چهارم  97</c:v>
                </c:pt>
                <c:pt idx="2">
                  <c:v>سه ماهه اول  98 </c:v>
                </c:pt>
                <c:pt idx="3">
                  <c:v>سه ماه دوم  98</c:v>
                </c:pt>
                <c:pt idx="4">
                  <c:v>سه ماهه سوم 98</c:v>
                </c:pt>
                <c:pt idx="5">
                  <c:v>سه ماهه چهارم  98</c:v>
                </c:pt>
                <c:pt idx="6">
                  <c:v>سه ماهه اول  99 </c:v>
                </c:pt>
                <c:pt idx="7">
                  <c:v>سه ماه دوم 99</c:v>
                </c:pt>
                <c:pt idx="8">
                  <c:v>سه ماهه سوم 99</c:v>
                </c:pt>
                <c:pt idx="9">
                  <c:v>سه ماهه چهارم  99</c:v>
                </c:pt>
                <c:pt idx="10">
                  <c:v>سه ماهه اول 1400</c:v>
                </c:pt>
                <c:pt idx="11">
                  <c:v>سه ماهه دوم  1400</c:v>
                </c:pt>
                <c:pt idx="12">
                  <c:v>سه ماهه سوم 1400</c:v>
                </c:pt>
                <c:pt idx="13">
                  <c:v>سه ماهه چهارم  1400</c:v>
                </c:pt>
                <c:pt idx="14">
                  <c:v>سه ماهه اول1401</c:v>
                </c:pt>
                <c:pt idx="15">
                  <c:v>سه ماهه دوم 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تابستان1404</c:v>
                </c:pt>
                <c:pt idx="28">
                  <c:v>پاییز 1404</c:v>
                </c:pt>
                <c:pt idx="29">
                  <c:v>زمستان 1404</c:v>
                </c:pt>
                <c:pt idx="30">
                  <c:v>بهار1405</c:v>
                </c:pt>
              </c:strCache>
            </c:strRef>
          </c:cat>
          <c:val>
            <c:numRef>
              <c:f>'تعداد مراقبت دیابت پزشک'!$AJ$4:$BN$4</c:f>
              <c:numCache>
                <c:formatCode>General</c:formatCode>
                <c:ptCount val="31"/>
                <c:pt idx="0">
                  <c:v>14224</c:v>
                </c:pt>
                <c:pt idx="1">
                  <c:v>24482</c:v>
                </c:pt>
                <c:pt idx="2">
                  <c:v>28637</c:v>
                </c:pt>
                <c:pt idx="3">
                  <c:v>29002</c:v>
                </c:pt>
                <c:pt idx="4">
                  <c:v>33806</c:v>
                </c:pt>
                <c:pt idx="5">
                  <c:v>35911</c:v>
                </c:pt>
                <c:pt idx="6">
                  <c:v>16829</c:v>
                </c:pt>
                <c:pt idx="7">
                  <c:v>32266</c:v>
                </c:pt>
                <c:pt idx="8">
                  <c:v>28495</c:v>
                </c:pt>
                <c:pt idx="9">
                  <c:v>33971</c:v>
                </c:pt>
                <c:pt idx="10">
                  <c:v>34510</c:v>
                </c:pt>
                <c:pt idx="11">
                  <c:v>32966</c:v>
                </c:pt>
                <c:pt idx="12">
                  <c:v>30926</c:v>
                </c:pt>
                <c:pt idx="13">
                  <c:v>32233</c:v>
                </c:pt>
                <c:pt idx="14">
                  <c:v>36901</c:v>
                </c:pt>
                <c:pt idx="15">
                  <c:v>40540</c:v>
                </c:pt>
                <c:pt idx="16">
                  <c:v>47261</c:v>
                </c:pt>
                <c:pt idx="17">
                  <c:v>45178</c:v>
                </c:pt>
                <c:pt idx="18">
                  <c:v>47739</c:v>
                </c:pt>
                <c:pt idx="19">
                  <c:v>47867</c:v>
                </c:pt>
                <c:pt idx="20">
                  <c:v>54340</c:v>
                </c:pt>
                <c:pt idx="21">
                  <c:v>55523</c:v>
                </c:pt>
                <c:pt idx="22">
                  <c:v>53877</c:v>
                </c:pt>
                <c:pt idx="23">
                  <c:v>57312</c:v>
                </c:pt>
                <c:pt idx="24">
                  <c:v>60679</c:v>
                </c:pt>
                <c:pt idx="25">
                  <c:v>58428</c:v>
                </c:pt>
                <c:pt idx="26">
                  <c:v>58529</c:v>
                </c:pt>
                <c:pt idx="27">
                  <c:v>55151</c:v>
                </c:pt>
                <c:pt idx="28">
                  <c:v>58939</c:v>
                </c:pt>
                <c:pt idx="29">
                  <c:v>53360</c:v>
                </c:pt>
                <c:pt idx="30">
                  <c:v>61339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1C-4812-BDCA-612F19AE6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42733504"/>
        <c:axId val="-2142732960"/>
      </c:barChart>
      <c:catAx>
        <c:axId val="-2142733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2732960"/>
        <c:crosses val="autoZero"/>
        <c:auto val="1"/>
        <c:lblAlgn val="ctr"/>
        <c:lblOffset val="100"/>
        <c:noMultiLvlLbl val="0"/>
      </c:catAx>
      <c:valAx>
        <c:axId val="-21427329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142733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800" b="1" i="0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روند درصد مراقبت دیابت توسط پزشک در استان اصفهان در بهار1405 </a:t>
            </a:r>
            <a:endParaRPr lang="en-US" sz="1800" dirty="0">
              <a:solidFill>
                <a:srgbClr val="C00000"/>
              </a:solidFill>
              <a:effectLst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0270262489358798E-2"/>
          <c:y val="0.10126860619256434"/>
          <c:w val="0.949565366598209"/>
          <c:h val="0.685876157170626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'درصد مراقبت دیابت توسط پزشک'!$BO$6</c:f>
              <c:strCache>
                <c:ptCount val="1"/>
                <c:pt idx="0">
                  <c:v>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مراقبت دیابت توسط پزشک'!$BX$5:$DB$5</c:f>
              <c:strCache>
                <c:ptCount val="31"/>
                <c:pt idx="0">
                  <c:v>سه ماهه سوم 97</c:v>
                </c:pt>
                <c:pt idx="1">
                  <c:v>سه ماهه چهارم  97</c:v>
                </c:pt>
                <c:pt idx="2">
                  <c:v>سه ماهه اول  98 </c:v>
                </c:pt>
                <c:pt idx="3">
                  <c:v>سه ماه دوم  98</c:v>
                </c:pt>
                <c:pt idx="4">
                  <c:v>سه ماهه سوم  98</c:v>
                </c:pt>
                <c:pt idx="5">
                  <c:v>سه ماهه چهارم 98</c:v>
                </c:pt>
                <c:pt idx="6">
                  <c:v>سه ماهه اول  99 </c:v>
                </c:pt>
                <c:pt idx="7">
                  <c:v>سه ماه دوم  99</c:v>
                </c:pt>
                <c:pt idx="8">
                  <c:v>سه ماهه سوم  99</c:v>
                </c:pt>
                <c:pt idx="9">
                  <c:v>سه ماهه چهارم 99</c:v>
                </c:pt>
                <c:pt idx="10">
                  <c:v>سه ماهه اول 1400</c:v>
                </c:pt>
                <c:pt idx="11">
                  <c:v>سه ماهه دوم 1400</c:v>
                </c:pt>
                <c:pt idx="12">
                  <c:v>سه ماهه سوم 1400</c:v>
                </c:pt>
                <c:pt idx="13">
                  <c:v>سه ماهه چهارم 1400</c:v>
                </c:pt>
                <c:pt idx="14">
                  <c:v>سه ماهه اول 1401</c:v>
                </c:pt>
                <c:pt idx="15">
                  <c:v>سه ماهه دوم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 1404</c:v>
                </c:pt>
                <c:pt idx="28">
                  <c:v>پاییز 1404</c:v>
                </c:pt>
                <c:pt idx="29">
                  <c:v>زمستان 1404</c:v>
                </c:pt>
                <c:pt idx="30">
                  <c:v>بهار1405</c:v>
                </c:pt>
              </c:strCache>
            </c:strRef>
          </c:cat>
          <c:val>
            <c:numRef>
              <c:f>'درصد مراقبت دیابت توسط پزشک'!$BX$6:$DB$6</c:f>
              <c:numCache>
                <c:formatCode>0.0</c:formatCode>
                <c:ptCount val="31"/>
                <c:pt idx="0">
                  <c:v>18.386050179026149</c:v>
                </c:pt>
                <c:pt idx="1">
                  <c:v>27.765554471839771</c:v>
                </c:pt>
                <c:pt idx="2">
                  <c:v>29.006543362437455</c:v>
                </c:pt>
                <c:pt idx="3">
                  <c:v>26.882079231781695</c:v>
                </c:pt>
                <c:pt idx="4">
                  <c:v>29.156676383833851</c:v>
                </c:pt>
                <c:pt idx="5">
                  <c:v>28.822415204584491</c:v>
                </c:pt>
                <c:pt idx="6">
                  <c:v>12.864929326595981</c:v>
                </c:pt>
                <c:pt idx="7">
                  <c:v>23.39760556333075</c:v>
                </c:pt>
                <c:pt idx="8">
                  <c:v>19.71494793648597</c:v>
                </c:pt>
                <c:pt idx="9">
                  <c:v>22.9</c:v>
                </c:pt>
                <c:pt idx="10">
                  <c:v>21.9</c:v>
                </c:pt>
                <c:pt idx="11">
                  <c:v>20.226153006067968</c:v>
                </c:pt>
                <c:pt idx="12">
                  <c:v>18.5</c:v>
                </c:pt>
                <c:pt idx="13">
                  <c:v>18.86</c:v>
                </c:pt>
                <c:pt idx="14" formatCode="0.00">
                  <c:v>21.226746125792388</c:v>
                </c:pt>
                <c:pt idx="15">
                  <c:v>22.7</c:v>
                </c:pt>
                <c:pt idx="16">
                  <c:v>25.69</c:v>
                </c:pt>
                <c:pt idx="17">
                  <c:v>24.01</c:v>
                </c:pt>
                <c:pt idx="18">
                  <c:v>24.79</c:v>
                </c:pt>
                <c:pt idx="19">
                  <c:v>24.12</c:v>
                </c:pt>
                <c:pt idx="20">
                  <c:v>26.52</c:v>
                </c:pt>
                <c:pt idx="21">
                  <c:v>25.83</c:v>
                </c:pt>
                <c:pt idx="22">
                  <c:v>24.51</c:v>
                </c:pt>
                <c:pt idx="23">
                  <c:v>25.59</c:v>
                </c:pt>
                <c:pt idx="24">
                  <c:v>26.46</c:v>
                </c:pt>
                <c:pt idx="25">
                  <c:v>24.97</c:v>
                </c:pt>
                <c:pt idx="26" formatCode="0.00">
                  <c:v>24.621953987240158</c:v>
                </c:pt>
                <c:pt idx="27" formatCode="General">
                  <c:v>22.81</c:v>
                </c:pt>
                <c:pt idx="28" formatCode="General">
                  <c:v>24.14</c:v>
                </c:pt>
                <c:pt idx="29" formatCode="General">
                  <c:v>21.4</c:v>
                </c:pt>
                <c:pt idx="30" formatCode="General">
                  <c:v>24.25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DA-4A8D-B4A9-6A765AC962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74580192"/>
        <c:axId val="-2074578016"/>
      </c:barChart>
      <c:catAx>
        <c:axId val="-2074580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4578016"/>
        <c:crosses val="autoZero"/>
        <c:auto val="1"/>
        <c:lblAlgn val="ctr"/>
        <c:lblOffset val="100"/>
        <c:noMultiLvlLbl val="0"/>
      </c:catAx>
      <c:valAx>
        <c:axId val="-20745780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-2074580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CF0DD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srgbClr val="FF0000"/>
                </a:solidFill>
              </a:rPr>
              <a:t>درصد مراقبت دیابت پزشک به تفکیک شهرستان ها در</a:t>
            </a:r>
            <a:r>
              <a:rPr lang="fa-IR" sz="2000" baseline="0" dirty="0">
                <a:solidFill>
                  <a:srgbClr val="FF0000"/>
                </a:solidFill>
              </a:rPr>
              <a:t> بهار1405</a:t>
            </a:r>
            <a:endParaRPr lang="fa-IR" sz="2000" b="1" i="0" u="none" strike="noStrike" kern="1200" spc="0" baseline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Sheet1!$B$219</c:f>
              <c:strCache>
                <c:ptCount val="1"/>
                <c:pt idx="0">
                  <c:v>درصد مراقبت دیابت پزشک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51-4A11-9489-B3477BFCA42D}"/>
              </c:ext>
            </c:extLst>
          </c:dPt>
          <c:dPt>
            <c:idx val="3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1A0-4D02-8310-3B88E470833A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1A0-4D02-8310-3B88E470833A}"/>
              </c:ext>
            </c:extLst>
          </c:dPt>
          <c:dPt>
            <c:idx val="1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80D-40FE-82FC-C47441762D2E}"/>
              </c:ext>
            </c:extLst>
          </c:dPt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6830-44AD-8DCD-78E3C18D79F8}"/>
              </c:ext>
            </c:extLst>
          </c:dPt>
          <c:dLbls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6830-44AD-8DCD-78E3C18D79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Sheet1!$A$220:$A$247</c:f>
              <c:strCache>
                <c:ptCount val="28"/>
                <c:pt idx="0">
                  <c:v>فریدونشهر</c:v>
                </c:pt>
                <c:pt idx="1">
                  <c:v>اردستان</c:v>
                </c:pt>
                <c:pt idx="2">
                  <c:v>چادگان</c:v>
                </c:pt>
                <c:pt idx="3">
                  <c:v>خور</c:v>
                </c:pt>
                <c:pt idx="4">
                  <c:v>خوانسار</c:v>
                </c:pt>
                <c:pt idx="5">
                  <c:v>بوئین</c:v>
                </c:pt>
                <c:pt idx="6">
                  <c:v>فریدن</c:v>
                </c:pt>
                <c:pt idx="7">
                  <c:v>دهاقان</c:v>
                </c:pt>
                <c:pt idx="8">
                  <c:v>نائین</c:v>
                </c:pt>
                <c:pt idx="9">
                  <c:v>ورزنه</c:v>
                </c:pt>
                <c:pt idx="10">
                  <c:v>سمیرم</c:v>
                </c:pt>
                <c:pt idx="11">
                  <c:v>جرقویه</c:v>
                </c:pt>
                <c:pt idx="12">
                  <c:v>نطنز</c:v>
                </c:pt>
                <c:pt idx="13">
                  <c:v>فلاورجان</c:v>
                </c:pt>
                <c:pt idx="14">
                  <c:v>برخوار</c:v>
                </c:pt>
                <c:pt idx="15">
                  <c:v>هرند</c:v>
                </c:pt>
                <c:pt idx="16">
                  <c:v>مبارکه</c:v>
                </c:pt>
                <c:pt idx="17">
                  <c:v>گلپایگان</c:v>
                </c:pt>
                <c:pt idx="18">
                  <c:v>تیران </c:v>
                </c:pt>
                <c:pt idx="19">
                  <c:v>کوهپایه</c:v>
                </c:pt>
                <c:pt idx="20">
                  <c:v>استان</c:v>
                </c:pt>
                <c:pt idx="21">
                  <c:v>لنجان</c:v>
                </c:pt>
                <c:pt idx="22">
                  <c:v>شاهین شهر </c:v>
                </c:pt>
                <c:pt idx="23">
                  <c:v>شهرضا</c:v>
                </c:pt>
                <c:pt idx="24">
                  <c:v>خمینی شهر</c:v>
                </c:pt>
                <c:pt idx="25">
                  <c:v>نجف آباد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Sheet1!$B$220:$B$247</c:f>
              <c:numCache>
                <c:formatCode>0.00</c:formatCode>
                <c:ptCount val="28"/>
                <c:pt idx="0">
                  <c:v>48.183556405353727</c:v>
                </c:pt>
                <c:pt idx="1">
                  <c:v>48.13450023030861</c:v>
                </c:pt>
                <c:pt idx="2">
                  <c:v>46.895424836601308</c:v>
                </c:pt>
                <c:pt idx="3">
                  <c:v>46.7956469165659</c:v>
                </c:pt>
                <c:pt idx="4">
                  <c:v>45.738758029978591</c:v>
                </c:pt>
                <c:pt idx="5">
                  <c:v>45.448323066392881</c:v>
                </c:pt>
                <c:pt idx="6">
                  <c:v>42.271562766865927</c:v>
                </c:pt>
                <c:pt idx="7">
                  <c:v>40.74074074074074</c:v>
                </c:pt>
                <c:pt idx="8">
                  <c:v>34.906054279749476</c:v>
                </c:pt>
                <c:pt idx="9">
                  <c:v>34.73022524882137</c:v>
                </c:pt>
                <c:pt idx="10">
                  <c:v>33.225331369661262</c:v>
                </c:pt>
                <c:pt idx="11">
                  <c:v>33.131313131313135</c:v>
                </c:pt>
                <c:pt idx="12">
                  <c:v>33.014034306081527</c:v>
                </c:pt>
                <c:pt idx="13">
                  <c:v>31.471146333296129</c:v>
                </c:pt>
                <c:pt idx="14">
                  <c:v>29.558168740723829</c:v>
                </c:pt>
                <c:pt idx="15">
                  <c:v>28.021647624774502</c:v>
                </c:pt>
                <c:pt idx="16">
                  <c:v>27.771703476929805</c:v>
                </c:pt>
                <c:pt idx="17">
                  <c:v>26.87711788835384</c:v>
                </c:pt>
                <c:pt idx="18">
                  <c:v>25.708547199285874</c:v>
                </c:pt>
                <c:pt idx="19">
                  <c:v>25.302593659942364</c:v>
                </c:pt>
                <c:pt idx="20">
                  <c:v>24.247443382838348</c:v>
                </c:pt>
                <c:pt idx="21">
                  <c:v>22.715616986678342</c:v>
                </c:pt>
                <c:pt idx="22">
                  <c:v>22.363686686963742</c:v>
                </c:pt>
                <c:pt idx="23">
                  <c:v>22.036183840880998</c:v>
                </c:pt>
                <c:pt idx="24">
                  <c:v>20.914969597529197</c:v>
                </c:pt>
                <c:pt idx="25">
                  <c:v>20.862198090245272</c:v>
                </c:pt>
                <c:pt idx="26">
                  <c:v>20.109271601158657</c:v>
                </c:pt>
                <c:pt idx="27">
                  <c:v>16.213875467225819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66-4617-AA6A-0D0910C0D7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74570944"/>
        <c:axId val="-2074570400"/>
      </c:barChart>
      <c:catAx>
        <c:axId val="-2074570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4570400"/>
        <c:crosses val="autoZero"/>
        <c:auto val="1"/>
        <c:lblAlgn val="ctr"/>
        <c:lblOffset val="100"/>
        <c:noMultiLvlLbl val="0"/>
      </c:catAx>
      <c:valAx>
        <c:axId val="-2074570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74570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/>
              <a:t>مقایسه</a:t>
            </a:r>
            <a:r>
              <a:rPr lang="fa-IR" sz="2000" b="1" baseline="0"/>
              <a:t> مراقبت دیابت پزشک به تفکیک شهرستانها درفصل بهار1405 و زمستان1404 </a:t>
            </a:r>
            <a:endParaRPr lang="en-US" sz="20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Sheet1!$B$325</c:f>
              <c:strCache>
                <c:ptCount val="1"/>
                <c:pt idx="0">
                  <c:v>درصد مراقبت دیابت پزشک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512-4D2B-A042-324C4A30BE46}"/>
              </c:ext>
            </c:extLst>
          </c:dPt>
          <c:dLbls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1512-4D2B-A042-324C4A30BE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Sheet1!$A$326:$A$353</c:f>
              <c:strCache>
                <c:ptCount val="28"/>
                <c:pt idx="0">
                  <c:v>فریدونشهر</c:v>
                </c:pt>
                <c:pt idx="1">
                  <c:v>اردستان</c:v>
                </c:pt>
                <c:pt idx="2">
                  <c:v>چادگان</c:v>
                </c:pt>
                <c:pt idx="3">
                  <c:v>خور</c:v>
                </c:pt>
                <c:pt idx="4">
                  <c:v>خوانسار</c:v>
                </c:pt>
                <c:pt idx="5">
                  <c:v>بوئین</c:v>
                </c:pt>
                <c:pt idx="6">
                  <c:v>فریدن</c:v>
                </c:pt>
                <c:pt idx="7">
                  <c:v>دهاقان</c:v>
                </c:pt>
                <c:pt idx="8">
                  <c:v>نائین</c:v>
                </c:pt>
                <c:pt idx="9">
                  <c:v>ورزنه</c:v>
                </c:pt>
                <c:pt idx="10">
                  <c:v>سمیرم</c:v>
                </c:pt>
                <c:pt idx="11">
                  <c:v>جرقویه</c:v>
                </c:pt>
                <c:pt idx="12">
                  <c:v>نطنز</c:v>
                </c:pt>
                <c:pt idx="13">
                  <c:v>فلاورجان</c:v>
                </c:pt>
                <c:pt idx="14">
                  <c:v>برخوار</c:v>
                </c:pt>
                <c:pt idx="15">
                  <c:v>هرند</c:v>
                </c:pt>
                <c:pt idx="16">
                  <c:v>مبارکه</c:v>
                </c:pt>
                <c:pt idx="17">
                  <c:v>گلپایگان</c:v>
                </c:pt>
                <c:pt idx="18">
                  <c:v>تیران </c:v>
                </c:pt>
                <c:pt idx="19">
                  <c:v>کوهپایه</c:v>
                </c:pt>
                <c:pt idx="20">
                  <c:v>استان</c:v>
                </c:pt>
                <c:pt idx="21">
                  <c:v>لنجان</c:v>
                </c:pt>
                <c:pt idx="22">
                  <c:v>شاهین شهر </c:v>
                </c:pt>
                <c:pt idx="23">
                  <c:v>شهرضا</c:v>
                </c:pt>
                <c:pt idx="24">
                  <c:v>خمینی شهر</c:v>
                </c:pt>
                <c:pt idx="25">
                  <c:v>نجف آباد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Sheet1!$B$326:$B$353</c:f>
              <c:numCache>
                <c:formatCode>0.00</c:formatCode>
                <c:ptCount val="28"/>
                <c:pt idx="0">
                  <c:v>48.183556405353727</c:v>
                </c:pt>
                <c:pt idx="1">
                  <c:v>48.13450023030861</c:v>
                </c:pt>
                <c:pt idx="2">
                  <c:v>46.895424836601308</c:v>
                </c:pt>
                <c:pt idx="3">
                  <c:v>46.7956469165659</c:v>
                </c:pt>
                <c:pt idx="4">
                  <c:v>45.738758029978591</c:v>
                </c:pt>
                <c:pt idx="5">
                  <c:v>45.448323066392881</c:v>
                </c:pt>
                <c:pt idx="6">
                  <c:v>42.271562766865927</c:v>
                </c:pt>
                <c:pt idx="7">
                  <c:v>40.74074074074074</c:v>
                </c:pt>
                <c:pt idx="8">
                  <c:v>34.906054279749476</c:v>
                </c:pt>
                <c:pt idx="9">
                  <c:v>34.73022524882137</c:v>
                </c:pt>
                <c:pt idx="10">
                  <c:v>33.225331369661262</c:v>
                </c:pt>
                <c:pt idx="11">
                  <c:v>33.131313131313135</c:v>
                </c:pt>
                <c:pt idx="12">
                  <c:v>33.014034306081527</c:v>
                </c:pt>
                <c:pt idx="13">
                  <c:v>31.471146333296129</c:v>
                </c:pt>
                <c:pt idx="14">
                  <c:v>29.558168740723829</c:v>
                </c:pt>
                <c:pt idx="15">
                  <c:v>28.021647624774502</c:v>
                </c:pt>
                <c:pt idx="16">
                  <c:v>27.771703476929805</c:v>
                </c:pt>
                <c:pt idx="17">
                  <c:v>26.87711788835384</c:v>
                </c:pt>
                <c:pt idx="18">
                  <c:v>25.708547199285874</c:v>
                </c:pt>
                <c:pt idx="19">
                  <c:v>25.302593659942364</c:v>
                </c:pt>
                <c:pt idx="20">
                  <c:v>24.247443382838348</c:v>
                </c:pt>
                <c:pt idx="21">
                  <c:v>22.715616986678342</c:v>
                </c:pt>
                <c:pt idx="22">
                  <c:v>22.363686686963742</c:v>
                </c:pt>
                <c:pt idx="23">
                  <c:v>22.036183840880998</c:v>
                </c:pt>
                <c:pt idx="24">
                  <c:v>20.914969597529197</c:v>
                </c:pt>
                <c:pt idx="25">
                  <c:v>20.862198090245272</c:v>
                </c:pt>
                <c:pt idx="26">
                  <c:v>20.109271601158657</c:v>
                </c:pt>
                <c:pt idx="27">
                  <c:v>16.213875467225819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2F-43A7-A4F9-586757B6C69D}"/>
            </c:ext>
          </c:extLst>
        </c:ser>
        <c:ser>
          <c:idx val="1"/>
          <c:order val="1"/>
          <c:tx>
            <c:strRef>
              <c:f>Sheet1!$C$325</c:f>
              <c:strCache>
                <c:ptCount val="1"/>
                <c:pt idx="0">
                  <c:v>درصد مراقبت دیابت پزشک زمستان 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512-4D2B-A042-324C4A30BE4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Sheet1!$A$326:$A$353</c:f>
              <c:strCache>
                <c:ptCount val="28"/>
                <c:pt idx="0">
                  <c:v>فریدونشهر</c:v>
                </c:pt>
                <c:pt idx="1">
                  <c:v>اردستان</c:v>
                </c:pt>
                <c:pt idx="2">
                  <c:v>چادگان</c:v>
                </c:pt>
                <c:pt idx="3">
                  <c:v>خور</c:v>
                </c:pt>
                <c:pt idx="4">
                  <c:v>خوانسار</c:v>
                </c:pt>
                <c:pt idx="5">
                  <c:v>بوئین</c:v>
                </c:pt>
                <c:pt idx="6">
                  <c:v>فریدن</c:v>
                </c:pt>
                <c:pt idx="7">
                  <c:v>دهاقان</c:v>
                </c:pt>
                <c:pt idx="8">
                  <c:v>نائین</c:v>
                </c:pt>
                <c:pt idx="9">
                  <c:v>ورزنه</c:v>
                </c:pt>
                <c:pt idx="10">
                  <c:v>سمیرم</c:v>
                </c:pt>
                <c:pt idx="11">
                  <c:v>جرقویه</c:v>
                </c:pt>
                <c:pt idx="12">
                  <c:v>نطنز</c:v>
                </c:pt>
                <c:pt idx="13">
                  <c:v>فلاورجان</c:v>
                </c:pt>
                <c:pt idx="14">
                  <c:v>برخوار</c:v>
                </c:pt>
                <c:pt idx="15">
                  <c:v>هرند</c:v>
                </c:pt>
                <c:pt idx="16">
                  <c:v>مبارکه</c:v>
                </c:pt>
                <c:pt idx="17">
                  <c:v>گلپایگان</c:v>
                </c:pt>
                <c:pt idx="18">
                  <c:v>تیران </c:v>
                </c:pt>
                <c:pt idx="19">
                  <c:v>کوهپایه</c:v>
                </c:pt>
                <c:pt idx="20">
                  <c:v>استان</c:v>
                </c:pt>
                <c:pt idx="21">
                  <c:v>لنجان</c:v>
                </c:pt>
                <c:pt idx="22">
                  <c:v>شاهین شهر </c:v>
                </c:pt>
                <c:pt idx="23">
                  <c:v>شهرضا</c:v>
                </c:pt>
                <c:pt idx="24">
                  <c:v>خمینی شهر</c:v>
                </c:pt>
                <c:pt idx="25">
                  <c:v>نجف آباد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Sheet1!$C$326:$C$353</c:f>
              <c:numCache>
                <c:formatCode>0.00</c:formatCode>
                <c:ptCount val="28"/>
                <c:pt idx="0">
                  <c:v>40.4296875</c:v>
                </c:pt>
                <c:pt idx="1">
                  <c:v>42.863795110593713</c:v>
                </c:pt>
                <c:pt idx="2">
                  <c:v>35.785953177257525</c:v>
                </c:pt>
                <c:pt idx="3">
                  <c:v>38.494492044063648</c:v>
                </c:pt>
                <c:pt idx="4">
                  <c:v>38.871884564932223</c:v>
                </c:pt>
                <c:pt idx="5">
                  <c:v>46.047156726768378</c:v>
                </c:pt>
                <c:pt idx="6">
                  <c:v>39.994224660698819</c:v>
                </c:pt>
                <c:pt idx="7">
                  <c:v>37.870514820592824</c:v>
                </c:pt>
                <c:pt idx="8">
                  <c:v>25.341880341880341</c:v>
                </c:pt>
                <c:pt idx="9">
                  <c:v>19.538968166849617</c:v>
                </c:pt>
                <c:pt idx="10">
                  <c:v>30.634638196915777</c:v>
                </c:pt>
                <c:pt idx="11">
                  <c:v>32.172131147540981</c:v>
                </c:pt>
                <c:pt idx="12">
                  <c:v>27.960378208014408</c:v>
                </c:pt>
                <c:pt idx="13">
                  <c:v>27.761075500595609</c:v>
                </c:pt>
                <c:pt idx="14">
                  <c:v>26.453184824225552</c:v>
                </c:pt>
                <c:pt idx="15">
                  <c:v>30.713422007255136</c:v>
                </c:pt>
                <c:pt idx="16">
                  <c:v>24.33065595716198</c:v>
                </c:pt>
                <c:pt idx="17">
                  <c:v>21.8270445928868</c:v>
                </c:pt>
                <c:pt idx="18">
                  <c:v>21.557155715571557</c:v>
                </c:pt>
                <c:pt idx="19">
                  <c:v>19.313554392088424</c:v>
                </c:pt>
                <c:pt idx="20">
                  <c:v>21.39998235383764</c:v>
                </c:pt>
                <c:pt idx="21">
                  <c:v>20.623850884422747</c:v>
                </c:pt>
                <c:pt idx="22">
                  <c:v>20.959864090040348</c:v>
                </c:pt>
                <c:pt idx="23">
                  <c:v>19.834523404737617</c:v>
                </c:pt>
                <c:pt idx="24">
                  <c:v>17.563213902177097</c:v>
                </c:pt>
                <c:pt idx="25">
                  <c:v>18.183976824808852</c:v>
                </c:pt>
                <c:pt idx="26">
                  <c:v>18.142120836117208</c:v>
                </c:pt>
                <c:pt idx="27">
                  <c:v>14.621005410905056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52F-43A7-A4F9-586757B6C69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52800112"/>
        <c:axId val="-252812624"/>
      </c:barChart>
      <c:catAx>
        <c:axId val="-25280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52812624"/>
        <c:crosses val="autoZero"/>
        <c:auto val="1"/>
        <c:lblAlgn val="ctr"/>
        <c:lblOffset val="100"/>
        <c:noMultiLvlLbl val="0"/>
      </c:catAx>
      <c:valAx>
        <c:axId val="-252812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52800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E41D41B-EA8E-4191-91B7-10315EBA39FF}" type="datetimeFigureOut">
              <a:rPr lang="fa-IR" smtClean="0"/>
              <a:t>19/01/1448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B156F14-E2DC-4068-88AF-AEDE847A365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9447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3A6FB-C9E3-4DB4-882B-F1BADECD4E94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890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992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69409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18549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2278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69200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20650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0055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435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81120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64577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25647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44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0989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14982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11930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19394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2523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29544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07975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82177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57113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46882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797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62273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5931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50228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782538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116646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546290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740162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596610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008736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964374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0350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43294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506420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27449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89314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66714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555359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615679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644563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210703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329253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5269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30222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354444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890043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903821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22566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690534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27947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671931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35154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23434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2704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43063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502906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020600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671860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179185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9634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0041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5523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6081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40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1895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2987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4157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033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2910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8541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298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3694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8327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9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603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7017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854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9986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1227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842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9691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7383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8485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4179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8219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471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3524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3763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1340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1836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8922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4685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3821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3837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348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9961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508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02393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8342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244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20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743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301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49709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9499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4612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72969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62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2590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5156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9339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7334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85664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5107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7040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75319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0376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1560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038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0260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13226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89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5046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3061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99414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30764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78106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9667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5845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227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0305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66033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3347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43185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56582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07538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51932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6642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35085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4209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397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48793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59251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93563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84728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82388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02415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60746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99670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62770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85661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88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9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840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057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7641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664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7/4/2026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072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316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507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0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099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90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28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7/4/2026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493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0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6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6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6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8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8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8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9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9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9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9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9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13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13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13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1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1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13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13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13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13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13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13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13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13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13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1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8.xml"/><Relationship Id="rId1" Type="http://schemas.openxmlformats.org/officeDocument/2006/relationships/slideLayout" Target="../slideLayouts/slideLayout13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9.xml"/><Relationship Id="rId1" Type="http://schemas.openxmlformats.org/officeDocument/2006/relationships/slideLayout" Target="../slideLayouts/slideLayout13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0.xml"/><Relationship Id="rId1" Type="http://schemas.openxmlformats.org/officeDocument/2006/relationships/slideLayout" Target="../slideLayouts/slideLayout13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1.xml"/><Relationship Id="rId1" Type="http://schemas.openxmlformats.org/officeDocument/2006/relationships/slideLayout" Target="../slideLayouts/slideLayout13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2.xml"/><Relationship Id="rId1" Type="http://schemas.openxmlformats.org/officeDocument/2006/relationships/slideLayout" Target="../slideLayouts/slideLayout13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3.xml"/><Relationship Id="rId1" Type="http://schemas.openxmlformats.org/officeDocument/2006/relationships/slideLayout" Target="../slideLayouts/slideLayout13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4.xml"/><Relationship Id="rId1" Type="http://schemas.openxmlformats.org/officeDocument/2006/relationships/slideLayout" Target="../slideLayouts/slideLayout13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5.xml"/><Relationship Id="rId1" Type="http://schemas.openxmlformats.org/officeDocument/2006/relationships/slideLayout" Target="../slideLayouts/slideLayout13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6.xml"/><Relationship Id="rId1" Type="http://schemas.openxmlformats.org/officeDocument/2006/relationships/slideLayout" Target="../slideLayouts/slideLayout1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53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9967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38BE91B-2AF0-416D-871E-E337B2F628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3377139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8282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200-00000C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2032827"/>
              </p:ext>
            </p:extLst>
          </p:nvPr>
        </p:nvGraphicFramePr>
        <p:xfrm>
          <a:off x="250371" y="152400"/>
          <a:ext cx="11843658" cy="655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2506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4043035"/>
              </p:ext>
            </p:extLst>
          </p:nvPr>
        </p:nvGraphicFramePr>
        <p:xfrm>
          <a:off x="309093" y="167425"/>
          <a:ext cx="11681138" cy="6387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102888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4301845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3838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169802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40436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1924BA7-34D3-4611-8B83-C3DA525F89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8992377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1810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9418877"/>
              </p:ext>
            </p:extLst>
          </p:nvPr>
        </p:nvGraphicFramePr>
        <p:xfrm>
          <a:off x="0" y="262759"/>
          <a:ext cx="11981793" cy="6348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365067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6983528"/>
              </p:ext>
            </p:extLst>
          </p:nvPr>
        </p:nvGraphicFramePr>
        <p:xfrm>
          <a:off x="304800" y="315310"/>
          <a:ext cx="11634952" cy="6022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89050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5878071"/>
              </p:ext>
            </p:extLst>
          </p:nvPr>
        </p:nvGraphicFramePr>
        <p:xfrm>
          <a:off x="0" y="0"/>
          <a:ext cx="12079705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21757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0942193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40106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12371"/>
            <a:ext cx="10515600" cy="2901707"/>
          </a:xfrm>
        </p:spPr>
        <p:txBody>
          <a:bodyPr>
            <a:normAutofit fontScale="90000"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7030A0"/>
                </a:solidFill>
              </a:rPr>
              <a:t>شاخص های</a:t>
            </a:r>
            <a:br>
              <a:rPr lang="fa-IR" b="1" dirty="0">
                <a:solidFill>
                  <a:srgbClr val="7030A0"/>
                </a:solidFill>
              </a:rPr>
            </a:br>
            <a:r>
              <a:rPr lang="fa-IR" b="1" dirty="0">
                <a:solidFill>
                  <a:srgbClr val="7030A0"/>
                </a:solidFill>
              </a:rPr>
              <a:t>برنامه پیشگیری و کنترل دیابت</a:t>
            </a:r>
            <a:br>
              <a:rPr lang="fa-IR" b="1" dirty="0">
                <a:solidFill>
                  <a:srgbClr val="7030A0"/>
                </a:solidFill>
              </a:rPr>
            </a:br>
            <a:r>
              <a:rPr lang="fa-IR" sz="4000" b="1" dirty="0">
                <a:solidFill>
                  <a:srgbClr val="7030A0"/>
                </a:solidFill>
              </a:rPr>
              <a:t>بهار 1405</a:t>
            </a:r>
            <a:br>
              <a:rPr lang="en-US" sz="54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519447"/>
            <a:ext cx="10515600" cy="1657515"/>
          </a:xfrm>
        </p:spPr>
        <p:txBody>
          <a:bodyPr/>
          <a:lstStyle/>
          <a:p>
            <a:pPr algn="ctr" rtl="1"/>
            <a:r>
              <a:rPr lang="fa-IR" dirty="0">
                <a:solidFill>
                  <a:schemeClr val="accent6">
                    <a:lumMod val="50000"/>
                  </a:schemeClr>
                </a:solidFill>
              </a:rPr>
              <a:t>معاونت بهداشت</a:t>
            </a:r>
          </a:p>
          <a:p>
            <a:pPr algn="ctr" rtl="1"/>
            <a:r>
              <a:rPr lang="fa-IR" dirty="0">
                <a:solidFill>
                  <a:schemeClr val="accent6">
                    <a:lumMod val="50000"/>
                  </a:schemeClr>
                </a:solidFill>
              </a:rPr>
              <a:t>مبارزه با بیماری های غیرواگیر</a:t>
            </a:r>
          </a:p>
        </p:txBody>
      </p:sp>
    </p:spTree>
    <p:extLst>
      <p:ext uri="{BB962C8B-B14F-4D97-AF65-F5344CB8AC3E}">
        <p14:creationId xmlns:p14="http://schemas.microsoft.com/office/powerpoint/2010/main" val="3171328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EDA8DB6A-612A-49AC-8710-0FB4941E99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6948148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27576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3782204"/>
              </p:ext>
            </p:extLst>
          </p:nvPr>
        </p:nvGraphicFramePr>
        <p:xfrm>
          <a:off x="528034" y="270456"/>
          <a:ext cx="11243256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29815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9808708"/>
              </p:ext>
            </p:extLst>
          </p:nvPr>
        </p:nvGraphicFramePr>
        <p:xfrm>
          <a:off x="399245" y="218941"/>
          <a:ext cx="11500834" cy="6439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362389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332029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11684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114524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2944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3F1A0A93-C464-43B7-A071-9DE2644301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7385742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21687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2069847"/>
              </p:ext>
            </p:extLst>
          </p:nvPr>
        </p:nvGraphicFramePr>
        <p:xfrm>
          <a:off x="296214" y="283335"/>
          <a:ext cx="11565228" cy="6375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132004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8470758"/>
              </p:ext>
            </p:extLst>
          </p:nvPr>
        </p:nvGraphicFramePr>
        <p:xfrm>
          <a:off x="0" y="1"/>
          <a:ext cx="12191999" cy="709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157275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63817F15-E645-4962-A0F7-09A060053D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854185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4807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7308455"/>
              </p:ext>
            </p:extLst>
          </p:nvPr>
        </p:nvGraphicFramePr>
        <p:xfrm>
          <a:off x="309093" y="283335"/>
          <a:ext cx="11616744" cy="6349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2153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1003245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056494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6587375"/>
              </p:ext>
            </p:extLst>
          </p:nvPr>
        </p:nvGraphicFramePr>
        <p:xfrm>
          <a:off x="412125" y="321971"/>
          <a:ext cx="11372044" cy="6297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013011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7099359"/>
              </p:ext>
            </p:extLst>
          </p:nvPr>
        </p:nvGraphicFramePr>
        <p:xfrm>
          <a:off x="0" y="-1"/>
          <a:ext cx="11947357" cy="701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15040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1272198"/>
              </p:ext>
            </p:extLst>
          </p:nvPr>
        </p:nvGraphicFramePr>
        <p:xfrm>
          <a:off x="412124" y="579549"/>
          <a:ext cx="11307651" cy="5937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735204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5846597"/>
              </p:ext>
            </p:extLst>
          </p:nvPr>
        </p:nvGraphicFramePr>
        <p:xfrm>
          <a:off x="360609" y="231820"/>
          <a:ext cx="11449318" cy="6465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98604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5534634"/>
              </p:ext>
            </p:extLst>
          </p:nvPr>
        </p:nvGraphicFramePr>
        <p:xfrm>
          <a:off x="412124" y="360608"/>
          <a:ext cx="11359166" cy="6014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70047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4872261"/>
              </p:ext>
            </p:extLst>
          </p:nvPr>
        </p:nvGraphicFramePr>
        <p:xfrm>
          <a:off x="373487" y="334851"/>
          <a:ext cx="11565228" cy="6168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10555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2051568"/>
              </p:ext>
            </p:extLst>
          </p:nvPr>
        </p:nvGraphicFramePr>
        <p:xfrm>
          <a:off x="515155" y="399245"/>
          <a:ext cx="10998558" cy="6246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40667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2449509-3BF5-46B2-B78D-46AC5B27FD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9557169"/>
              </p:ext>
            </p:extLst>
          </p:nvPr>
        </p:nvGraphicFramePr>
        <p:xfrm>
          <a:off x="544286" y="511629"/>
          <a:ext cx="11266714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968516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1792335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825548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9779284"/>
              </p:ext>
            </p:extLst>
          </p:nvPr>
        </p:nvGraphicFramePr>
        <p:xfrm>
          <a:off x="0" y="0"/>
          <a:ext cx="12191999" cy="709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3984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6373661"/>
              </p:ext>
            </p:extLst>
          </p:nvPr>
        </p:nvGraphicFramePr>
        <p:xfrm>
          <a:off x="-156755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488581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3070567"/>
              </p:ext>
            </p:extLst>
          </p:nvPr>
        </p:nvGraphicFramePr>
        <p:xfrm>
          <a:off x="346841" y="325821"/>
          <a:ext cx="11466786" cy="6453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191346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7201627"/>
              </p:ext>
            </p:extLst>
          </p:nvPr>
        </p:nvGraphicFramePr>
        <p:xfrm>
          <a:off x="515007" y="346841"/>
          <a:ext cx="11319641" cy="6232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715991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2641822"/>
              </p:ext>
            </p:extLst>
          </p:nvPr>
        </p:nvGraphicFramePr>
        <p:xfrm>
          <a:off x="420414" y="357352"/>
          <a:ext cx="11256579" cy="6274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03140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2986213"/>
              </p:ext>
            </p:extLst>
          </p:nvPr>
        </p:nvGraphicFramePr>
        <p:xfrm>
          <a:off x="489397" y="399245"/>
          <a:ext cx="11230377" cy="6040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695586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4759330"/>
              </p:ext>
            </p:extLst>
          </p:nvPr>
        </p:nvGraphicFramePr>
        <p:xfrm>
          <a:off x="515155" y="476518"/>
          <a:ext cx="11256135" cy="6130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11568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9408526"/>
              </p:ext>
            </p:extLst>
          </p:nvPr>
        </p:nvGraphicFramePr>
        <p:xfrm>
          <a:off x="528034" y="386366"/>
          <a:ext cx="11153104" cy="6181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65578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9423373"/>
              </p:ext>
            </p:extLst>
          </p:nvPr>
        </p:nvGraphicFramePr>
        <p:xfrm>
          <a:off x="425004" y="347730"/>
          <a:ext cx="11088710" cy="6143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59959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5685403"/>
              </p:ext>
            </p:extLst>
          </p:nvPr>
        </p:nvGraphicFramePr>
        <p:xfrm>
          <a:off x="437882" y="489397"/>
          <a:ext cx="11281893" cy="6104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77100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9126120"/>
              </p:ext>
            </p:extLst>
          </p:nvPr>
        </p:nvGraphicFramePr>
        <p:xfrm>
          <a:off x="515155" y="373487"/>
          <a:ext cx="11346287" cy="6233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553403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3845086"/>
              </p:ext>
            </p:extLst>
          </p:nvPr>
        </p:nvGraphicFramePr>
        <p:xfrm>
          <a:off x="515154" y="270455"/>
          <a:ext cx="10934163" cy="6387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2818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8A44C87-961E-4582-8551-78298BC38F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750421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895845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3854549"/>
              </p:ext>
            </p:extLst>
          </p:nvPr>
        </p:nvGraphicFramePr>
        <p:xfrm>
          <a:off x="437882" y="476519"/>
          <a:ext cx="11281893" cy="6053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677432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2830970"/>
              </p:ext>
            </p:extLst>
          </p:nvPr>
        </p:nvGraphicFramePr>
        <p:xfrm>
          <a:off x="412124" y="309093"/>
          <a:ext cx="11333407" cy="6207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47765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880693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23206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7060993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04577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6473453"/>
              </p:ext>
            </p:extLst>
          </p:nvPr>
        </p:nvGraphicFramePr>
        <p:xfrm>
          <a:off x="386367" y="347730"/>
          <a:ext cx="11333408" cy="61689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847444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1628114"/>
              </p:ext>
            </p:extLst>
          </p:nvPr>
        </p:nvGraphicFramePr>
        <p:xfrm>
          <a:off x="489397" y="373488"/>
          <a:ext cx="11333409" cy="6233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424307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529444"/>
              </p:ext>
            </p:extLst>
          </p:nvPr>
        </p:nvGraphicFramePr>
        <p:xfrm>
          <a:off x="373487" y="631065"/>
          <a:ext cx="11513713" cy="5821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7477666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3273677"/>
              </p:ext>
            </p:extLst>
          </p:nvPr>
        </p:nvGraphicFramePr>
        <p:xfrm>
          <a:off x="425003" y="347729"/>
          <a:ext cx="11500834" cy="6272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8615103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0351553"/>
              </p:ext>
            </p:extLst>
          </p:nvPr>
        </p:nvGraphicFramePr>
        <p:xfrm>
          <a:off x="528034" y="412124"/>
          <a:ext cx="11114467" cy="6065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9388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B703E84-744D-42C9-BC59-9428A61097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5522325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7471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3787854"/>
              </p:ext>
            </p:extLst>
          </p:nvPr>
        </p:nvGraphicFramePr>
        <p:xfrm>
          <a:off x="136634" y="189187"/>
          <a:ext cx="11960773" cy="6442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23657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318568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9453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F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4978865"/>
              </p:ext>
            </p:extLst>
          </p:nvPr>
        </p:nvGraphicFramePr>
        <p:xfrm>
          <a:off x="0" y="0"/>
          <a:ext cx="12191999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2292222"/>
      </p:ext>
    </p:extLst>
  </p:cSld>
  <p:clrMapOvr>
    <a:masterClrMapping/>
  </p:clrMapOvr>
</p:sld>
</file>

<file path=ppt/theme/theme1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2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2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15638</TotalTime>
  <Words>890</Words>
  <Application>Microsoft Office PowerPoint</Application>
  <PresentationFormat>Widescreen</PresentationFormat>
  <Paragraphs>85</Paragraphs>
  <Slides>58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58</vt:i4>
      </vt:variant>
    </vt:vector>
  </HeadingPairs>
  <TitlesOfParts>
    <vt:vector size="76" baseType="lpstr">
      <vt:lpstr>Arial</vt:lpstr>
      <vt:lpstr>Arial (Body)</vt:lpstr>
      <vt:lpstr>Calibri</vt:lpstr>
      <vt:lpstr>Calibri Light</vt:lpstr>
      <vt:lpstr>10_Office Theme</vt:lpstr>
      <vt:lpstr>11_Office Theme</vt:lpstr>
      <vt:lpstr>12_Office Theme</vt:lpstr>
      <vt:lpstr>13_Office Theme</vt:lpstr>
      <vt:lpstr>14_Office Theme</vt:lpstr>
      <vt:lpstr>15_Office Theme</vt:lpstr>
      <vt:lpstr>16_Office Theme</vt:lpstr>
      <vt:lpstr>17_Office Theme</vt:lpstr>
      <vt:lpstr>18_Office Theme</vt:lpstr>
      <vt:lpstr>20_Office Theme</vt:lpstr>
      <vt:lpstr>21_Office Theme</vt:lpstr>
      <vt:lpstr>23_Office Theme</vt:lpstr>
      <vt:lpstr>25_Office Theme</vt:lpstr>
      <vt:lpstr>24_Office Theme</vt:lpstr>
      <vt:lpstr>PowerPoint Presentation</vt:lpstr>
      <vt:lpstr>شاخص های برنامه پیشگیری و کنترل دیابت بهار 1405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Dr.Rasti</dc:creator>
  <cp:lastModifiedBy>A.R.I</cp:lastModifiedBy>
  <cp:revision>1437</cp:revision>
  <dcterms:created xsi:type="dcterms:W3CDTF">2022-12-25T09:49:18Z</dcterms:created>
  <dcterms:modified xsi:type="dcterms:W3CDTF">2026-07-04T07:12:52Z</dcterms:modified>
</cp:coreProperties>
</file>