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1.xml" ContentType="application/vnd.openxmlformats-officedocument.themeOverrid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8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9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2.xml" ContentType="application/vnd.openxmlformats-officedocument.themeOverride+xml"/>
  <Override PartName="/ppt/charts/chart10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3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4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5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theme/themeOverride3.xml" ContentType="application/vnd.openxmlformats-officedocument.themeOverride+xml"/>
  <Override PartName="/ppt/charts/chart16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7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8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9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20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21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2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theme/themeOverride4.xml" ContentType="application/vnd.openxmlformats-officedocument.themeOverride+xml"/>
  <Override PartName="/ppt/charts/chart23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24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rts/chart25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charts/chart26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charts/chart27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charts/chart28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charts/chart29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44" r:id="rId1"/>
  </p:sldMasterIdLst>
  <p:notesMasterIdLst>
    <p:notesMasterId r:id="rId34"/>
  </p:notesMasterIdLst>
  <p:sldIdLst>
    <p:sldId id="621" r:id="rId2"/>
    <p:sldId id="580" r:id="rId3"/>
    <p:sldId id="581" r:id="rId4"/>
    <p:sldId id="582" r:id="rId5"/>
    <p:sldId id="701" r:id="rId6"/>
    <p:sldId id="727" r:id="rId7"/>
    <p:sldId id="705" r:id="rId8"/>
    <p:sldId id="704" r:id="rId9"/>
    <p:sldId id="731" r:id="rId10"/>
    <p:sldId id="729" r:id="rId11"/>
    <p:sldId id="735" r:id="rId12"/>
    <p:sldId id="737" r:id="rId13"/>
    <p:sldId id="585" r:id="rId14"/>
    <p:sldId id="586" r:id="rId15"/>
    <p:sldId id="587" r:id="rId16"/>
    <p:sldId id="708" r:id="rId17"/>
    <p:sldId id="732" r:id="rId18"/>
    <p:sldId id="738" r:id="rId19"/>
    <p:sldId id="734" r:id="rId20"/>
    <p:sldId id="589" r:id="rId21"/>
    <p:sldId id="590" r:id="rId22"/>
    <p:sldId id="710" r:id="rId23"/>
    <p:sldId id="728" r:id="rId24"/>
    <p:sldId id="739" r:id="rId25"/>
    <p:sldId id="593" r:id="rId26"/>
    <p:sldId id="712" r:id="rId27"/>
    <p:sldId id="725" r:id="rId28"/>
    <p:sldId id="596" r:id="rId29"/>
    <p:sldId id="597" r:id="rId30"/>
    <p:sldId id="714" r:id="rId31"/>
    <p:sldId id="726" r:id="rId32"/>
    <p:sldId id="740" r:id="rId33"/>
  </p:sldIdLst>
  <p:sldSz cx="12192000" cy="6858000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71AA042-F083-47AB-A7C4-E3D184AE2CDD}">
          <p14:sldIdLst>
            <p14:sldId id="621"/>
            <p14:sldId id="580"/>
            <p14:sldId id="581"/>
            <p14:sldId id="582"/>
            <p14:sldId id="701"/>
            <p14:sldId id="727"/>
            <p14:sldId id="705"/>
            <p14:sldId id="704"/>
            <p14:sldId id="731"/>
            <p14:sldId id="729"/>
            <p14:sldId id="735"/>
            <p14:sldId id="737"/>
            <p14:sldId id="585"/>
            <p14:sldId id="586"/>
            <p14:sldId id="587"/>
            <p14:sldId id="708"/>
            <p14:sldId id="732"/>
            <p14:sldId id="738"/>
            <p14:sldId id="734"/>
            <p14:sldId id="589"/>
            <p14:sldId id="590"/>
            <p14:sldId id="710"/>
            <p14:sldId id="728"/>
            <p14:sldId id="739"/>
            <p14:sldId id="593"/>
            <p14:sldId id="712"/>
            <p14:sldId id="725"/>
            <p14:sldId id="596"/>
            <p14:sldId id="597"/>
            <p14:sldId id="714"/>
            <p14:sldId id="726"/>
            <p14:sldId id="74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9BD5"/>
    <a:srgbClr val="ED7D31"/>
    <a:srgbClr val="79EBF7"/>
    <a:srgbClr val="F67E8F"/>
    <a:srgbClr val="F8BEEC"/>
    <a:srgbClr val="4B752F"/>
    <a:srgbClr val="F2B800"/>
    <a:srgbClr val="CC3300"/>
    <a:srgbClr val="F13B55"/>
    <a:srgbClr val="FAD2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1975" autoAdjust="0"/>
    <p:restoredTop sz="94660"/>
  </p:normalViewPr>
  <p:slideViewPr>
    <p:cSldViewPr snapToGrid="0">
      <p:cViewPr varScale="1">
        <p:scale>
          <a:sx n="73" d="100"/>
          <a:sy n="73" d="100"/>
        </p:scale>
        <p:origin x="49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.R.I\Desktop\&#1588;&#1575;&#1582;&#1589;\1404%20&#1588;&#1575;&#1582;&#1589;\&#1586;&#1605;&#1587;&#1578;&#1575;&#1606;%201404\&#1588;&#1575;&#1582;&#1589;%20&#1586;&#1605;&#1587;&#1578;&#1575;&#1606;%201404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.R.I\Desktop\&#1588;&#1575;&#1582;&#1589;\1404%20&#1588;&#1575;&#1582;&#1589;\&#1586;&#1605;&#1587;&#1578;&#1575;&#1606;%201404\&#1588;&#1575;&#1582;&#1589;%20&#1586;&#1605;&#1587;&#1578;&#1575;&#1606;%201404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antea-co\Downloads\&#1576;&#1607;&#1575;&#1585;%201405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oleObject" Target="file:///C:\Users\Pantea-co\Downloads\&#1576;&#1607;&#1575;&#1585;%201405.xlsx" TargetMode="Externa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antea-co\Downloads\&#1576;&#1607;&#1575;&#1585;%201405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antea-co\Downloads\&#1576;&#1607;&#1575;&#1585;%201405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antea-co\Downloads\&#1576;&#1607;&#1575;&#1585;%201405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antea-co\Downloads\&#1576;&#1607;&#1575;&#1585;%201405.xlsx" TargetMode="External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20.xml"/><Relationship Id="rId1" Type="http://schemas.microsoft.com/office/2011/relationships/chartStyle" Target="style20.xml"/><Relationship Id="rId4" Type="http://schemas.openxmlformats.org/officeDocument/2006/relationships/package" Target="../embeddings/Microsoft_Excel_Worksheet9.xlsx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24.xml"/><Relationship Id="rId1" Type="http://schemas.microsoft.com/office/2011/relationships/chartStyle" Target="style24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antea-co\Downloads\&#1576;&#1607;&#1575;&#1585;%201405.xlsx" TargetMode="External"/><Relationship Id="rId2" Type="http://schemas.microsoft.com/office/2011/relationships/chartColorStyle" Target="colors25.xml"/><Relationship Id="rId1" Type="http://schemas.microsoft.com/office/2011/relationships/chartStyle" Target="style25.xml"/></Relationships>
</file>

<file path=ppt/charts/_rels/chart2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antea-co\Downloads\&#1576;&#1607;&#1575;&#1585;%201405.xlsx" TargetMode="External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antea-co\Downloads\&#1576;&#1607;&#1575;&#1585;%201405.xlsx" TargetMode="External"/><Relationship Id="rId2" Type="http://schemas.microsoft.com/office/2011/relationships/chartColorStyle" Target="colors27.xml"/><Relationship Id="rId1" Type="http://schemas.microsoft.com/office/2011/relationships/chartStyle" Target="style27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oleObject" Target="file:///C:\Users\A.R.I\Desktop\&#1588;&#1575;&#1582;&#1589;\1404%20&#1588;&#1575;&#1582;&#1589;\&#1586;&#1605;&#1587;&#1578;&#1575;&#1606;%201404\&#1588;&#1575;&#1582;&#1589;%20&#1586;&#1605;&#1587;&#1578;&#1575;&#1606;%201404.xlsx" TargetMode="Externa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.R.I\Desktop\&#1588;&#1575;&#1582;&#1589;\1404%20&#1588;&#1575;&#1582;&#1589;\&#1586;&#1605;&#1587;&#1578;&#1575;&#1606;%201404\&#1588;&#1575;&#1582;&#1589;%20&#1586;&#1605;&#1587;&#1578;&#1575;&#1606;%201404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.R.I\Desktop\&#1588;&#1575;&#1582;&#1589;\1404%20&#1588;&#1575;&#1582;&#1589;\&#1586;&#1605;&#1587;&#1578;&#1575;&#1606;%201404\&#1588;&#1575;&#1582;&#1589;%20&#1586;&#1605;&#1587;&#1578;&#1575;&#1606;%201404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oleObject" Target="file:///C:\Users\A.R.I\Desktop\&#1588;&#1575;&#1582;&#1589;\1404%20&#1588;&#1575;&#1582;&#1589;\&#1586;&#1605;&#1587;&#1578;&#1575;&#1606;%201404\&#1588;&#1575;&#1582;&#1589;%20&#1586;&#1605;&#1587;&#1578;&#1575;&#1606;%201404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r>
              <a:rPr lang="fa-IR" sz="2000" dirty="0">
                <a:solidFill>
                  <a:schemeClr val="accent5">
                    <a:lumMod val="75000"/>
                  </a:schemeClr>
                </a:solidFill>
                <a:cs typeface="B Titr" panose="00000700000000000000" pitchFamily="2" charset="-78"/>
              </a:rPr>
              <a:t>روند تعداد خطرسنجی</a:t>
            </a:r>
            <a:r>
              <a:rPr lang="en-US" sz="2000" dirty="0">
                <a:solidFill>
                  <a:schemeClr val="accent5">
                    <a:lumMod val="75000"/>
                  </a:schemeClr>
                </a:solidFill>
                <a:cs typeface="B Titr" panose="00000700000000000000" pitchFamily="2" charset="-78"/>
              </a:rPr>
              <a:t> </a:t>
            </a:r>
            <a:r>
              <a:rPr lang="fa-IR" sz="2000" dirty="0">
                <a:solidFill>
                  <a:schemeClr val="accent5">
                    <a:lumMod val="75000"/>
                  </a:schemeClr>
                </a:solidFill>
                <a:cs typeface="B Titr" panose="00000700000000000000" pitchFamily="2" charset="-78"/>
              </a:rPr>
              <a:t>قلبی عروقی انجام شده در استان اصفهان تا پایان بهار1405</a:t>
            </a:r>
          </a:p>
        </c:rich>
      </c:tx>
      <c:layout>
        <c:manualLayout>
          <c:xMode val="edge"/>
          <c:yMode val="edge"/>
          <c:x val="0.10152116141732281"/>
          <c:y val="2.65487328143540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FF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5065616797900247E-3"/>
          <c:y val="1.7000198283640918E-3"/>
          <c:w val="0.98750000000000004"/>
          <c:h val="0.8398126318876970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'تعداد خطرسنجی'!$AF$7</c:f>
              <c:strCache>
                <c:ptCount val="1"/>
                <c:pt idx="0">
                  <c:v>تعداد خطرسنجی در استان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22"/>
              <c:layout>
                <c:manualLayout>
                  <c:x val="-9.3750000000001523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4CD5-49C7-AD35-98DD003513D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5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'تعداد خطرسنجی'!$AM$6:$BS$6</c:f>
              <c:strCache>
                <c:ptCount val="33"/>
                <c:pt idx="0">
                  <c:v>سه ماهه اول97</c:v>
                </c:pt>
                <c:pt idx="1">
                  <c:v>سه ماهه دوم97</c:v>
                </c:pt>
                <c:pt idx="2">
                  <c:v>سه ماهه سوم97</c:v>
                </c:pt>
                <c:pt idx="3">
                  <c:v>سه ماهه چهارم97</c:v>
                </c:pt>
                <c:pt idx="4">
                  <c:v>سه ماهه اول98</c:v>
                </c:pt>
                <c:pt idx="5">
                  <c:v>سه ماهه دوم98</c:v>
                </c:pt>
                <c:pt idx="6">
                  <c:v>سه ماهه سوم98</c:v>
                </c:pt>
                <c:pt idx="7">
                  <c:v>سه ماهه چهارم98</c:v>
                </c:pt>
                <c:pt idx="8">
                  <c:v>سه ماهه اول99</c:v>
                </c:pt>
                <c:pt idx="9">
                  <c:v>سه ماهه دوم99</c:v>
                </c:pt>
                <c:pt idx="10">
                  <c:v>سه ماهه سوم  99</c:v>
                </c:pt>
                <c:pt idx="11">
                  <c:v>سه ماهه چهارم 99</c:v>
                </c:pt>
                <c:pt idx="12">
                  <c:v>سه ماهه اول 1400</c:v>
                </c:pt>
                <c:pt idx="13">
                  <c:v>سه ماهه دوم 1400</c:v>
                </c:pt>
                <c:pt idx="14">
                  <c:v>سه ماهه سوم 1400</c:v>
                </c:pt>
                <c:pt idx="15">
                  <c:v>سه ماهه چهارم 1400</c:v>
                </c:pt>
                <c:pt idx="16">
                  <c:v>سه ماهه اول 1401</c:v>
                </c:pt>
                <c:pt idx="17">
                  <c:v>سه ماهه دوم 1401</c:v>
                </c:pt>
                <c:pt idx="18">
                  <c:v>سه ماهه سوم 1401</c:v>
                </c:pt>
                <c:pt idx="19">
                  <c:v>سه ماهه چهارم 1401</c:v>
                </c:pt>
                <c:pt idx="20">
                  <c:v>سه ماهه اول 1402</c:v>
                </c:pt>
                <c:pt idx="21">
                  <c:v>سه ماهه دوم 1402</c:v>
                </c:pt>
                <c:pt idx="22">
                  <c:v>سه ماهه سوم 1402</c:v>
                </c:pt>
                <c:pt idx="23">
                  <c:v>سه ماهه چهارم1402</c:v>
                </c:pt>
                <c:pt idx="24">
                  <c:v>سه ماهه اول1403</c:v>
                </c:pt>
                <c:pt idx="25">
                  <c:v>سه ماهه دوم1403</c:v>
                </c:pt>
                <c:pt idx="26">
                  <c:v>سه ماهه سوم1403</c:v>
                </c:pt>
                <c:pt idx="27">
                  <c:v>زمستان 1403</c:v>
                </c:pt>
                <c:pt idx="28">
                  <c:v>بهار1404</c:v>
                </c:pt>
                <c:pt idx="29">
                  <c:v>تابستان1404</c:v>
                </c:pt>
                <c:pt idx="30">
                  <c:v>پاییز 1404</c:v>
                </c:pt>
                <c:pt idx="31">
                  <c:v>زمستان 1404</c:v>
                </c:pt>
                <c:pt idx="32">
                  <c:v>بهار1405</c:v>
                </c:pt>
              </c:strCache>
            </c:strRef>
          </c:cat>
          <c:val>
            <c:numRef>
              <c:f>'تعداد خطرسنجی'!$AM$7:$BS$7</c:f>
              <c:numCache>
                <c:formatCode>General</c:formatCode>
                <c:ptCount val="33"/>
                <c:pt idx="0">
                  <c:v>401716</c:v>
                </c:pt>
                <c:pt idx="1">
                  <c:v>507175</c:v>
                </c:pt>
                <c:pt idx="2">
                  <c:v>633521</c:v>
                </c:pt>
                <c:pt idx="3">
                  <c:v>763163</c:v>
                </c:pt>
                <c:pt idx="4">
                  <c:v>862096</c:v>
                </c:pt>
                <c:pt idx="5">
                  <c:v>962055</c:v>
                </c:pt>
                <c:pt idx="6">
                  <c:v>1036999</c:v>
                </c:pt>
                <c:pt idx="7">
                  <c:v>1113346</c:v>
                </c:pt>
                <c:pt idx="8">
                  <c:v>1124383</c:v>
                </c:pt>
                <c:pt idx="9">
                  <c:v>1166025</c:v>
                </c:pt>
                <c:pt idx="10">
                  <c:v>1206132</c:v>
                </c:pt>
                <c:pt idx="11">
                  <c:v>1260093</c:v>
                </c:pt>
                <c:pt idx="12">
                  <c:v>1308243</c:v>
                </c:pt>
                <c:pt idx="13">
                  <c:v>1361458</c:v>
                </c:pt>
                <c:pt idx="14">
                  <c:v>1380646</c:v>
                </c:pt>
                <c:pt idx="15">
                  <c:v>1427657</c:v>
                </c:pt>
                <c:pt idx="16">
                  <c:v>1471155</c:v>
                </c:pt>
                <c:pt idx="17">
                  <c:v>1527713</c:v>
                </c:pt>
                <c:pt idx="18">
                  <c:v>1585907</c:v>
                </c:pt>
                <c:pt idx="19">
                  <c:v>1632450</c:v>
                </c:pt>
                <c:pt idx="20">
                  <c:v>1683301</c:v>
                </c:pt>
                <c:pt idx="21">
                  <c:v>1736780</c:v>
                </c:pt>
                <c:pt idx="22">
                  <c:v>1791202</c:v>
                </c:pt>
                <c:pt idx="23">
                  <c:v>1857164</c:v>
                </c:pt>
                <c:pt idx="24">
                  <c:v>1891531</c:v>
                </c:pt>
                <c:pt idx="25">
                  <c:v>1930835</c:v>
                </c:pt>
                <c:pt idx="26">
                  <c:v>1982876</c:v>
                </c:pt>
                <c:pt idx="27">
                  <c:v>2024517</c:v>
                </c:pt>
                <c:pt idx="28">
                  <c:v>2058001</c:v>
                </c:pt>
                <c:pt idx="29">
                  <c:v>2083262</c:v>
                </c:pt>
                <c:pt idx="30">
                  <c:v>2105546</c:v>
                </c:pt>
                <c:pt idx="31">
                  <c:v>2121291</c:v>
                </c:pt>
                <c:pt idx="32">
                  <c:v>2137961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78F-44EC-8E4F-E2E9B3BE4A5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42343464"/>
        <c:axId val="242342680"/>
      </c:barChart>
      <c:catAx>
        <c:axId val="2423434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42342680"/>
        <c:crosses val="autoZero"/>
        <c:auto val="1"/>
        <c:lblAlgn val="ctr"/>
        <c:lblOffset val="100"/>
        <c:noMultiLvlLbl val="0"/>
      </c:catAx>
      <c:valAx>
        <c:axId val="24234268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42343464"/>
        <c:crosses val="autoZero"/>
        <c:crossBetween val="between"/>
      </c:valAx>
      <c:spPr>
        <a:solidFill>
          <a:srgbClr val="79EBF7"/>
        </a:solidFill>
        <a:ln>
          <a:noFill/>
        </a:ln>
        <a:effectLst/>
      </c:spPr>
    </c:plotArea>
    <c:plotVisOnly val="1"/>
    <c:dispBlanksAs val="gap"/>
    <c:showDLblsOverMax val="0"/>
  </c:chart>
  <c:spPr>
    <a:solidFill>
      <a:srgbClr val="79EBF7"/>
    </a:solidFill>
    <a:ln>
      <a:noFill/>
    </a:ln>
    <a:effectLst/>
  </c:spPr>
  <c:txPr>
    <a:bodyPr/>
    <a:lstStyle/>
    <a:p>
      <a:pPr>
        <a:defRPr sz="1100"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000" b="0" i="0" baseline="0" dirty="0">
                <a:solidFill>
                  <a:srgbClr val="7030A0"/>
                </a:solidFill>
                <a:effectLst/>
                <a:cs typeface="B Titr" panose="00000700000000000000" pitchFamily="2" charset="-78"/>
              </a:rPr>
              <a:t>درصد خطرسنجی تجمیعی و شیوع دیابت و فشارخون به تفکیک شهرستانها تا بهار 1405</a:t>
            </a:r>
            <a:endParaRPr lang="en-US" sz="2000" dirty="0">
              <a:solidFill>
                <a:srgbClr val="7030A0"/>
              </a:solidFill>
              <a:effectLst/>
              <a:cs typeface="B Titr" panose="00000700000000000000" pitchFamily="2" charset="-78"/>
            </a:endParaRPr>
          </a:p>
        </c:rich>
      </c:tx>
      <c:layout>
        <c:manualLayout>
          <c:xMode val="edge"/>
          <c:yMode val="edge"/>
          <c:x val="0.18405183085454843"/>
          <c:y val="1.180562846310877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'مقایسه با اهداف'!$B$503</c:f>
              <c:strCache>
                <c:ptCount val="1"/>
                <c:pt idx="0">
                  <c:v>درصد خطرسنجی تجمیعی تا بهار1405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'مقایسه با اهداف'!$A$504:$A$531</c:f>
              <c:strCache>
                <c:ptCount val="28"/>
                <c:pt idx="0">
                  <c:v>فریدن</c:v>
                </c:pt>
                <c:pt idx="1">
                  <c:v>چادگان</c:v>
                </c:pt>
                <c:pt idx="2">
                  <c:v>فریدونشهر</c:v>
                </c:pt>
                <c:pt idx="3">
                  <c:v>گلپایگان</c:v>
                </c:pt>
                <c:pt idx="4">
                  <c:v>سمیرم</c:v>
                </c:pt>
                <c:pt idx="5">
                  <c:v>خوانسار</c:v>
                </c:pt>
                <c:pt idx="6">
                  <c:v>نطنز</c:v>
                </c:pt>
                <c:pt idx="7">
                  <c:v>ورزنه</c:v>
                </c:pt>
                <c:pt idx="8">
                  <c:v>بوئین</c:v>
                </c:pt>
                <c:pt idx="9">
                  <c:v>اردستان</c:v>
                </c:pt>
                <c:pt idx="10">
                  <c:v>جرقویه</c:v>
                </c:pt>
                <c:pt idx="11">
                  <c:v>هرند</c:v>
                </c:pt>
                <c:pt idx="12">
                  <c:v>خور</c:v>
                </c:pt>
                <c:pt idx="13">
                  <c:v>فلاورجان</c:v>
                </c:pt>
                <c:pt idx="14">
                  <c:v>کوهپایه</c:v>
                </c:pt>
                <c:pt idx="15">
                  <c:v>دهاقان</c:v>
                </c:pt>
                <c:pt idx="16">
                  <c:v>نائین</c:v>
                </c:pt>
                <c:pt idx="17">
                  <c:v>تیران </c:v>
                </c:pt>
                <c:pt idx="18">
                  <c:v>مبارکه</c:v>
                </c:pt>
                <c:pt idx="19">
                  <c:v>شهرضا</c:v>
                </c:pt>
                <c:pt idx="20">
                  <c:v>نجف آباد</c:v>
                </c:pt>
                <c:pt idx="21">
                  <c:v>لنجان</c:v>
                </c:pt>
                <c:pt idx="22">
                  <c:v>برخوار</c:v>
                </c:pt>
                <c:pt idx="23">
                  <c:v>خمینی شهر</c:v>
                </c:pt>
                <c:pt idx="24">
                  <c:v>شاهین شهر </c:v>
                </c:pt>
                <c:pt idx="25">
                  <c:v>استان</c:v>
                </c:pt>
                <c:pt idx="26">
                  <c:v>اصفهان 1</c:v>
                </c:pt>
                <c:pt idx="27">
                  <c:v>اصفهان 2</c:v>
                </c:pt>
              </c:strCache>
            </c:strRef>
          </c:cat>
          <c:val>
            <c:numRef>
              <c:f>'مقایسه با اهداف'!$B$504:$B$531</c:f>
              <c:numCache>
                <c:formatCode>0.0</c:formatCode>
                <c:ptCount val="28"/>
                <c:pt idx="0">
                  <c:v>91.24</c:v>
                </c:pt>
                <c:pt idx="1">
                  <c:v>90.34</c:v>
                </c:pt>
                <c:pt idx="2">
                  <c:v>89.95</c:v>
                </c:pt>
                <c:pt idx="3">
                  <c:v>89.5</c:v>
                </c:pt>
                <c:pt idx="4">
                  <c:v>88.81</c:v>
                </c:pt>
                <c:pt idx="5">
                  <c:v>88.64</c:v>
                </c:pt>
                <c:pt idx="6">
                  <c:v>88.63</c:v>
                </c:pt>
                <c:pt idx="7">
                  <c:v>88.13</c:v>
                </c:pt>
                <c:pt idx="8">
                  <c:v>88.02</c:v>
                </c:pt>
                <c:pt idx="9">
                  <c:v>87.37</c:v>
                </c:pt>
                <c:pt idx="10">
                  <c:v>85.8</c:v>
                </c:pt>
                <c:pt idx="11">
                  <c:v>85.78</c:v>
                </c:pt>
                <c:pt idx="12">
                  <c:v>85.77</c:v>
                </c:pt>
                <c:pt idx="13">
                  <c:v>84.36</c:v>
                </c:pt>
                <c:pt idx="14">
                  <c:v>83.87</c:v>
                </c:pt>
                <c:pt idx="15">
                  <c:v>83.69</c:v>
                </c:pt>
                <c:pt idx="16">
                  <c:v>80.48</c:v>
                </c:pt>
                <c:pt idx="17">
                  <c:v>79.98</c:v>
                </c:pt>
                <c:pt idx="18">
                  <c:v>77.86</c:v>
                </c:pt>
                <c:pt idx="19">
                  <c:v>75.41</c:v>
                </c:pt>
                <c:pt idx="20">
                  <c:v>74.489999999999995</c:v>
                </c:pt>
                <c:pt idx="21">
                  <c:v>74.209999999999994</c:v>
                </c:pt>
                <c:pt idx="22">
                  <c:v>72.78</c:v>
                </c:pt>
                <c:pt idx="23">
                  <c:v>70.42</c:v>
                </c:pt>
                <c:pt idx="24">
                  <c:v>66.650000000000006</c:v>
                </c:pt>
                <c:pt idx="25">
                  <c:v>61.84</c:v>
                </c:pt>
                <c:pt idx="26">
                  <c:v>53.2</c:v>
                </c:pt>
                <c:pt idx="27">
                  <c:v>50.37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E03-4AD6-9DDA-0EB2FC31BE2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751168704"/>
        <c:axId val="751172448"/>
      </c:barChart>
      <c:lineChart>
        <c:grouping val="standard"/>
        <c:varyColors val="0"/>
        <c:ser>
          <c:idx val="1"/>
          <c:order val="1"/>
          <c:tx>
            <c:strRef>
              <c:f>'مقایسه با اهداف'!$C$503</c:f>
              <c:strCache>
                <c:ptCount val="1"/>
                <c:pt idx="0">
                  <c:v>شیوع دیابت تا تابستان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'مقایسه با اهداف'!$A$504:$A$531</c:f>
              <c:strCache>
                <c:ptCount val="28"/>
                <c:pt idx="0">
                  <c:v>فریدن</c:v>
                </c:pt>
                <c:pt idx="1">
                  <c:v>چادگان</c:v>
                </c:pt>
                <c:pt idx="2">
                  <c:v>فریدونشهر</c:v>
                </c:pt>
                <c:pt idx="3">
                  <c:v>گلپایگان</c:v>
                </c:pt>
                <c:pt idx="4">
                  <c:v>سمیرم</c:v>
                </c:pt>
                <c:pt idx="5">
                  <c:v>خوانسار</c:v>
                </c:pt>
                <c:pt idx="6">
                  <c:v>نطنز</c:v>
                </c:pt>
                <c:pt idx="7">
                  <c:v>ورزنه</c:v>
                </c:pt>
                <c:pt idx="8">
                  <c:v>بوئین</c:v>
                </c:pt>
                <c:pt idx="9">
                  <c:v>اردستان</c:v>
                </c:pt>
                <c:pt idx="10">
                  <c:v>جرقویه</c:v>
                </c:pt>
                <c:pt idx="11">
                  <c:v>هرند</c:v>
                </c:pt>
                <c:pt idx="12">
                  <c:v>خور</c:v>
                </c:pt>
                <c:pt idx="13">
                  <c:v>فلاورجان</c:v>
                </c:pt>
                <c:pt idx="14">
                  <c:v>کوهپایه</c:v>
                </c:pt>
                <c:pt idx="15">
                  <c:v>دهاقان</c:v>
                </c:pt>
                <c:pt idx="16">
                  <c:v>نائین</c:v>
                </c:pt>
                <c:pt idx="17">
                  <c:v>تیران </c:v>
                </c:pt>
                <c:pt idx="18">
                  <c:v>مبارکه</c:v>
                </c:pt>
                <c:pt idx="19">
                  <c:v>شهرضا</c:v>
                </c:pt>
                <c:pt idx="20">
                  <c:v>نجف آباد</c:v>
                </c:pt>
                <c:pt idx="21">
                  <c:v>لنجان</c:v>
                </c:pt>
                <c:pt idx="22">
                  <c:v>برخوار</c:v>
                </c:pt>
                <c:pt idx="23">
                  <c:v>خمینی شهر</c:v>
                </c:pt>
                <c:pt idx="24">
                  <c:v>شاهین شهر </c:v>
                </c:pt>
                <c:pt idx="25">
                  <c:v>استان</c:v>
                </c:pt>
                <c:pt idx="26">
                  <c:v>اصفهان 1</c:v>
                </c:pt>
                <c:pt idx="27">
                  <c:v>اصفهان 2</c:v>
                </c:pt>
              </c:strCache>
            </c:strRef>
          </c:cat>
          <c:val>
            <c:numRef>
              <c:f>'مقایسه با اهداف'!$C$504:$C$531</c:f>
              <c:numCache>
                <c:formatCode>0.00</c:formatCode>
                <c:ptCount val="28"/>
                <c:pt idx="0">
                  <c:v>13.4</c:v>
                </c:pt>
                <c:pt idx="1">
                  <c:v>10.96</c:v>
                </c:pt>
                <c:pt idx="2">
                  <c:v>9.23</c:v>
                </c:pt>
                <c:pt idx="3">
                  <c:v>10.53</c:v>
                </c:pt>
                <c:pt idx="4">
                  <c:v>10.62</c:v>
                </c:pt>
                <c:pt idx="5">
                  <c:v>14.24</c:v>
                </c:pt>
                <c:pt idx="6">
                  <c:v>18.11</c:v>
                </c:pt>
                <c:pt idx="7">
                  <c:v>14.27</c:v>
                </c:pt>
                <c:pt idx="8">
                  <c:v>11.9</c:v>
                </c:pt>
                <c:pt idx="9">
                  <c:v>18.89</c:v>
                </c:pt>
                <c:pt idx="10">
                  <c:v>13.03</c:v>
                </c:pt>
                <c:pt idx="11">
                  <c:v>14.45</c:v>
                </c:pt>
                <c:pt idx="12">
                  <c:v>17.73</c:v>
                </c:pt>
                <c:pt idx="13">
                  <c:v>13.59</c:v>
                </c:pt>
                <c:pt idx="14">
                  <c:v>15.73</c:v>
                </c:pt>
                <c:pt idx="15">
                  <c:v>14.59</c:v>
                </c:pt>
                <c:pt idx="16">
                  <c:v>13</c:v>
                </c:pt>
                <c:pt idx="17">
                  <c:v>12.75</c:v>
                </c:pt>
                <c:pt idx="18">
                  <c:v>12.94</c:v>
                </c:pt>
                <c:pt idx="19">
                  <c:v>11.96</c:v>
                </c:pt>
                <c:pt idx="20">
                  <c:v>14.13</c:v>
                </c:pt>
                <c:pt idx="21">
                  <c:v>12.5</c:v>
                </c:pt>
                <c:pt idx="22">
                  <c:v>14.85</c:v>
                </c:pt>
                <c:pt idx="23">
                  <c:v>14.53</c:v>
                </c:pt>
                <c:pt idx="24">
                  <c:v>14.05</c:v>
                </c:pt>
                <c:pt idx="25">
                  <c:v>13.44</c:v>
                </c:pt>
                <c:pt idx="26">
                  <c:v>14.24</c:v>
                </c:pt>
                <c:pt idx="27">
                  <c:v>12.3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E03-4AD6-9DDA-0EB2FC31BE23}"/>
            </c:ext>
          </c:extLst>
        </c:ser>
        <c:ser>
          <c:idx val="2"/>
          <c:order val="2"/>
          <c:tx>
            <c:strRef>
              <c:f>'مقایسه با اهداف'!$D$503</c:f>
              <c:strCache>
                <c:ptCount val="1"/>
                <c:pt idx="0">
                  <c:v>شیوع فشارخون تا تابستان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rgbClr val="4B752F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'مقایسه با اهداف'!$A$504:$A$531</c:f>
              <c:strCache>
                <c:ptCount val="28"/>
                <c:pt idx="0">
                  <c:v>فریدن</c:v>
                </c:pt>
                <c:pt idx="1">
                  <c:v>چادگان</c:v>
                </c:pt>
                <c:pt idx="2">
                  <c:v>فریدونشهر</c:v>
                </c:pt>
                <c:pt idx="3">
                  <c:v>گلپایگان</c:v>
                </c:pt>
                <c:pt idx="4">
                  <c:v>سمیرم</c:v>
                </c:pt>
                <c:pt idx="5">
                  <c:v>خوانسار</c:v>
                </c:pt>
                <c:pt idx="6">
                  <c:v>نطنز</c:v>
                </c:pt>
                <c:pt idx="7">
                  <c:v>ورزنه</c:v>
                </c:pt>
                <c:pt idx="8">
                  <c:v>بوئین</c:v>
                </c:pt>
                <c:pt idx="9">
                  <c:v>اردستان</c:v>
                </c:pt>
                <c:pt idx="10">
                  <c:v>جرقویه</c:v>
                </c:pt>
                <c:pt idx="11">
                  <c:v>هرند</c:v>
                </c:pt>
                <c:pt idx="12">
                  <c:v>خور</c:v>
                </c:pt>
                <c:pt idx="13">
                  <c:v>فلاورجان</c:v>
                </c:pt>
                <c:pt idx="14">
                  <c:v>کوهپایه</c:v>
                </c:pt>
                <c:pt idx="15">
                  <c:v>دهاقان</c:v>
                </c:pt>
                <c:pt idx="16">
                  <c:v>نائین</c:v>
                </c:pt>
                <c:pt idx="17">
                  <c:v>تیران </c:v>
                </c:pt>
                <c:pt idx="18">
                  <c:v>مبارکه</c:v>
                </c:pt>
                <c:pt idx="19">
                  <c:v>شهرضا</c:v>
                </c:pt>
                <c:pt idx="20">
                  <c:v>نجف آباد</c:v>
                </c:pt>
                <c:pt idx="21">
                  <c:v>لنجان</c:v>
                </c:pt>
                <c:pt idx="22">
                  <c:v>برخوار</c:v>
                </c:pt>
                <c:pt idx="23">
                  <c:v>خمینی شهر</c:v>
                </c:pt>
                <c:pt idx="24">
                  <c:v>شاهین شهر </c:v>
                </c:pt>
                <c:pt idx="25">
                  <c:v>استان</c:v>
                </c:pt>
                <c:pt idx="26">
                  <c:v>اصفهان 1</c:v>
                </c:pt>
                <c:pt idx="27">
                  <c:v>اصفهان 2</c:v>
                </c:pt>
              </c:strCache>
            </c:strRef>
          </c:cat>
          <c:val>
            <c:numRef>
              <c:f>'مقایسه با اهداف'!$D$504:$D$531</c:f>
              <c:numCache>
                <c:formatCode>General</c:formatCode>
                <c:ptCount val="28"/>
                <c:pt idx="0">
                  <c:v>21.28</c:v>
                </c:pt>
                <c:pt idx="1">
                  <c:v>23.44</c:v>
                </c:pt>
                <c:pt idx="2">
                  <c:v>19.899999999999999</c:v>
                </c:pt>
                <c:pt idx="3">
                  <c:v>19.559999999999999</c:v>
                </c:pt>
                <c:pt idx="4">
                  <c:v>19</c:v>
                </c:pt>
                <c:pt idx="5">
                  <c:v>26.69</c:v>
                </c:pt>
                <c:pt idx="6">
                  <c:v>22.48</c:v>
                </c:pt>
                <c:pt idx="7">
                  <c:v>24.92</c:v>
                </c:pt>
                <c:pt idx="8">
                  <c:v>27.28</c:v>
                </c:pt>
                <c:pt idx="9">
                  <c:v>31.49</c:v>
                </c:pt>
                <c:pt idx="10">
                  <c:v>25.73</c:v>
                </c:pt>
                <c:pt idx="11">
                  <c:v>25.92</c:v>
                </c:pt>
                <c:pt idx="12">
                  <c:v>34.31</c:v>
                </c:pt>
                <c:pt idx="13">
                  <c:v>20.81</c:v>
                </c:pt>
                <c:pt idx="14">
                  <c:v>24.17</c:v>
                </c:pt>
                <c:pt idx="15">
                  <c:v>25.09</c:v>
                </c:pt>
                <c:pt idx="16">
                  <c:v>20.27</c:v>
                </c:pt>
                <c:pt idx="17">
                  <c:v>22.87</c:v>
                </c:pt>
                <c:pt idx="18">
                  <c:v>19.47</c:v>
                </c:pt>
                <c:pt idx="19">
                  <c:v>21.23</c:v>
                </c:pt>
                <c:pt idx="20">
                  <c:v>21.78</c:v>
                </c:pt>
                <c:pt idx="21">
                  <c:v>19.64</c:v>
                </c:pt>
                <c:pt idx="22">
                  <c:v>20.57</c:v>
                </c:pt>
                <c:pt idx="23">
                  <c:v>18.809999999999999</c:v>
                </c:pt>
                <c:pt idx="24">
                  <c:v>19.170000000000002</c:v>
                </c:pt>
                <c:pt idx="25">
                  <c:v>20.37</c:v>
                </c:pt>
                <c:pt idx="26">
                  <c:v>21.03</c:v>
                </c:pt>
                <c:pt idx="27">
                  <c:v>17.32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E03-4AD6-9DDA-0EB2FC31BE2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747716912"/>
        <c:axId val="747738128"/>
      </c:lineChart>
      <c:catAx>
        <c:axId val="751168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51172448"/>
        <c:crosses val="autoZero"/>
        <c:auto val="1"/>
        <c:lblAlgn val="ctr"/>
        <c:lblOffset val="100"/>
        <c:noMultiLvlLbl val="0"/>
      </c:catAx>
      <c:valAx>
        <c:axId val="7511724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51168704"/>
        <c:crosses val="autoZero"/>
        <c:crossBetween val="between"/>
      </c:valAx>
      <c:valAx>
        <c:axId val="747738128"/>
        <c:scaling>
          <c:orientation val="minMax"/>
        </c:scaling>
        <c:delete val="1"/>
        <c:axPos val="r"/>
        <c:numFmt formatCode="0.00" sourceLinked="1"/>
        <c:majorTickMark val="out"/>
        <c:minorTickMark val="none"/>
        <c:tickLblPos val="nextTo"/>
        <c:crossAx val="747716912"/>
        <c:crosses val="max"/>
        <c:crossBetween val="between"/>
      </c:valAx>
      <c:catAx>
        <c:axId val="74771691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74773812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1062449097328756"/>
          <c:y val="0.95091936424613588"/>
          <c:w val="0.55322212443251162"/>
          <c:h val="3.79695246427529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r>
              <a:rPr lang="fa-IR" sz="2000" b="1" i="0" cap="all" baseline="0" dirty="0">
                <a:solidFill>
                  <a:schemeClr val="accent5">
                    <a:lumMod val="75000"/>
                  </a:schemeClr>
                </a:solidFill>
                <a:effectLst/>
                <a:cs typeface="B Titr" panose="00000700000000000000" pitchFamily="2" charset="-78"/>
              </a:rPr>
              <a:t>روند تعداد بیمار مبتلا به فشارخون بالای شناسایی شده در استان اصفهان تا بهار1405</a:t>
            </a:r>
          </a:p>
        </c:rich>
      </c:tx>
      <c:layout>
        <c:manualLayout>
          <c:xMode val="edge"/>
          <c:yMode val="edge"/>
          <c:x val="0.15806243094344086"/>
          <c:y val="1.1111111111111112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'تعداد بیمار فشارخونی'!$AC$3</c:f>
              <c:strCache>
                <c:ptCount val="1"/>
                <c:pt idx="0">
                  <c:v>استان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'تعداد بیمار فشارخونی'!$AK$2:$BP$2</c:f>
              <c:strCache>
                <c:ptCount val="32"/>
                <c:pt idx="0">
                  <c:v>سه ماهه دوم  97</c:v>
                </c:pt>
                <c:pt idx="1">
                  <c:v>سه ماهه سوم 97</c:v>
                </c:pt>
                <c:pt idx="2">
                  <c:v>سه ماهه چهارم 97</c:v>
                </c:pt>
                <c:pt idx="3">
                  <c:v>سه ماهه اول  98</c:v>
                </c:pt>
                <c:pt idx="4">
                  <c:v>سه ماهه دوم 98</c:v>
                </c:pt>
                <c:pt idx="5">
                  <c:v>سه ماهه سوم 98</c:v>
                </c:pt>
                <c:pt idx="6">
                  <c:v>سه ماهه چهارم  98</c:v>
                </c:pt>
                <c:pt idx="7">
                  <c:v>سه ماهه اول 99</c:v>
                </c:pt>
                <c:pt idx="8">
                  <c:v>سه ماهه دوم  99</c:v>
                </c:pt>
                <c:pt idx="9">
                  <c:v>سه ماهه سوم99</c:v>
                </c:pt>
                <c:pt idx="10">
                  <c:v>سه ماهه چهارم99</c:v>
                </c:pt>
                <c:pt idx="11">
                  <c:v>سه ماهه اول 1400</c:v>
                </c:pt>
                <c:pt idx="12">
                  <c:v>سه ماهه دوم 1400</c:v>
                </c:pt>
                <c:pt idx="13">
                  <c:v>سه ماهه سوم 1400</c:v>
                </c:pt>
                <c:pt idx="14">
                  <c:v>سه ماهه چهارم 1400</c:v>
                </c:pt>
                <c:pt idx="15">
                  <c:v>سه ماهه اول 1401</c:v>
                </c:pt>
                <c:pt idx="16">
                  <c:v>سه ماهه دوم1401</c:v>
                </c:pt>
                <c:pt idx="17">
                  <c:v>سه ماهه سوم 1401</c:v>
                </c:pt>
                <c:pt idx="18">
                  <c:v>سه ماهه چهارم 1401</c:v>
                </c:pt>
                <c:pt idx="19">
                  <c:v>سه ماهه اول 1402</c:v>
                </c:pt>
                <c:pt idx="20">
                  <c:v>سه ماهه دوم 1402</c:v>
                </c:pt>
                <c:pt idx="21">
                  <c:v>سه ماهه سوم 1402</c:v>
                </c:pt>
                <c:pt idx="22">
                  <c:v>سه ماهه چهارم 1402</c:v>
                </c:pt>
                <c:pt idx="23">
                  <c:v>سه ماهه اول1403</c:v>
                </c:pt>
                <c:pt idx="24">
                  <c:v>سه ماهه دوم1403</c:v>
                </c:pt>
                <c:pt idx="25">
                  <c:v>سه ماهه سوم1403</c:v>
                </c:pt>
                <c:pt idx="26">
                  <c:v>زمستان 1403</c:v>
                </c:pt>
                <c:pt idx="27">
                  <c:v>بهار1404</c:v>
                </c:pt>
                <c:pt idx="28">
                  <c:v>تابستان 1404</c:v>
                </c:pt>
                <c:pt idx="29">
                  <c:v>پاییز1404</c:v>
                </c:pt>
                <c:pt idx="30">
                  <c:v>زمستان1404</c:v>
                </c:pt>
                <c:pt idx="31">
                  <c:v>بهار1405</c:v>
                </c:pt>
              </c:strCache>
            </c:strRef>
          </c:cat>
          <c:val>
            <c:numRef>
              <c:f>'تعداد بیمار فشارخونی'!$AK$3:$BP$3</c:f>
              <c:numCache>
                <c:formatCode>General</c:formatCode>
                <c:ptCount val="32"/>
                <c:pt idx="0">
                  <c:v>116139</c:v>
                </c:pt>
                <c:pt idx="1">
                  <c:v>131457</c:v>
                </c:pt>
                <c:pt idx="2">
                  <c:v>150278</c:v>
                </c:pt>
                <c:pt idx="3">
                  <c:v>172092</c:v>
                </c:pt>
                <c:pt idx="4">
                  <c:v>190723</c:v>
                </c:pt>
                <c:pt idx="5">
                  <c:v>206312</c:v>
                </c:pt>
                <c:pt idx="6">
                  <c:v>221858</c:v>
                </c:pt>
                <c:pt idx="7">
                  <c:v>227550</c:v>
                </c:pt>
                <c:pt idx="8">
                  <c:v>237358</c:v>
                </c:pt>
                <c:pt idx="9">
                  <c:v>242632</c:v>
                </c:pt>
                <c:pt idx="10">
                  <c:v>249929</c:v>
                </c:pt>
                <c:pt idx="11">
                  <c:v>264197</c:v>
                </c:pt>
                <c:pt idx="12">
                  <c:v>273098</c:v>
                </c:pt>
                <c:pt idx="13">
                  <c:v>274049</c:v>
                </c:pt>
                <c:pt idx="14">
                  <c:v>282700</c:v>
                </c:pt>
                <c:pt idx="15">
                  <c:v>288617</c:v>
                </c:pt>
                <c:pt idx="16">
                  <c:v>296170</c:v>
                </c:pt>
                <c:pt idx="17">
                  <c:v>306412</c:v>
                </c:pt>
                <c:pt idx="18">
                  <c:v>315556</c:v>
                </c:pt>
                <c:pt idx="19">
                  <c:v>323755</c:v>
                </c:pt>
                <c:pt idx="20">
                  <c:v>332725</c:v>
                </c:pt>
                <c:pt idx="21">
                  <c:v>344988</c:v>
                </c:pt>
                <c:pt idx="22">
                  <c:v>363742</c:v>
                </c:pt>
                <c:pt idx="23">
                  <c:v>371845</c:v>
                </c:pt>
                <c:pt idx="24">
                  <c:v>378261</c:v>
                </c:pt>
                <c:pt idx="25">
                  <c:v>387474</c:v>
                </c:pt>
                <c:pt idx="26">
                  <c:v>396502</c:v>
                </c:pt>
                <c:pt idx="27">
                  <c:v>403292</c:v>
                </c:pt>
                <c:pt idx="28">
                  <c:v>409535</c:v>
                </c:pt>
                <c:pt idx="29">
                  <c:v>417192</c:v>
                </c:pt>
                <c:pt idx="30">
                  <c:v>424002</c:v>
                </c:pt>
                <c:pt idx="31">
                  <c:v>430679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74B-4AB3-BB89-CA05E8347E2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17984832"/>
        <c:axId val="317982088"/>
      </c:barChart>
      <c:catAx>
        <c:axId val="3179848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en-US"/>
          </a:p>
        </c:txPr>
        <c:crossAx val="317982088"/>
        <c:crosses val="autoZero"/>
        <c:auto val="1"/>
        <c:lblAlgn val="ctr"/>
        <c:lblOffset val="100"/>
        <c:noMultiLvlLbl val="0"/>
      </c:catAx>
      <c:valAx>
        <c:axId val="31798208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179848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rgbClr val="79EBF7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chemeClr val="accent5">
                    <a:lumMod val="75000"/>
                  </a:schemeClr>
                </a:solidFill>
                <a:cs typeface="B Titr" panose="00000700000000000000" pitchFamily="2" charset="-78"/>
              </a:rPr>
              <a:t>روند درصد بیماران مبتلا به فشارخون بالا شناسایی شده نسبت به خطرسنجی های انجام شده استان اصفهان</a:t>
            </a:r>
            <a:endParaRPr lang="en-US" sz="2000" b="1" dirty="0">
              <a:solidFill>
                <a:schemeClr val="accent5">
                  <a:lumMod val="75000"/>
                </a:schemeClr>
              </a:solidFill>
              <a:cs typeface="B Titr" panose="00000700000000000000" pitchFamily="2" charset="-78"/>
            </a:endParaRPr>
          </a:p>
          <a:p>
            <a:pPr>
              <a:defRPr sz="2000" b="1">
                <a:solidFill>
                  <a:srgbClr val="C00000"/>
                </a:solidFill>
              </a:defRPr>
            </a:pPr>
            <a:r>
              <a:rPr lang="fa-IR" sz="2000" b="1" dirty="0">
                <a:solidFill>
                  <a:schemeClr val="accent5">
                    <a:lumMod val="75000"/>
                  </a:schemeClr>
                </a:solidFill>
                <a:cs typeface="B Titr" panose="00000700000000000000" pitchFamily="2" charset="-78"/>
              </a:rPr>
              <a:t> تا بهار 1405</a:t>
            </a:r>
          </a:p>
        </c:rich>
      </c:tx>
      <c:layout>
        <c:manualLayout>
          <c:xMode val="edge"/>
          <c:yMode val="edge"/>
          <c:x val="0.12537237532808398"/>
          <c:y val="2.962964388442190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5.8595800524934384E-2"/>
          <c:y val="0.14629629629629631"/>
          <c:w val="0.94064427493438318"/>
          <c:h val="0.70559390492855056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'درصد بیمار فشارخونی'!$L$3:$AP$3</c:f>
              <c:strCache>
                <c:ptCount val="31"/>
                <c:pt idx="0">
                  <c:v>سه ماهه سوم 97</c:v>
                </c:pt>
                <c:pt idx="1">
                  <c:v>سه ماهه چهارم 97</c:v>
                </c:pt>
                <c:pt idx="2">
                  <c:v>سه ماهه اول  98</c:v>
                </c:pt>
                <c:pt idx="3">
                  <c:v>سه ماهه دوم 98</c:v>
                </c:pt>
                <c:pt idx="4">
                  <c:v>سه ماهه سوم  98</c:v>
                </c:pt>
                <c:pt idx="5">
                  <c:v>سه ماهه چهارم  98</c:v>
                </c:pt>
                <c:pt idx="6">
                  <c:v>سه ماهه اول  99</c:v>
                </c:pt>
                <c:pt idx="7">
                  <c:v>سه ماهه دوم  99</c:v>
                </c:pt>
                <c:pt idx="8">
                  <c:v>سه ماهه سوم 99</c:v>
                </c:pt>
                <c:pt idx="9">
                  <c:v>سه ماهه چهارم  99</c:v>
                </c:pt>
                <c:pt idx="10">
                  <c:v>سه ماهه اول 1400</c:v>
                </c:pt>
                <c:pt idx="11">
                  <c:v>سه ماهه دوم 1400</c:v>
                </c:pt>
                <c:pt idx="12">
                  <c:v>سه ماهه سوم1400</c:v>
                </c:pt>
                <c:pt idx="13">
                  <c:v>سه ماهه چهارم 1400</c:v>
                </c:pt>
                <c:pt idx="14">
                  <c:v>سه ماهه اول 1401</c:v>
                </c:pt>
                <c:pt idx="15">
                  <c:v>سه ماهه دوم 1401</c:v>
                </c:pt>
                <c:pt idx="16">
                  <c:v>سه ماهه سوم  1401</c:v>
                </c:pt>
                <c:pt idx="17">
                  <c:v>سه ماه چهارم 1401</c:v>
                </c:pt>
                <c:pt idx="18">
                  <c:v>سه ماهه اول 1402</c:v>
                </c:pt>
                <c:pt idx="19">
                  <c:v>سه ماهه دوم 1402</c:v>
                </c:pt>
                <c:pt idx="20">
                  <c:v>سه ماهه سوم 1402</c:v>
                </c:pt>
                <c:pt idx="21">
                  <c:v>سه ماهه چهارم 1402</c:v>
                </c:pt>
                <c:pt idx="22">
                  <c:v>سه ماهه اول1403</c:v>
                </c:pt>
                <c:pt idx="23">
                  <c:v>سه ماهه دوم1403</c:v>
                </c:pt>
                <c:pt idx="24">
                  <c:v>سه ماهه سوم1403</c:v>
                </c:pt>
                <c:pt idx="25">
                  <c:v>زمستان 1403</c:v>
                </c:pt>
                <c:pt idx="26">
                  <c:v>بهار1404</c:v>
                </c:pt>
                <c:pt idx="27">
                  <c:v>تابستان 1404</c:v>
                </c:pt>
                <c:pt idx="28">
                  <c:v>پاییز 1404</c:v>
                </c:pt>
                <c:pt idx="29">
                  <c:v>زمستان 1404</c:v>
                </c:pt>
                <c:pt idx="30">
                  <c:v>بهار1405</c:v>
                </c:pt>
              </c:strCache>
            </c:strRef>
          </c:cat>
          <c:val>
            <c:numRef>
              <c:f>'درصد بیمار فشارخونی'!$L$31:$AP$31</c:f>
              <c:numCache>
                <c:formatCode>General</c:formatCode>
                <c:ptCount val="31"/>
                <c:pt idx="0">
                  <c:v>25.59</c:v>
                </c:pt>
                <c:pt idx="1">
                  <c:v>19.329999999999998</c:v>
                </c:pt>
                <c:pt idx="2">
                  <c:v>19.57</c:v>
                </c:pt>
                <c:pt idx="3">
                  <c:v>19.399999999999999</c:v>
                </c:pt>
                <c:pt idx="4">
                  <c:v>19.43</c:v>
                </c:pt>
                <c:pt idx="5">
                  <c:v>19.45</c:v>
                </c:pt>
                <c:pt idx="6">
                  <c:v>19.739999999999998</c:v>
                </c:pt>
                <c:pt idx="7">
                  <c:v>19.84</c:v>
                </c:pt>
                <c:pt idx="8">
                  <c:v>19.91</c:v>
                </c:pt>
                <c:pt idx="9">
                  <c:v>19.760000000000002</c:v>
                </c:pt>
                <c:pt idx="10">
                  <c:v>20.13</c:v>
                </c:pt>
                <c:pt idx="11">
                  <c:v>19.98</c:v>
                </c:pt>
                <c:pt idx="12">
                  <c:v>19.739999999999998</c:v>
                </c:pt>
                <c:pt idx="13">
                  <c:v>19.73</c:v>
                </c:pt>
                <c:pt idx="14">
                  <c:v>19.62</c:v>
                </c:pt>
                <c:pt idx="15" formatCode="0.00">
                  <c:v>19.329999999999998</c:v>
                </c:pt>
                <c:pt idx="16">
                  <c:v>19.260000000000002</c:v>
                </c:pt>
                <c:pt idx="17">
                  <c:v>19.3</c:v>
                </c:pt>
                <c:pt idx="18">
                  <c:v>19.18</c:v>
                </c:pt>
                <c:pt idx="19">
                  <c:v>19.100000000000001</c:v>
                </c:pt>
                <c:pt idx="20">
                  <c:v>19.2</c:v>
                </c:pt>
                <c:pt idx="21">
                  <c:v>19.52</c:v>
                </c:pt>
                <c:pt idx="22">
                  <c:v>19.59</c:v>
                </c:pt>
                <c:pt idx="23">
                  <c:v>19.89</c:v>
                </c:pt>
                <c:pt idx="24">
                  <c:v>19.829999999999998</c:v>
                </c:pt>
                <c:pt idx="25">
                  <c:v>19.87</c:v>
                </c:pt>
                <c:pt idx="26">
                  <c:v>19.86</c:v>
                </c:pt>
                <c:pt idx="27">
                  <c:v>19.920000000000002</c:v>
                </c:pt>
                <c:pt idx="28">
                  <c:v>20.059999999999999</c:v>
                </c:pt>
                <c:pt idx="29">
                  <c:v>20.22</c:v>
                </c:pt>
                <c:pt idx="30">
                  <c:v>20.37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D7A-473B-83C3-9B35E642193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17982872"/>
        <c:axId val="317982480"/>
      </c:barChart>
      <c:catAx>
        <c:axId val="317982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7982480"/>
        <c:crosses val="autoZero"/>
        <c:auto val="1"/>
        <c:lblAlgn val="ctr"/>
        <c:lblOffset val="100"/>
        <c:noMultiLvlLbl val="0"/>
      </c:catAx>
      <c:valAx>
        <c:axId val="31798248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179828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rgbClr val="79EBF7"/>
    </a:solidFill>
    <a:ln>
      <a:solidFill>
        <a:srgbClr val="79EBF7"/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1800" b="1" i="0" baseline="0" dirty="0">
                <a:solidFill>
                  <a:schemeClr val="accent5">
                    <a:lumMod val="75000"/>
                  </a:schemeClr>
                </a:solidFill>
                <a:effectLst/>
                <a:cs typeface="B Titr" panose="00000700000000000000" pitchFamily="2" charset="-78"/>
              </a:rPr>
              <a:t>درصد شناسایی بیماران مبتلا به فشارخون بالا نسبت به خطرسنجی انجام شده به تفکیک شهرستان ها تا بهار1405</a:t>
            </a:r>
            <a:endParaRPr lang="en-US" dirty="0">
              <a:solidFill>
                <a:schemeClr val="accent5">
                  <a:lumMod val="75000"/>
                </a:schemeClr>
              </a:solidFill>
              <a:effectLst/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'مقایسه با اهداف'!$B$930</c:f>
              <c:strCache>
                <c:ptCount val="1"/>
                <c:pt idx="0">
                  <c:v>شیوع فشارخون تا بهار1405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8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F07-456E-9C1B-9C5027EF55C4}"/>
              </c:ext>
            </c:extLst>
          </c:dPt>
          <c:dLbls>
            <c:dLbl>
              <c:idx val="18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3F07-456E-9C1B-9C5027EF55C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'مقایسه با اهداف'!$A$931:$A$958</c:f>
              <c:strCache>
                <c:ptCount val="28"/>
                <c:pt idx="0">
                  <c:v>خور</c:v>
                </c:pt>
                <c:pt idx="1">
                  <c:v>اردستان</c:v>
                </c:pt>
                <c:pt idx="2">
                  <c:v>بوئین</c:v>
                </c:pt>
                <c:pt idx="3">
                  <c:v>خوانسار</c:v>
                </c:pt>
                <c:pt idx="4">
                  <c:v>هرند</c:v>
                </c:pt>
                <c:pt idx="5">
                  <c:v>جرقویه</c:v>
                </c:pt>
                <c:pt idx="6">
                  <c:v>دهاقان</c:v>
                </c:pt>
                <c:pt idx="7">
                  <c:v>ورزنه</c:v>
                </c:pt>
                <c:pt idx="8">
                  <c:v>کوهپایه</c:v>
                </c:pt>
                <c:pt idx="9">
                  <c:v>چادگان</c:v>
                </c:pt>
                <c:pt idx="10">
                  <c:v>تیران </c:v>
                </c:pt>
                <c:pt idx="11">
                  <c:v>نطنز</c:v>
                </c:pt>
                <c:pt idx="12">
                  <c:v>نجف آباد</c:v>
                </c:pt>
                <c:pt idx="13">
                  <c:v>فریدن</c:v>
                </c:pt>
                <c:pt idx="14">
                  <c:v>شهرضا</c:v>
                </c:pt>
                <c:pt idx="15">
                  <c:v>اصفهان 1</c:v>
                </c:pt>
                <c:pt idx="16">
                  <c:v>فلاورجان</c:v>
                </c:pt>
                <c:pt idx="17">
                  <c:v>برخوار</c:v>
                </c:pt>
                <c:pt idx="18">
                  <c:v>استان</c:v>
                </c:pt>
                <c:pt idx="19">
                  <c:v>نائین</c:v>
                </c:pt>
                <c:pt idx="20">
                  <c:v>فریدونشهر</c:v>
                </c:pt>
                <c:pt idx="21">
                  <c:v>لنجان</c:v>
                </c:pt>
                <c:pt idx="22">
                  <c:v>گلپایگان</c:v>
                </c:pt>
                <c:pt idx="23">
                  <c:v>مبارکه</c:v>
                </c:pt>
                <c:pt idx="24">
                  <c:v>شاهین شهر </c:v>
                </c:pt>
                <c:pt idx="25">
                  <c:v>سمیرم</c:v>
                </c:pt>
                <c:pt idx="26">
                  <c:v>خمینی شهر</c:v>
                </c:pt>
                <c:pt idx="27">
                  <c:v>اصفهان 2</c:v>
                </c:pt>
              </c:strCache>
            </c:strRef>
          </c:cat>
          <c:val>
            <c:numRef>
              <c:f>'مقایسه با اهداف'!$B$931:$B$958</c:f>
              <c:numCache>
                <c:formatCode>General</c:formatCode>
                <c:ptCount val="28"/>
                <c:pt idx="0">
                  <c:v>34.31</c:v>
                </c:pt>
                <c:pt idx="1">
                  <c:v>31.49</c:v>
                </c:pt>
                <c:pt idx="2">
                  <c:v>27.28</c:v>
                </c:pt>
                <c:pt idx="3">
                  <c:v>26.69</c:v>
                </c:pt>
                <c:pt idx="4">
                  <c:v>25.92</c:v>
                </c:pt>
                <c:pt idx="5">
                  <c:v>25.73</c:v>
                </c:pt>
                <c:pt idx="6">
                  <c:v>25.09</c:v>
                </c:pt>
                <c:pt idx="7">
                  <c:v>24.92</c:v>
                </c:pt>
                <c:pt idx="8">
                  <c:v>24.17</c:v>
                </c:pt>
                <c:pt idx="9">
                  <c:v>23.44</c:v>
                </c:pt>
                <c:pt idx="10">
                  <c:v>22.87</c:v>
                </c:pt>
                <c:pt idx="11">
                  <c:v>22.48</c:v>
                </c:pt>
                <c:pt idx="12">
                  <c:v>21.78</c:v>
                </c:pt>
                <c:pt idx="13">
                  <c:v>21.28</c:v>
                </c:pt>
                <c:pt idx="14">
                  <c:v>21.23</c:v>
                </c:pt>
                <c:pt idx="15">
                  <c:v>21.03</c:v>
                </c:pt>
                <c:pt idx="16">
                  <c:v>20.81</c:v>
                </c:pt>
                <c:pt idx="17">
                  <c:v>20.57</c:v>
                </c:pt>
                <c:pt idx="18">
                  <c:v>20.37</c:v>
                </c:pt>
                <c:pt idx="19">
                  <c:v>20.27</c:v>
                </c:pt>
                <c:pt idx="20">
                  <c:v>19.899999999999999</c:v>
                </c:pt>
                <c:pt idx="21">
                  <c:v>19.64</c:v>
                </c:pt>
                <c:pt idx="22">
                  <c:v>19.559999999999999</c:v>
                </c:pt>
                <c:pt idx="23">
                  <c:v>19.47</c:v>
                </c:pt>
                <c:pt idx="24">
                  <c:v>19.170000000000002</c:v>
                </c:pt>
                <c:pt idx="25">
                  <c:v>19</c:v>
                </c:pt>
                <c:pt idx="26">
                  <c:v>18.809999999999999</c:v>
                </c:pt>
                <c:pt idx="27">
                  <c:v>17.32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F07-456E-9C1B-9C5027EF55C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164775871"/>
        <c:axId val="1164768383"/>
      </c:barChart>
      <c:catAx>
        <c:axId val="116477587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64768383"/>
        <c:crosses val="autoZero"/>
        <c:auto val="1"/>
        <c:lblAlgn val="ctr"/>
        <c:lblOffset val="100"/>
        <c:noMultiLvlLbl val="0"/>
      </c:catAx>
      <c:valAx>
        <c:axId val="116476838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6477587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1800" b="1" i="0" baseline="0" dirty="0">
                <a:solidFill>
                  <a:schemeClr val="accent5">
                    <a:lumMod val="75000"/>
                  </a:schemeClr>
                </a:solidFill>
                <a:effectLst/>
                <a:cs typeface="B Titr" panose="00000700000000000000" pitchFamily="2" charset="-78"/>
              </a:rPr>
              <a:t>مقایسه درصد شناسایی بیماران مبتلا به فشارخون بالا نسبت به خطرسنجی انجام شده به تفکیک شهرستان ها تا بهار1405و زمستان 1404</a:t>
            </a:r>
            <a:endParaRPr lang="en-US" dirty="0">
              <a:solidFill>
                <a:schemeClr val="accent5">
                  <a:lumMod val="75000"/>
                </a:schemeClr>
              </a:solidFill>
              <a:effectLst/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شیوع فشارخون در بهار 1405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8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6EC-4447-863C-E89F83532F7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Sheet1!$A$2:$A$29</c:f>
              <c:strCache>
                <c:ptCount val="28"/>
                <c:pt idx="0">
                  <c:v>خور</c:v>
                </c:pt>
                <c:pt idx="1">
                  <c:v>اردستان</c:v>
                </c:pt>
                <c:pt idx="2">
                  <c:v>بوئین</c:v>
                </c:pt>
                <c:pt idx="3">
                  <c:v>خوانسار</c:v>
                </c:pt>
                <c:pt idx="4">
                  <c:v>هرند</c:v>
                </c:pt>
                <c:pt idx="5">
                  <c:v>جرقویه</c:v>
                </c:pt>
                <c:pt idx="6">
                  <c:v>دهاقان</c:v>
                </c:pt>
                <c:pt idx="7">
                  <c:v>ورزنه</c:v>
                </c:pt>
                <c:pt idx="8">
                  <c:v>کوهپایه</c:v>
                </c:pt>
                <c:pt idx="9">
                  <c:v>چادگان</c:v>
                </c:pt>
                <c:pt idx="10">
                  <c:v>تیران </c:v>
                </c:pt>
                <c:pt idx="11">
                  <c:v>نطنز</c:v>
                </c:pt>
                <c:pt idx="12">
                  <c:v>نجف آباد</c:v>
                </c:pt>
                <c:pt idx="13">
                  <c:v>فریدن</c:v>
                </c:pt>
                <c:pt idx="14">
                  <c:v>شهرضا</c:v>
                </c:pt>
                <c:pt idx="15">
                  <c:v>اصفهان 1</c:v>
                </c:pt>
                <c:pt idx="16">
                  <c:v>فلاورجان</c:v>
                </c:pt>
                <c:pt idx="17">
                  <c:v>برخوار</c:v>
                </c:pt>
                <c:pt idx="18">
                  <c:v>استان</c:v>
                </c:pt>
                <c:pt idx="19">
                  <c:v>نائین</c:v>
                </c:pt>
                <c:pt idx="20">
                  <c:v>فریدونشهر</c:v>
                </c:pt>
                <c:pt idx="21">
                  <c:v>لنجان</c:v>
                </c:pt>
                <c:pt idx="22">
                  <c:v>گلپایگان</c:v>
                </c:pt>
                <c:pt idx="23">
                  <c:v>مبارکه</c:v>
                </c:pt>
                <c:pt idx="24">
                  <c:v>شاهین شهر </c:v>
                </c:pt>
                <c:pt idx="25">
                  <c:v>سمیرم</c:v>
                </c:pt>
                <c:pt idx="26">
                  <c:v>خمینی شهر</c:v>
                </c:pt>
                <c:pt idx="27">
                  <c:v>اصفهان 2</c:v>
                </c:pt>
              </c:strCache>
            </c:strRef>
          </c:cat>
          <c:val>
            <c:numRef>
              <c:f>Sheet1!$B$2:$B$29</c:f>
              <c:numCache>
                <c:formatCode>General</c:formatCode>
                <c:ptCount val="28"/>
                <c:pt idx="0">
                  <c:v>34.31</c:v>
                </c:pt>
                <c:pt idx="1">
                  <c:v>31.49</c:v>
                </c:pt>
                <c:pt idx="2">
                  <c:v>27.28</c:v>
                </c:pt>
                <c:pt idx="3">
                  <c:v>26.69</c:v>
                </c:pt>
                <c:pt idx="4">
                  <c:v>25.92</c:v>
                </c:pt>
                <c:pt idx="5">
                  <c:v>25.73</c:v>
                </c:pt>
                <c:pt idx="6">
                  <c:v>25.09</c:v>
                </c:pt>
                <c:pt idx="7">
                  <c:v>24.92</c:v>
                </c:pt>
                <c:pt idx="8">
                  <c:v>24.17</c:v>
                </c:pt>
                <c:pt idx="9">
                  <c:v>23.44</c:v>
                </c:pt>
                <c:pt idx="10">
                  <c:v>22.87</c:v>
                </c:pt>
                <c:pt idx="11">
                  <c:v>22.48</c:v>
                </c:pt>
                <c:pt idx="12">
                  <c:v>21.78</c:v>
                </c:pt>
                <c:pt idx="13">
                  <c:v>21.28</c:v>
                </c:pt>
                <c:pt idx="14">
                  <c:v>21.23</c:v>
                </c:pt>
                <c:pt idx="15">
                  <c:v>21.03</c:v>
                </c:pt>
                <c:pt idx="16">
                  <c:v>20.81</c:v>
                </c:pt>
                <c:pt idx="17">
                  <c:v>20.57</c:v>
                </c:pt>
                <c:pt idx="18">
                  <c:v>20.37</c:v>
                </c:pt>
                <c:pt idx="19">
                  <c:v>20.27</c:v>
                </c:pt>
                <c:pt idx="20">
                  <c:v>19.899999999999999</c:v>
                </c:pt>
                <c:pt idx="21">
                  <c:v>19.64</c:v>
                </c:pt>
                <c:pt idx="22">
                  <c:v>19.559999999999999</c:v>
                </c:pt>
                <c:pt idx="23">
                  <c:v>19.47</c:v>
                </c:pt>
                <c:pt idx="24">
                  <c:v>19.170000000000002</c:v>
                </c:pt>
                <c:pt idx="25">
                  <c:v>19</c:v>
                </c:pt>
                <c:pt idx="26">
                  <c:v>18.809999999999999</c:v>
                </c:pt>
                <c:pt idx="27">
                  <c:v>17.32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6EC-4447-863C-E89F83532F7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شیوع فشارخون در زمستان 1404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18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C6EC-4447-863C-E89F83532F7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Sheet1!$A$2:$A$29</c:f>
              <c:strCache>
                <c:ptCount val="28"/>
                <c:pt idx="0">
                  <c:v>خور</c:v>
                </c:pt>
                <c:pt idx="1">
                  <c:v>اردستان</c:v>
                </c:pt>
                <c:pt idx="2">
                  <c:v>بوئین</c:v>
                </c:pt>
                <c:pt idx="3">
                  <c:v>خوانسار</c:v>
                </c:pt>
                <c:pt idx="4">
                  <c:v>هرند</c:v>
                </c:pt>
                <c:pt idx="5">
                  <c:v>جرقویه</c:v>
                </c:pt>
                <c:pt idx="6">
                  <c:v>دهاقان</c:v>
                </c:pt>
                <c:pt idx="7">
                  <c:v>ورزنه</c:v>
                </c:pt>
                <c:pt idx="8">
                  <c:v>کوهپایه</c:v>
                </c:pt>
                <c:pt idx="9">
                  <c:v>چادگان</c:v>
                </c:pt>
                <c:pt idx="10">
                  <c:v>تیران </c:v>
                </c:pt>
                <c:pt idx="11">
                  <c:v>نطنز</c:v>
                </c:pt>
                <c:pt idx="12">
                  <c:v>نجف آباد</c:v>
                </c:pt>
                <c:pt idx="13">
                  <c:v>فریدن</c:v>
                </c:pt>
                <c:pt idx="14">
                  <c:v>شهرضا</c:v>
                </c:pt>
                <c:pt idx="15">
                  <c:v>اصفهان 1</c:v>
                </c:pt>
                <c:pt idx="16">
                  <c:v>فلاورجان</c:v>
                </c:pt>
                <c:pt idx="17">
                  <c:v>برخوار</c:v>
                </c:pt>
                <c:pt idx="18">
                  <c:v>استان</c:v>
                </c:pt>
                <c:pt idx="19">
                  <c:v>نائین</c:v>
                </c:pt>
                <c:pt idx="20">
                  <c:v>فریدونشهر</c:v>
                </c:pt>
                <c:pt idx="21">
                  <c:v>لنجان</c:v>
                </c:pt>
                <c:pt idx="22">
                  <c:v>گلپایگان</c:v>
                </c:pt>
                <c:pt idx="23">
                  <c:v>مبارکه</c:v>
                </c:pt>
                <c:pt idx="24">
                  <c:v>شاهین شهر </c:v>
                </c:pt>
                <c:pt idx="25">
                  <c:v>سمیرم</c:v>
                </c:pt>
                <c:pt idx="26">
                  <c:v>خمینی شهر</c:v>
                </c:pt>
                <c:pt idx="27">
                  <c:v>اصفهان 2</c:v>
                </c:pt>
              </c:strCache>
            </c:strRef>
          </c:cat>
          <c:val>
            <c:numRef>
              <c:f>Sheet1!$C$2:$C$29</c:f>
              <c:numCache>
                <c:formatCode>General</c:formatCode>
                <c:ptCount val="28"/>
                <c:pt idx="0" formatCode="0.00">
                  <c:v>34.11</c:v>
                </c:pt>
                <c:pt idx="1">
                  <c:v>31.32</c:v>
                </c:pt>
                <c:pt idx="2">
                  <c:v>27.06</c:v>
                </c:pt>
                <c:pt idx="3">
                  <c:v>26.25</c:v>
                </c:pt>
                <c:pt idx="4">
                  <c:v>25.27</c:v>
                </c:pt>
                <c:pt idx="5">
                  <c:v>25.52</c:v>
                </c:pt>
                <c:pt idx="6">
                  <c:v>24.88</c:v>
                </c:pt>
                <c:pt idx="7">
                  <c:v>24.25</c:v>
                </c:pt>
                <c:pt idx="8">
                  <c:v>24.14</c:v>
                </c:pt>
                <c:pt idx="9">
                  <c:v>23.15</c:v>
                </c:pt>
                <c:pt idx="10">
                  <c:v>22.84</c:v>
                </c:pt>
                <c:pt idx="11">
                  <c:v>22.43</c:v>
                </c:pt>
                <c:pt idx="12">
                  <c:v>21.57</c:v>
                </c:pt>
                <c:pt idx="13">
                  <c:v>20.96</c:v>
                </c:pt>
                <c:pt idx="14">
                  <c:v>21.14</c:v>
                </c:pt>
                <c:pt idx="15">
                  <c:v>20.94</c:v>
                </c:pt>
                <c:pt idx="16">
                  <c:v>20.6</c:v>
                </c:pt>
                <c:pt idx="17">
                  <c:v>20.41</c:v>
                </c:pt>
                <c:pt idx="18" formatCode="0.00">
                  <c:v>20.22</c:v>
                </c:pt>
                <c:pt idx="19">
                  <c:v>20.02</c:v>
                </c:pt>
                <c:pt idx="20">
                  <c:v>19.57</c:v>
                </c:pt>
                <c:pt idx="21">
                  <c:v>19.46</c:v>
                </c:pt>
                <c:pt idx="22">
                  <c:v>19.38</c:v>
                </c:pt>
                <c:pt idx="23">
                  <c:v>19.329999999999998</c:v>
                </c:pt>
                <c:pt idx="24">
                  <c:v>18.940000000000001</c:v>
                </c:pt>
                <c:pt idx="25">
                  <c:v>18.86</c:v>
                </c:pt>
                <c:pt idx="26">
                  <c:v>18.68</c:v>
                </c:pt>
                <c:pt idx="27">
                  <c:v>17.239999999999998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6EC-4447-863C-E89F83532F7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849599376"/>
        <c:axId val="849578160"/>
      </c:barChart>
      <c:catAx>
        <c:axId val="849599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49578160"/>
        <c:crosses val="autoZero"/>
        <c:auto val="1"/>
        <c:lblAlgn val="ctr"/>
        <c:lblOffset val="100"/>
        <c:noMultiLvlLbl val="0"/>
      </c:catAx>
      <c:valAx>
        <c:axId val="8495781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495993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000" dirty="0">
                <a:solidFill>
                  <a:schemeClr val="accent5">
                    <a:lumMod val="50000"/>
                  </a:schemeClr>
                </a:solidFill>
                <a:cs typeface="B Titr" panose="00000700000000000000" pitchFamily="2" charset="-78"/>
              </a:rPr>
              <a:t>مقایسه درصد شناسایی فشارخون با هدف موردانتظار تا بهار 1405به تفکیک شهرستانها</a:t>
            </a:r>
            <a:endParaRPr lang="en-US" sz="2000" dirty="0">
              <a:solidFill>
                <a:schemeClr val="accent5">
                  <a:lumMod val="50000"/>
                </a:schemeClr>
              </a:solidFill>
              <a:cs typeface="B Titr" panose="00000700000000000000" pitchFamily="2" charset="-78"/>
            </a:endParaRPr>
          </a:p>
        </c:rich>
      </c:tx>
      <c:layout>
        <c:manualLayout>
          <c:xMode val="edge"/>
          <c:yMode val="edge"/>
          <c:x val="0.16832814622997375"/>
          <c:y val="1.127992677817609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Sheet1!$B$33</c:f>
              <c:strCache>
                <c:ptCount val="1"/>
                <c:pt idx="0">
                  <c:v>شیوع فشارخون تا بهار1405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8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CF19-4246-9514-269D50EF654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Sheet1!$A$34:$A$61</c:f>
              <c:strCache>
                <c:ptCount val="28"/>
                <c:pt idx="0">
                  <c:v>خور</c:v>
                </c:pt>
                <c:pt idx="1">
                  <c:v>اردستان</c:v>
                </c:pt>
                <c:pt idx="2">
                  <c:v>بوئین</c:v>
                </c:pt>
                <c:pt idx="3">
                  <c:v>خوانسار</c:v>
                </c:pt>
                <c:pt idx="4">
                  <c:v>هرند</c:v>
                </c:pt>
                <c:pt idx="5">
                  <c:v>جرقویه</c:v>
                </c:pt>
                <c:pt idx="6">
                  <c:v>دهاقان</c:v>
                </c:pt>
                <c:pt idx="7">
                  <c:v>ورزنه</c:v>
                </c:pt>
                <c:pt idx="8">
                  <c:v>کوهپایه</c:v>
                </c:pt>
                <c:pt idx="9">
                  <c:v>چادگان</c:v>
                </c:pt>
                <c:pt idx="10">
                  <c:v>تیران </c:v>
                </c:pt>
                <c:pt idx="11">
                  <c:v>نطنز</c:v>
                </c:pt>
                <c:pt idx="12">
                  <c:v>نجف آباد</c:v>
                </c:pt>
                <c:pt idx="13">
                  <c:v>فریدن</c:v>
                </c:pt>
                <c:pt idx="14">
                  <c:v>شهرضا</c:v>
                </c:pt>
                <c:pt idx="15">
                  <c:v>اصفهان 1</c:v>
                </c:pt>
                <c:pt idx="16">
                  <c:v>فلاورجان</c:v>
                </c:pt>
                <c:pt idx="17">
                  <c:v>برخوار</c:v>
                </c:pt>
                <c:pt idx="18">
                  <c:v>استان</c:v>
                </c:pt>
                <c:pt idx="19">
                  <c:v>نائین</c:v>
                </c:pt>
                <c:pt idx="20">
                  <c:v>فریدونشهر</c:v>
                </c:pt>
                <c:pt idx="21">
                  <c:v>لنجان</c:v>
                </c:pt>
                <c:pt idx="22">
                  <c:v>گلپایگان</c:v>
                </c:pt>
                <c:pt idx="23">
                  <c:v>مبارکه</c:v>
                </c:pt>
                <c:pt idx="24">
                  <c:v>شاهین شهر </c:v>
                </c:pt>
                <c:pt idx="25">
                  <c:v>سمیرم</c:v>
                </c:pt>
                <c:pt idx="26">
                  <c:v>خمینی شهر</c:v>
                </c:pt>
                <c:pt idx="27">
                  <c:v>اصفهان 2</c:v>
                </c:pt>
              </c:strCache>
            </c:strRef>
          </c:cat>
          <c:val>
            <c:numRef>
              <c:f>Sheet1!$B$34:$B$61</c:f>
              <c:numCache>
                <c:formatCode>General</c:formatCode>
                <c:ptCount val="28"/>
                <c:pt idx="0">
                  <c:v>34.31</c:v>
                </c:pt>
                <c:pt idx="1">
                  <c:v>31.49</c:v>
                </c:pt>
                <c:pt idx="2">
                  <c:v>27.28</c:v>
                </c:pt>
                <c:pt idx="3">
                  <c:v>26.69</c:v>
                </c:pt>
                <c:pt idx="4">
                  <c:v>25.92</c:v>
                </c:pt>
                <c:pt idx="5">
                  <c:v>25.73</c:v>
                </c:pt>
                <c:pt idx="6">
                  <c:v>25.09</c:v>
                </c:pt>
                <c:pt idx="7">
                  <c:v>24.92</c:v>
                </c:pt>
                <c:pt idx="8">
                  <c:v>24.17</c:v>
                </c:pt>
                <c:pt idx="9">
                  <c:v>23.44</c:v>
                </c:pt>
                <c:pt idx="10">
                  <c:v>22.87</c:v>
                </c:pt>
                <c:pt idx="11">
                  <c:v>22.48</c:v>
                </c:pt>
                <c:pt idx="12">
                  <c:v>21.78</c:v>
                </c:pt>
                <c:pt idx="13">
                  <c:v>21.28</c:v>
                </c:pt>
                <c:pt idx="14">
                  <c:v>21.23</c:v>
                </c:pt>
                <c:pt idx="15">
                  <c:v>21.03</c:v>
                </c:pt>
                <c:pt idx="16">
                  <c:v>20.81</c:v>
                </c:pt>
                <c:pt idx="17">
                  <c:v>20.57</c:v>
                </c:pt>
                <c:pt idx="18">
                  <c:v>20.37</c:v>
                </c:pt>
                <c:pt idx="19">
                  <c:v>20.27</c:v>
                </c:pt>
                <c:pt idx="20">
                  <c:v>19.899999999999999</c:v>
                </c:pt>
                <c:pt idx="21">
                  <c:v>19.64</c:v>
                </c:pt>
                <c:pt idx="22">
                  <c:v>19.559999999999999</c:v>
                </c:pt>
                <c:pt idx="23">
                  <c:v>19.47</c:v>
                </c:pt>
                <c:pt idx="24">
                  <c:v>19.170000000000002</c:v>
                </c:pt>
                <c:pt idx="25">
                  <c:v>19</c:v>
                </c:pt>
                <c:pt idx="26">
                  <c:v>18.809999999999999</c:v>
                </c:pt>
                <c:pt idx="27">
                  <c:v>17.32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568-4FE1-9507-C74937F97092}"/>
            </c:ext>
          </c:extLst>
        </c:ser>
        <c:ser>
          <c:idx val="1"/>
          <c:order val="1"/>
          <c:tx>
            <c:strRef>
              <c:f>Sheet1!$C$33</c:f>
              <c:strCache>
                <c:ptCount val="1"/>
                <c:pt idx="0">
                  <c:v>هدف موردانتظار شیوع فشارخون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18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F19-4246-9514-269D50EF654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Sheet1!$A$34:$A$61</c:f>
              <c:strCache>
                <c:ptCount val="28"/>
                <c:pt idx="0">
                  <c:v>خور</c:v>
                </c:pt>
                <c:pt idx="1">
                  <c:v>اردستان</c:v>
                </c:pt>
                <c:pt idx="2">
                  <c:v>بوئین</c:v>
                </c:pt>
                <c:pt idx="3">
                  <c:v>خوانسار</c:v>
                </c:pt>
                <c:pt idx="4">
                  <c:v>هرند</c:v>
                </c:pt>
                <c:pt idx="5">
                  <c:v>جرقویه</c:v>
                </c:pt>
                <c:pt idx="6">
                  <c:v>دهاقان</c:v>
                </c:pt>
                <c:pt idx="7">
                  <c:v>ورزنه</c:v>
                </c:pt>
                <c:pt idx="8">
                  <c:v>کوهپایه</c:v>
                </c:pt>
                <c:pt idx="9">
                  <c:v>چادگان</c:v>
                </c:pt>
                <c:pt idx="10">
                  <c:v>تیران </c:v>
                </c:pt>
                <c:pt idx="11">
                  <c:v>نطنز</c:v>
                </c:pt>
                <c:pt idx="12">
                  <c:v>نجف آباد</c:v>
                </c:pt>
                <c:pt idx="13">
                  <c:v>فریدن</c:v>
                </c:pt>
                <c:pt idx="14">
                  <c:v>شهرضا</c:v>
                </c:pt>
                <c:pt idx="15">
                  <c:v>اصفهان 1</c:v>
                </c:pt>
                <c:pt idx="16">
                  <c:v>فلاورجان</c:v>
                </c:pt>
                <c:pt idx="17">
                  <c:v>برخوار</c:v>
                </c:pt>
                <c:pt idx="18">
                  <c:v>استان</c:v>
                </c:pt>
                <c:pt idx="19">
                  <c:v>نائین</c:v>
                </c:pt>
                <c:pt idx="20">
                  <c:v>فریدونشهر</c:v>
                </c:pt>
                <c:pt idx="21">
                  <c:v>لنجان</c:v>
                </c:pt>
                <c:pt idx="22">
                  <c:v>گلپایگان</c:v>
                </c:pt>
                <c:pt idx="23">
                  <c:v>مبارکه</c:v>
                </c:pt>
                <c:pt idx="24">
                  <c:v>شاهین شهر </c:v>
                </c:pt>
                <c:pt idx="25">
                  <c:v>سمیرم</c:v>
                </c:pt>
                <c:pt idx="26">
                  <c:v>خمینی شهر</c:v>
                </c:pt>
                <c:pt idx="27">
                  <c:v>اصفهان 2</c:v>
                </c:pt>
              </c:strCache>
            </c:strRef>
          </c:cat>
          <c:val>
            <c:numRef>
              <c:f>Sheet1!$C$34:$C$61</c:f>
              <c:numCache>
                <c:formatCode>0.00</c:formatCode>
                <c:ptCount val="28"/>
                <c:pt idx="0">
                  <c:v>34.877475000000004</c:v>
                </c:pt>
                <c:pt idx="1">
                  <c:v>32.024700000000003</c:v>
                </c:pt>
                <c:pt idx="2">
                  <c:v>27.668849999999999</c:v>
                </c:pt>
                <c:pt idx="3">
                  <c:v>26.840624999999999</c:v>
                </c:pt>
                <c:pt idx="4">
                  <c:v>25.838574999999999</c:v>
                </c:pt>
                <c:pt idx="5">
                  <c:v>26.094200000000001</c:v>
                </c:pt>
                <c:pt idx="6">
                  <c:v>25.439799999999998</c:v>
                </c:pt>
                <c:pt idx="7">
                  <c:v>24.795625000000001</c:v>
                </c:pt>
                <c:pt idx="8">
                  <c:v>24.683150000000001</c:v>
                </c:pt>
                <c:pt idx="9">
                  <c:v>23.670874999999999</c:v>
                </c:pt>
                <c:pt idx="10">
                  <c:v>23.353899999999999</c:v>
                </c:pt>
                <c:pt idx="11">
                  <c:v>22.934674999999999</c:v>
                </c:pt>
                <c:pt idx="12">
                  <c:v>22.055325</c:v>
                </c:pt>
                <c:pt idx="13">
                  <c:v>21.431600000000003</c:v>
                </c:pt>
                <c:pt idx="14">
                  <c:v>21.615650000000002</c:v>
                </c:pt>
                <c:pt idx="15">
                  <c:v>21.411150000000003</c:v>
                </c:pt>
                <c:pt idx="16">
                  <c:v>21.063500000000001</c:v>
                </c:pt>
                <c:pt idx="17">
                  <c:v>20.869225</c:v>
                </c:pt>
                <c:pt idx="18">
                  <c:v>20.674949999999999</c:v>
                </c:pt>
                <c:pt idx="19">
                  <c:v>20.47045</c:v>
                </c:pt>
                <c:pt idx="20">
                  <c:v>20.010325000000002</c:v>
                </c:pt>
                <c:pt idx="21">
                  <c:v>19.897850000000002</c:v>
                </c:pt>
                <c:pt idx="22">
                  <c:v>19.816050000000001</c:v>
                </c:pt>
                <c:pt idx="23">
                  <c:v>19.764924999999998</c:v>
                </c:pt>
                <c:pt idx="24">
                  <c:v>19.366150000000001</c:v>
                </c:pt>
                <c:pt idx="25">
                  <c:v>19.28435</c:v>
                </c:pt>
                <c:pt idx="26">
                  <c:v>19.100300000000001</c:v>
                </c:pt>
                <c:pt idx="27">
                  <c:v>17.627899999999997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568-4FE1-9507-C74937F9709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849555696"/>
        <c:axId val="849556944"/>
      </c:barChart>
      <c:catAx>
        <c:axId val="8495556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49556944"/>
        <c:crosses val="autoZero"/>
        <c:auto val="1"/>
        <c:lblAlgn val="ctr"/>
        <c:lblOffset val="100"/>
        <c:noMultiLvlLbl val="0"/>
      </c:catAx>
      <c:valAx>
        <c:axId val="8495569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495556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1800" b="1" i="0" baseline="0" dirty="0">
                <a:solidFill>
                  <a:schemeClr val="accent5">
                    <a:lumMod val="75000"/>
                  </a:schemeClr>
                </a:solidFill>
                <a:effectLst/>
                <a:cs typeface="B Titr" panose="00000700000000000000" pitchFamily="2" charset="-78"/>
              </a:rPr>
              <a:t>نسبت بیماران مبتلا به فشارخون به بیماران مبتلا به دیابت شناسایی شده  تا  بهار 1405- میزان مطلوب استان 2/4</a:t>
            </a:r>
            <a:endParaRPr lang="en-US" dirty="0">
              <a:solidFill>
                <a:schemeClr val="accent5">
                  <a:lumMod val="75000"/>
                </a:schemeClr>
              </a:solidFill>
              <a:effectLst/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Sheet1!$B$65</c:f>
              <c:strCache>
                <c:ptCount val="1"/>
                <c:pt idx="0">
                  <c:v>نسبت فشارخون به دیابت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dPt>
            <c:idx val="14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5C0-4D1B-9182-547DFD28ECE9}"/>
              </c:ext>
            </c:extLst>
          </c:dPt>
          <c:dPt>
            <c:idx val="15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5C0-4D1B-9182-547DFD28ECE9}"/>
              </c:ext>
            </c:extLst>
          </c:dPt>
          <c:dPt>
            <c:idx val="16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5C0-4D1B-9182-547DFD28ECE9}"/>
              </c:ext>
            </c:extLst>
          </c:dPt>
          <c:dPt>
            <c:idx val="17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5C0-4D1B-9182-547DFD28ECE9}"/>
              </c:ext>
            </c:extLst>
          </c:dPt>
          <c:dPt>
            <c:idx val="18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55C0-4D1B-9182-547DFD28ECE9}"/>
              </c:ext>
            </c:extLst>
          </c:dPt>
          <c:dPt>
            <c:idx val="19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55C0-4D1B-9182-547DFD28ECE9}"/>
              </c:ext>
            </c:extLst>
          </c:dPt>
          <c:dPt>
            <c:idx val="2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55C0-4D1B-9182-547DFD28ECE9}"/>
              </c:ext>
            </c:extLst>
          </c:dPt>
          <c:dPt>
            <c:idx val="21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55C0-4D1B-9182-547DFD28ECE9}"/>
              </c:ext>
            </c:extLst>
          </c:dPt>
          <c:dPt>
            <c:idx val="22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55C0-4D1B-9182-547DFD28ECE9}"/>
              </c:ext>
            </c:extLst>
          </c:dPt>
          <c:dPt>
            <c:idx val="23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55C0-4D1B-9182-547DFD28ECE9}"/>
              </c:ext>
            </c:extLst>
          </c:dPt>
          <c:dPt>
            <c:idx val="24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55C0-4D1B-9182-547DFD28ECE9}"/>
              </c:ext>
            </c:extLst>
          </c:dPt>
          <c:dPt>
            <c:idx val="25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7-55C0-4D1B-9182-547DFD28ECE9}"/>
              </c:ext>
            </c:extLst>
          </c:dPt>
          <c:dPt>
            <c:idx val="26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9-55C0-4D1B-9182-547DFD28ECE9}"/>
              </c:ext>
            </c:extLst>
          </c:dPt>
          <c:dPt>
            <c:idx val="27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B-55C0-4D1B-9182-547DFD28ECE9}"/>
              </c:ext>
            </c:extLst>
          </c:dPt>
          <c:dLbls>
            <c:dLbl>
              <c:idx val="20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D-55C0-4D1B-9182-547DFD28ECE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Sheet1!$A$66:$A$93</c:f>
              <c:strCache>
                <c:ptCount val="28"/>
                <c:pt idx="0">
                  <c:v>بوئین</c:v>
                </c:pt>
                <c:pt idx="1">
                  <c:v>فریدونشهر</c:v>
                </c:pt>
                <c:pt idx="2">
                  <c:v>چادگان</c:v>
                </c:pt>
                <c:pt idx="3">
                  <c:v>جرقویه</c:v>
                </c:pt>
                <c:pt idx="4">
                  <c:v>خور</c:v>
                </c:pt>
                <c:pt idx="5">
                  <c:v>سمیرم</c:v>
                </c:pt>
                <c:pt idx="6">
                  <c:v>گلپایگان</c:v>
                </c:pt>
                <c:pt idx="7">
                  <c:v>خوانسار</c:v>
                </c:pt>
                <c:pt idx="8">
                  <c:v>هرند</c:v>
                </c:pt>
                <c:pt idx="9">
                  <c:v>تیران </c:v>
                </c:pt>
                <c:pt idx="10">
                  <c:v>ورزنه</c:v>
                </c:pt>
                <c:pt idx="11">
                  <c:v>شهرضا</c:v>
                </c:pt>
                <c:pt idx="12">
                  <c:v>دهاقان</c:v>
                </c:pt>
                <c:pt idx="13">
                  <c:v>فریدن</c:v>
                </c:pt>
                <c:pt idx="14">
                  <c:v>اردستان</c:v>
                </c:pt>
                <c:pt idx="15">
                  <c:v>لنجان</c:v>
                </c:pt>
                <c:pt idx="16">
                  <c:v>نائین</c:v>
                </c:pt>
                <c:pt idx="17">
                  <c:v>فلاورجان</c:v>
                </c:pt>
                <c:pt idx="18">
                  <c:v>کوهپایه</c:v>
                </c:pt>
                <c:pt idx="19">
                  <c:v>نجف آباد</c:v>
                </c:pt>
                <c:pt idx="20">
                  <c:v>استان</c:v>
                </c:pt>
                <c:pt idx="21">
                  <c:v>مبارکه</c:v>
                </c:pt>
                <c:pt idx="22">
                  <c:v>اصفهان 1</c:v>
                </c:pt>
                <c:pt idx="23">
                  <c:v>اصفهان 2</c:v>
                </c:pt>
                <c:pt idx="24">
                  <c:v>برخوار</c:v>
                </c:pt>
                <c:pt idx="25">
                  <c:v>شاهین شهر </c:v>
                </c:pt>
                <c:pt idx="26">
                  <c:v>خمینی شهر</c:v>
                </c:pt>
                <c:pt idx="27">
                  <c:v>نطنز</c:v>
                </c:pt>
              </c:strCache>
            </c:strRef>
          </c:cat>
          <c:val>
            <c:numRef>
              <c:f>Sheet1!$B$66:$B$93</c:f>
              <c:numCache>
                <c:formatCode>0.00</c:formatCode>
                <c:ptCount val="28"/>
                <c:pt idx="0">
                  <c:v>2.5708418891170433</c:v>
                </c:pt>
                <c:pt idx="1">
                  <c:v>2.5442957297641811</c:v>
                </c:pt>
                <c:pt idx="2">
                  <c:v>2.4438997821350763</c:v>
                </c:pt>
                <c:pt idx="3">
                  <c:v>2.2076767676767677</c:v>
                </c:pt>
                <c:pt idx="4">
                  <c:v>2.1009673518742442</c:v>
                </c:pt>
                <c:pt idx="5">
                  <c:v>2.1001472754050075</c:v>
                </c:pt>
                <c:pt idx="6">
                  <c:v>2.0772248974496166</c:v>
                </c:pt>
                <c:pt idx="7">
                  <c:v>2.0278372591006426</c:v>
                </c:pt>
                <c:pt idx="8">
                  <c:v>1.9813589897775106</c:v>
                </c:pt>
                <c:pt idx="9">
                  <c:v>1.9665253291675966</c:v>
                </c:pt>
                <c:pt idx="10">
                  <c:v>1.9523310633839706</c:v>
                </c:pt>
                <c:pt idx="11">
                  <c:v>1.939993257669401</c:v>
                </c:pt>
                <c:pt idx="12">
                  <c:v>1.8765432098765431</c:v>
                </c:pt>
                <c:pt idx="13">
                  <c:v>1.8363222317107886</c:v>
                </c:pt>
                <c:pt idx="14">
                  <c:v>1.7918010133578997</c:v>
                </c:pt>
                <c:pt idx="15">
                  <c:v>1.7680280192632434</c:v>
                </c:pt>
                <c:pt idx="16">
                  <c:v>1.727348643006263</c:v>
                </c:pt>
                <c:pt idx="17">
                  <c:v>1.7218439557986382</c:v>
                </c:pt>
                <c:pt idx="18">
                  <c:v>1.70835734870317</c:v>
                </c:pt>
                <c:pt idx="19">
                  <c:v>1.7060943643512452</c:v>
                </c:pt>
                <c:pt idx="20">
                  <c:v>1.7024836839005262</c:v>
                </c:pt>
                <c:pt idx="21">
                  <c:v>1.689700415482178</c:v>
                </c:pt>
                <c:pt idx="22">
                  <c:v>1.6727032946329745</c:v>
                </c:pt>
                <c:pt idx="23">
                  <c:v>1.5887501139575166</c:v>
                </c:pt>
                <c:pt idx="24">
                  <c:v>1.5682155497202876</c:v>
                </c:pt>
                <c:pt idx="25">
                  <c:v>1.5649737060614448</c:v>
                </c:pt>
                <c:pt idx="26">
                  <c:v>1.4478332207315896</c:v>
                </c:pt>
                <c:pt idx="27">
                  <c:v>1.3218979728224549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C-55C0-4D1B-9182-547DFD28ECE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849576496"/>
        <c:axId val="849554448"/>
      </c:barChart>
      <c:catAx>
        <c:axId val="849576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49554448"/>
        <c:crosses val="autoZero"/>
        <c:auto val="1"/>
        <c:lblAlgn val="ctr"/>
        <c:lblOffset val="100"/>
        <c:noMultiLvlLbl val="0"/>
      </c:catAx>
      <c:valAx>
        <c:axId val="8495544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495764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r>
              <a:rPr lang="fa-IR" sz="1800" b="1" i="0" baseline="0" dirty="0">
                <a:solidFill>
                  <a:schemeClr val="accent5">
                    <a:lumMod val="75000"/>
                  </a:schemeClr>
                </a:solidFill>
                <a:effectLst/>
                <a:cs typeface="B Titr" panose="00000700000000000000" pitchFamily="2" charset="-78"/>
              </a:rPr>
              <a:t>روند فصلی تعداد مراقبت بیماران مبتلا به فشارخون بالا توسط پزشک در استان اصفهان </a:t>
            </a:r>
          </a:p>
          <a:p>
            <a:pPr>
              <a:defRPr sz="1800">
                <a:solidFill>
                  <a:srgbClr val="C00000"/>
                </a:solidFill>
                <a:cs typeface="B Titr" panose="00000700000000000000" pitchFamily="2" charset="-78"/>
              </a:defRPr>
            </a:pPr>
            <a:r>
              <a:rPr lang="fa-IR" sz="1800" b="1" i="0" baseline="0" dirty="0">
                <a:solidFill>
                  <a:schemeClr val="accent5">
                    <a:lumMod val="75000"/>
                  </a:schemeClr>
                </a:solidFill>
                <a:effectLst/>
                <a:cs typeface="B Titr" panose="00000700000000000000" pitchFamily="2" charset="-78"/>
              </a:rPr>
              <a:t>در بهار1405 </a:t>
            </a:r>
            <a:endParaRPr lang="en-US" sz="1800" dirty="0">
              <a:solidFill>
                <a:schemeClr val="accent5">
                  <a:lumMod val="75000"/>
                </a:schemeClr>
              </a:solidFill>
              <a:effectLst/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B Titr" panose="00000700000000000000" pitchFamily="2" charset="-78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4.3657398293963257E-2"/>
          <c:y val="0.19916662310441313"/>
          <c:w val="0.9559461942257218"/>
          <c:h val="0.63045377661125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'تعداد مراقبت فشارخون پزشک'!$AC$4</c:f>
              <c:strCache>
                <c:ptCount val="1"/>
                <c:pt idx="0">
                  <c:v>استان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'تعداد مراقبت فشارخون پزشک'!$AK$3:$BP$3</c:f>
              <c:strCache>
                <c:ptCount val="32"/>
                <c:pt idx="0">
                  <c:v>سه ماه دوم 97</c:v>
                </c:pt>
                <c:pt idx="1">
                  <c:v>سه ماهه سوم  97</c:v>
                </c:pt>
                <c:pt idx="2">
                  <c:v>سه ماهه چهارم  97</c:v>
                </c:pt>
                <c:pt idx="3">
                  <c:v>سه ماهه اول  98 </c:v>
                </c:pt>
                <c:pt idx="4">
                  <c:v>سه ماه دوم  98</c:v>
                </c:pt>
                <c:pt idx="5">
                  <c:v>سه ماهه سوم98</c:v>
                </c:pt>
                <c:pt idx="6">
                  <c:v>سه ماهه چهارم  98</c:v>
                </c:pt>
                <c:pt idx="7">
                  <c:v>سه ماهه اول 99 </c:v>
                </c:pt>
                <c:pt idx="8">
                  <c:v>سه ماه دوم  99</c:v>
                </c:pt>
                <c:pt idx="9">
                  <c:v>سه ماهه سوم  99</c:v>
                </c:pt>
                <c:pt idx="10">
                  <c:v>سه ماهه چهارم 99</c:v>
                </c:pt>
                <c:pt idx="11">
                  <c:v>سه ماهه اول  1400</c:v>
                </c:pt>
                <c:pt idx="12">
                  <c:v>سه ماهه دوم 1400</c:v>
                </c:pt>
                <c:pt idx="13">
                  <c:v>سه ماهه سوم 1400</c:v>
                </c:pt>
                <c:pt idx="14">
                  <c:v>سه ماهه چهارم 1400</c:v>
                </c:pt>
                <c:pt idx="15">
                  <c:v>سه ماهه اول  1401</c:v>
                </c:pt>
                <c:pt idx="16">
                  <c:v>سه ماهه دوم 1401</c:v>
                </c:pt>
                <c:pt idx="17">
                  <c:v>سه ماهه سوم 1401</c:v>
                </c:pt>
                <c:pt idx="18">
                  <c:v>سه ماهه چهارم 1401</c:v>
                </c:pt>
                <c:pt idx="19">
                  <c:v>سه ماهه اول 1402</c:v>
                </c:pt>
                <c:pt idx="20">
                  <c:v>سه ماهه دوم 1402</c:v>
                </c:pt>
                <c:pt idx="21">
                  <c:v>سه ماهه سوم 1402</c:v>
                </c:pt>
                <c:pt idx="22">
                  <c:v>سه ماهه چهارم 1402</c:v>
                </c:pt>
                <c:pt idx="23">
                  <c:v>سه ماهه اول1403</c:v>
                </c:pt>
                <c:pt idx="24">
                  <c:v>سه ماهه دوم1403</c:v>
                </c:pt>
                <c:pt idx="25">
                  <c:v>سه ماهه سوم1403</c:v>
                </c:pt>
                <c:pt idx="26">
                  <c:v>زمستان 1403</c:v>
                </c:pt>
                <c:pt idx="27">
                  <c:v>بهار1404</c:v>
                </c:pt>
                <c:pt idx="28">
                  <c:v>تابستان1404</c:v>
                </c:pt>
                <c:pt idx="29">
                  <c:v>پاییز1404</c:v>
                </c:pt>
                <c:pt idx="30">
                  <c:v>زمستان 1404</c:v>
                </c:pt>
                <c:pt idx="31">
                  <c:v>بهار 1405</c:v>
                </c:pt>
              </c:strCache>
            </c:strRef>
          </c:cat>
          <c:val>
            <c:numRef>
              <c:f>'تعداد مراقبت فشارخون پزشک'!$AK$4:$BP$4</c:f>
              <c:numCache>
                <c:formatCode>General</c:formatCode>
                <c:ptCount val="32"/>
                <c:pt idx="0">
                  <c:v>25895</c:v>
                </c:pt>
                <c:pt idx="1">
                  <c:v>40012</c:v>
                </c:pt>
                <c:pt idx="2">
                  <c:v>57947</c:v>
                </c:pt>
                <c:pt idx="3">
                  <c:v>67152</c:v>
                </c:pt>
                <c:pt idx="4">
                  <c:v>64047</c:v>
                </c:pt>
                <c:pt idx="5">
                  <c:v>72107</c:v>
                </c:pt>
                <c:pt idx="6">
                  <c:v>74087</c:v>
                </c:pt>
                <c:pt idx="7">
                  <c:v>38381</c:v>
                </c:pt>
                <c:pt idx="8">
                  <c:v>59579</c:v>
                </c:pt>
                <c:pt idx="9">
                  <c:v>52614</c:v>
                </c:pt>
                <c:pt idx="10">
                  <c:v>64607</c:v>
                </c:pt>
                <c:pt idx="11">
                  <c:v>68408</c:v>
                </c:pt>
                <c:pt idx="12">
                  <c:v>61581</c:v>
                </c:pt>
                <c:pt idx="13">
                  <c:v>60129</c:v>
                </c:pt>
                <c:pt idx="14">
                  <c:v>62281</c:v>
                </c:pt>
                <c:pt idx="15">
                  <c:v>70150</c:v>
                </c:pt>
                <c:pt idx="16">
                  <c:v>73264</c:v>
                </c:pt>
                <c:pt idx="17">
                  <c:v>84579</c:v>
                </c:pt>
                <c:pt idx="18">
                  <c:v>84766</c:v>
                </c:pt>
                <c:pt idx="19">
                  <c:v>89193</c:v>
                </c:pt>
                <c:pt idx="20">
                  <c:v>82327</c:v>
                </c:pt>
                <c:pt idx="21">
                  <c:v>95879</c:v>
                </c:pt>
                <c:pt idx="22">
                  <c:v>97459</c:v>
                </c:pt>
                <c:pt idx="23">
                  <c:v>93788</c:v>
                </c:pt>
                <c:pt idx="24">
                  <c:v>86038</c:v>
                </c:pt>
                <c:pt idx="25">
                  <c:v>102230</c:v>
                </c:pt>
                <c:pt idx="26">
                  <c:v>99751</c:v>
                </c:pt>
                <c:pt idx="27">
                  <c:v>100573</c:v>
                </c:pt>
                <c:pt idx="28">
                  <c:v>90976</c:v>
                </c:pt>
                <c:pt idx="29">
                  <c:v>99005</c:v>
                </c:pt>
                <c:pt idx="30">
                  <c:v>89076</c:v>
                </c:pt>
                <c:pt idx="31">
                  <c:v>104111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7DC-499D-B600-0143AE22B7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08748144"/>
        <c:axId val="308747752"/>
      </c:barChart>
      <c:catAx>
        <c:axId val="308748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8747752"/>
        <c:crosses val="autoZero"/>
        <c:auto val="1"/>
        <c:lblAlgn val="ctr"/>
        <c:lblOffset val="100"/>
        <c:noMultiLvlLbl val="0"/>
      </c:catAx>
      <c:valAx>
        <c:axId val="30874775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087481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rgbClr val="79EBF7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chemeClr val="accent5">
                    <a:lumMod val="75000"/>
                  </a:schemeClr>
                </a:solidFill>
                <a:cs typeface="B Titr" panose="00000700000000000000" pitchFamily="2" charset="-78"/>
              </a:rPr>
              <a:t>درصد پوشش مراقبت فشارخون توسط پزشک در استان اصفهان دربهار 1405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'درصد مراقبت فشارخون توسط پزشک'!$K$3:$AO$3</c:f>
              <c:strCache>
                <c:ptCount val="31"/>
                <c:pt idx="0">
                  <c:v>سه ماهه سوم  97</c:v>
                </c:pt>
                <c:pt idx="1">
                  <c:v>سه ماهه چهارم  97</c:v>
                </c:pt>
                <c:pt idx="2">
                  <c:v>سه ماهه اول  98</c:v>
                </c:pt>
                <c:pt idx="3">
                  <c:v>سه ماهه دوم 98</c:v>
                </c:pt>
                <c:pt idx="4">
                  <c:v>سه ماهه سوم 98</c:v>
                </c:pt>
                <c:pt idx="5">
                  <c:v>سه ماهه چهارم98 </c:v>
                </c:pt>
                <c:pt idx="6">
                  <c:v>سه ماهه اول  99</c:v>
                </c:pt>
                <c:pt idx="7">
                  <c:v>سه ماهه دوم  99</c:v>
                </c:pt>
                <c:pt idx="8">
                  <c:v>سه ماهه  سوم 99</c:v>
                </c:pt>
                <c:pt idx="9">
                  <c:v>سه ماهه چهارم 99</c:v>
                </c:pt>
                <c:pt idx="10">
                  <c:v>سه ماهه اول 1400</c:v>
                </c:pt>
                <c:pt idx="11">
                  <c:v>سه ماهه دوم 1400</c:v>
                </c:pt>
                <c:pt idx="12">
                  <c:v>سه ماهه سوم 1400</c:v>
                </c:pt>
                <c:pt idx="13">
                  <c:v>سه ماهه چهارم  1400</c:v>
                </c:pt>
                <c:pt idx="14">
                  <c:v>سه ماهه اول1401</c:v>
                </c:pt>
                <c:pt idx="15">
                  <c:v>سه ماهه دوم 1401</c:v>
                </c:pt>
                <c:pt idx="16">
                  <c:v>سه ماهه سوم 1401</c:v>
                </c:pt>
                <c:pt idx="17">
                  <c:v>سه ماهه چهارم 1401</c:v>
                </c:pt>
                <c:pt idx="18">
                  <c:v>سه ماهه اول 1402</c:v>
                </c:pt>
                <c:pt idx="19">
                  <c:v>سه ماهه دوم 1402</c:v>
                </c:pt>
                <c:pt idx="20">
                  <c:v>سه ماهه سوم 1402</c:v>
                </c:pt>
                <c:pt idx="21">
                  <c:v>سه ماهه چهارم 1402</c:v>
                </c:pt>
                <c:pt idx="22">
                  <c:v>سه ماهه اول 1403</c:v>
                </c:pt>
                <c:pt idx="23">
                  <c:v>سه ماهه دوم1403</c:v>
                </c:pt>
                <c:pt idx="24">
                  <c:v>سه ماهه سوم1403</c:v>
                </c:pt>
                <c:pt idx="25">
                  <c:v>زمستان 1403</c:v>
                </c:pt>
                <c:pt idx="26">
                  <c:v>بهار1404</c:v>
                </c:pt>
                <c:pt idx="27">
                  <c:v>تابستان1404</c:v>
                </c:pt>
                <c:pt idx="28">
                  <c:v>پاییز 1404</c:v>
                </c:pt>
                <c:pt idx="29">
                  <c:v>زمستان1404</c:v>
                </c:pt>
                <c:pt idx="30">
                  <c:v>بهار1405</c:v>
                </c:pt>
              </c:strCache>
            </c:strRef>
          </c:cat>
          <c:val>
            <c:numRef>
              <c:f>'درصد مراقبت فشارخون توسط پزشک'!$K$31:$AO$31</c:f>
              <c:numCache>
                <c:formatCode>0.0</c:formatCode>
                <c:ptCount val="31"/>
                <c:pt idx="0">
                  <c:v>30.437329316810818</c:v>
                </c:pt>
                <c:pt idx="1">
                  <c:v>38.559869042707518</c:v>
                </c:pt>
                <c:pt idx="2">
                  <c:v>39.02098877344676</c:v>
                </c:pt>
                <c:pt idx="3">
                  <c:v>33.5811622090676</c:v>
                </c:pt>
                <c:pt idx="4">
                  <c:v>34.950463375857929</c:v>
                </c:pt>
                <c:pt idx="5">
                  <c:v>33.393882573538029</c:v>
                </c:pt>
                <c:pt idx="6">
                  <c:v>16.867062184135353</c:v>
                </c:pt>
                <c:pt idx="7">
                  <c:v>25.100902434297556</c:v>
                </c:pt>
                <c:pt idx="8">
                  <c:v>21.684691219624781</c:v>
                </c:pt>
                <c:pt idx="9">
                  <c:v>25.850141440169004</c:v>
                </c:pt>
                <c:pt idx="10">
                  <c:v>25.892799691139569</c:v>
                </c:pt>
                <c:pt idx="11">
                  <c:v>22.739307197217268</c:v>
                </c:pt>
                <c:pt idx="12">
                  <c:v>21.669886257153976</c:v>
                </c:pt>
                <c:pt idx="13">
                  <c:v>22.019455252918288</c:v>
                </c:pt>
                <c:pt idx="14">
                  <c:v>24.305567586108925</c:v>
                </c:pt>
                <c:pt idx="15">
                  <c:v>24.73</c:v>
                </c:pt>
                <c:pt idx="16">
                  <c:v>27.6</c:v>
                </c:pt>
                <c:pt idx="17">
                  <c:v>26.86</c:v>
                </c:pt>
                <c:pt idx="18">
                  <c:v>27.55</c:v>
                </c:pt>
                <c:pt idx="19">
                  <c:v>24.74</c:v>
                </c:pt>
                <c:pt idx="20">
                  <c:v>27.79</c:v>
                </c:pt>
                <c:pt idx="21">
                  <c:v>26.79</c:v>
                </c:pt>
                <c:pt idx="22">
                  <c:v>25.22</c:v>
                </c:pt>
                <c:pt idx="23">
                  <c:v>22.75</c:v>
                </c:pt>
                <c:pt idx="24">
                  <c:v>26.38</c:v>
                </c:pt>
                <c:pt idx="25">
                  <c:v>25.15</c:v>
                </c:pt>
                <c:pt idx="26" formatCode="General">
                  <c:v>24.94</c:v>
                </c:pt>
                <c:pt idx="27" formatCode="General">
                  <c:v>22.21</c:v>
                </c:pt>
                <c:pt idx="28">
                  <c:v>24.08</c:v>
                </c:pt>
                <c:pt idx="29">
                  <c:v>21.01</c:v>
                </c:pt>
                <c:pt idx="30">
                  <c:v>24.17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ED0-4516-9432-6967DC18241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08745400"/>
        <c:axId val="308744224"/>
      </c:barChart>
      <c:catAx>
        <c:axId val="308745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8744224"/>
        <c:crosses val="autoZero"/>
        <c:auto val="1"/>
        <c:lblAlgn val="ctr"/>
        <c:lblOffset val="100"/>
        <c:noMultiLvlLbl val="0"/>
      </c:catAx>
      <c:valAx>
        <c:axId val="30874422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crossAx val="308745400"/>
        <c:crosses val="autoZero"/>
        <c:crossBetween val="between"/>
      </c:valAx>
      <c:spPr>
        <a:solidFill>
          <a:srgbClr val="79EBF7"/>
        </a:solidFill>
        <a:ln>
          <a:noFill/>
        </a:ln>
        <a:effectLst/>
      </c:spPr>
    </c:plotArea>
    <c:plotVisOnly val="1"/>
    <c:dispBlanksAs val="gap"/>
    <c:showDLblsOverMax val="0"/>
  </c:chart>
  <c:spPr>
    <a:solidFill>
      <a:srgbClr val="79EBF7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000" dirty="0">
                <a:solidFill>
                  <a:schemeClr val="accent5">
                    <a:lumMod val="75000"/>
                  </a:schemeClr>
                </a:solidFill>
                <a:cs typeface="B Titr" panose="00000700000000000000" pitchFamily="2" charset="-78"/>
              </a:rPr>
              <a:t>درصد مراقبت فشارخون پزشک در فصل بهار 1405 به تفکیک شهرستانها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Sheet1!$B$96</c:f>
              <c:strCache>
                <c:ptCount val="1"/>
                <c:pt idx="0">
                  <c:v>درصد مراقبت فشارخون پزشک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9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7A5-41EC-B338-060CEE4FD064}"/>
              </c:ext>
            </c:extLst>
          </c:dPt>
          <c:dLbls>
            <c:dLbl>
              <c:idx val="19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A7A5-41EC-B338-060CEE4FD06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Sheet1!$A$97:$A$124</c:f>
              <c:strCache>
                <c:ptCount val="28"/>
                <c:pt idx="0">
                  <c:v>خور</c:v>
                </c:pt>
                <c:pt idx="1">
                  <c:v>اردستان</c:v>
                </c:pt>
                <c:pt idx="2">
                  <c:v>فریدونشهر</c:v>
                </c:pt>
                <c:pt idx="3">
                  <c:v>خوانسار</c:v>
                </c:pt>
                <c:pt idx="4">
                  <c:v>بوئین</c:v>
                </c:pt>
                <c:pt idx="5">
                  <c:v>چادگان</c:v>
                </c:pt>
                <c:pt idx="6">
                  <c:v>فریدن</c:v>
                </c:pt>
                <c:pt idx="7">
                  <c:v>سمیرم</c:v>
                </c:pt>
                <c:pt idx="8">
                  <c:v>دهاقان</c:v>
                </c:pt>
                <c:pt idx="9">
                  <c:v>ورزنه</c:v>
                </c:pt>
                <c:pt idx="10">
                  <c:v>نائین</c:v>
                </c:pt>
                <c:pt idx="11">
                  <c:v>فلاورجان</c:v>
                </c:pt>
                <c:pt idx="12">
                  <c:v>هرند</c:v>
                </c:pt>
                <c:pt idx="13">
                  <c:v>نطنز</c:v>
                </c:pt>
                <c:pt idx="14">
                  <c:v>جرقویه</c:v>
                </c:pt>
                <c:pt idx="15">
                  <c:v>کوهپایه</c:v>
                </c:pt>
                <c:pt idx="16">
                  <c:v>برخوار</c:v>
                </c:pt>
                <c:pt idx="17">
                  <c:v>مبارکه</c:v>
                </c:pt>
                <c:pt idx="18">
                  <c:v>گلپایگان</c:v>
                </c:pt>
                <c:pt idx="19">
                  <c:v>استان</c:v>
                </c:pt>
                <c:pt idx="20">
                  <c:v>تیران </c:v>
                </c:pt>
                <c:pt idx="21">
                  <c:v>شهرضا</c:v>
                </c:pt>
                <c:pt idx="22">
                  <c:v>لنجان</c:v>
                </c:pt>
                <c:pt idx="23">
                  <c:v>شاهین شهر </c:v>
                </c:pt>
                <c:pt idx="24">
                  <c:v>نجف آباد</c:v>
                </c:pt>
                <c:pt idx="25">
                  <c:v>اصفهان 1</c:v>
                </c:pt>
                <c:pt idx="26">
                  <c:v>خمینی شهر</c:v>
                </c:pt>
                <c:pt idx="27">
                  <c:v>اصفهان 2</c:v>
                </c:pt>
              </c:strCache>
            </c:strRef>
          </c:cat>
          <c:val>
            <c:numRef>
              <c:f>Sheet1!$B$97:$B$124</c:f>
              <c:numCache>
                <c:formatCode>0.00</c:formatCode>
                <c:ptCount val="28"/>
                <c:pt idx="0">
                  <c:v>45.812949640287769</c:v>
                </c:pt>
                <c:pt idx="1">
                  <c:v>45.552699228791774</c:v>
                </c:pt>
                <c:pt idx="2">
                  <c:v>45.040080160320642</c:v>
                </c:pt>
                <c:pt idx="3">
                  <c:v>44.350580781414997</c:v>
                </c:pt>
                <c:pt idx="4">
                  <c:v>43.290734824281152</c:v>
                </c:pt>
                <c:pt idx="5">
                  <c:v>43.013149097392464</c:v>
                </c:pt>
                <c:pt idx="6">
                  <c:v>42.644551232367071</c:v>
                </c:pt>
                <c:pt idx="7">
                  <c:v>36.886395511921464</c:v>
                </c:pt>
                <c:pt idx="8">
                  <c:v>35.19736842105263</c:v>
                </c:pt>
                <c:pt idx="9">
                  <c:v>34.048832841427426</c:v>
                </c:pt>
                <c:pt idx="10">
                  <c:v>33.985980178873582</c:v>
                </c:pt>
                <c:pt idx="11">
                  <c:v>32.150265785038243</c:v>
                </c:pt>
                <c:pt idx="12">
                  <c:v>31.654021244309561</c:v>
                </c:pt>
                <c:pt idx="13">
                  <c:v>31.024603977081227</c:v>
                </c:pt>
                <c:pt idx="14">
                  <c:v>30.032942898975111</c:v>
                </c:pt>
                <c:pt idx="15">
                  <c:v>27.935222672064778</c:v>
                </c:pt>
                <c:pt idx="16">
                  <c:v>27.831974373907979</c:v>
                </c:pt>
                <c:pt idx="17">
                  <c:v>26.523877313316941</c:v>
                </c:pt>
                <c:pt idx="18">
                  <c:v>24.984974671589249</c:v>
                </c:pt>
                <c:pt idx="19">
                  <c:v>24.173688524399843</c:v>
                </c:pt>
                <c:pt idx="20">
                  <c:v>23.490694507489788</c:v>
                </c:pt>
                <c:pt idx="21">
                  <c:v>22.897358665430957</c:v>
                </c:pt>
                <c:pt idx="22">
                  <c:v>21.214050726944713</c:v>
                </c:pt>
                <c:pt idx="23">
                  <c:v>21.019587036300127</c:v>
                </c:pt>
                <c:pt idx="24">
                  <c:v>20.480671623364152</c:v>
                </c:pt>
                <c:pt idx="25">
                  <c:v>19.620431379174409</c:v>
                </c:pt>
                <c:pt idx="26">
                  <c:v>18.565428971401907</c:v>
                </c:pt>
                <c:pt idx="27">
                  <c:v>16.980834337522236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7A5-41EC-B338-060CEE4FD06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849587728"/>
        <c:axId val="849582736"/>
      </c:barChart>
      <c:catAx>
        <c:axId val="849587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49582736"/>
        <c:crosses val="autoZero"/>
        <c:auto val="1"/>
        <c:lblAlgn val="ctr"/>
        <c:lblOffset val="100"/>
        <c:noMultiLvlLbl val="0"/>
      </c:catAx>
      <c:valAx>
        <c:axId val="8495827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49587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0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r>
              <a:rPr lang="fa-IR" sz="2200" b="1" i="0" baseline="0" dirty="0">
                <a:solidFill>
                  <a:schemeClr val="accent5">
                    <a:lumMod val="75000"/>
                  </a:schemeClr>
                </a:solidFill>
                <a:effectLst/>
                <a:cs typeface="B Titr" panose="00000700000000000000" pitchFamily="2" charset="-78"/>
              </a:rPr>
              <a:t>روند درصد خطرسنجی قلبی عروقی انجام شده در استان</a:t>
            </a:r>
            <a:r>
              <a:rPr lang="en-US" sz="2200" b="1" i="0" baseline="0" dirty="0">
                <a:solidFill>
                  <a:schemeClr val="accent5">
                    <a:lumMod val="75000"/>
                  </a:schemeClr>
                </a:solidFill>
                <a:effectLst/>
                <a:cs typeface="B Titr" panose="00000700000000000000" pitchFamily="2" charset="-78"/>
              </a:rPr>
              <a:t> </a:t>
            </a:r>
            <a:r>
              <a:rPr lang="fa-IR" sz="2200" b="1" i="0" baseline="0" dirty="0">
                <a:solidFill>
                  <a:schemeClr val="accent5">
                    <a:lumMod val="75000"/>
                  </a:schemeClr>
                </a:solidFill>
                <a:effectLst/>
                <a:cs typeface="B Titr" panose="00000700000000000000" pitchFamily="2" charset="-78"/>
              </a:rPr>
              <a:t>اصفهان تا پایان بهار1405</a:t>
            </a:r>
          </a:p>
        </c:rich>
      </c:tx>
      <c:layout>
        <c:manualLayout>
          <c:xMode val="edge"/>
          <c:yMode val="edge"/>
          <c:x val="0.15153387467191601"/>
          <c:y val="3.3172505409433714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2.777280183727034E-2"/>
          <c:y val="0.13308503728900817"/>
          <c:w val="0.94722719816272971"/>
          <c:h val="0.713691128273027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'درصد خطرسنجی'!$AB$5</c:f>
              <c:strCache>
                <c:ptCount val="1"/>
                <c:pt idx="0">
                  <c:v>درصد خطرسنجی در استان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trendlineType val="linear"/>
            <c:dispRSqr val="0"/>
            <c:dispEq val="0"/>
          </c:trendline>
          <c:cat>
            <c:strRef>
              <c:f>'درصد خطرسنجی'!$AI$4:$BO$4</c:f>
              <c:strCache>
                <c:ptCount val="33"/>
                <c:pt idx="0">
                  <c:v>سه ماهه اول97</c:v>
                </c:pt>
                <c:pt idx="1">
                  <c:v>سه ماهه دوم97</c:v>
                </c:pt>
                <c:pt idx="2">
                  <c:v>سه ماهه سوم97</c:v>
                </c:pt>
                <c:pt idx="3">
                  <c:v>سه ماهه چهارم97</c:v>
                </c:pt>
                <c:pt idx="4">
                  <c:v>سه ماهه اول98</c:v>
                </c:pt>
                <c:pt idx="5">
                  <c:v>سه ماهه دوم98</c:v>
                </c:pt>
                <c:pt idx="6">
                  <c:v>سه ماهه سوم98</c:v>
                </c:pt>
                <c:pt idx="7">
                  <c:v>سه ماهه چهارم98</c:v>
                </c:pt>
                <c:pt idx="8">
                  <c:v>سه ماهه اول99</c:v>
                </c:pt>
                <c:pt idx="9">
                  <c:v>سه ماهه دوم99</c:v>
                </c:pt>
                <c:pt idx="10">
                  <c:v>سه ماهه سوم99</c:v>
                </c:pt>
                <c:pt idx="11">
                  <c:v>سه ماهه چهارم 99</c:v>
                </c:pt>
                <c:pt idx="12">
                  <c:v>سه ماهه اول 1400</c:v>
                </c:pt>
                <c:pt idx="13">
                  <c:v>سه ماهه دوم 1400</c:v>
                </c:pt>
                <c:pt idx="14">
                  <c:v>سه ماهه سوم 1400</c:v>
                </c:pt>
                <c:pt idx="15">
                  <c:v>سه ماهه چهارم 1400</c:v>
                </c:pt>
                <c:pt idx="16">
                  <c:v>سه ماهه اول 1401</c:v>
                </c:pt>
                <c:pt idx="17">
                  <c:v>سه ماهه دوم 1401</c:v>
                </c:pt>
                <c:pt idx="18">
                  <c:v>سه ماهه سوم1401</c:v>
                </c:pt>
                <c:pt idx="19">
                  <c:v>سه ماهه چهارم1401</c:v>
                </c:pt>
                <c:pt idx="20">
                  <c:v>سه ماهه اول1402</c:v>
                </c:pt>
                <c:pt idx="21">
                  <c:v>سه ماهه دوم1402</c:v>
                </c:pt>
                <c:pt idx="22">
                  <c:v>سه ماهه سوم1402</c:v>
                </c:pt>
                <c:pt idx="23">
                  <c:v>سه ماهه چهارم1402</c:v>
                </c:pt>
                <c:pt idx="24">
                  <c:v>سه ماهه اول1403</c:v>
                </c:pt>
                <c:pt idx="25">
                  <c:v>سه ماهه دوم1403</c:v>
                </c:pt>
                <c:pt idx="26">
                  <c:v>سه ماهه سوم1403</c:v>
                </c:pt>
                <c:pt idx="27">
                  <c:v>زمستان 1403</c:v>
                </c:pt>
                <c:pt idx="28">
                  <c:v>بهار1404</c:v>
                </c:pt>
                <c:pt idx="29">
                  <c:v>تابستان 1404</c:v>
                </c:pt>
                <c:pt idx="30">
                  <c:v>پاییز 1404</c:v>
                </c:pt>
                <c:pt idx="31">
                  <c:v>زمستان 1404</c:v>
                </c:pt>
                <c:pt idx="32">
                  <c:v>بهار1405</c:v>
                </c:pt>
              </c:strCache>
            </c:strRef>
          </c:cat>
          <c:val>
            <c:numRef>
              <c:f>'درصد خطرسنجی'!$AI$5:$BO$5</c:f>
              <c:numCache>
                <c:formatCode>General</c:formatCode>
                <c:ptCount val="33"/>
                <c:pt idx="0">
                  <c:v>14.56</c:v>
                </c:pt>
                <c:pt idx="1">
                  <c:v>18.37</c:v>
                </c:pt>
                <c:pt idx="2">
                  <c:v>22.93</c:v>
                </c:pt>
                <c:pt idx="3">
                  <c:v>27.62</c:v>
                </c:pt>
                <c:pt idx="4">
                  <c:v>31.21</c:v>
                </c:pt>
                <c:pt idx="5">
                  <c:v>34.83</c:v>
                </c:pt>
                <c:pt idx="6">
                  <c:v>37.549999999999997</c:v>
                </c:pt>
                <c:pt idx="7">
                  <c:v>40.270000000000003</c:v>
                </c:pt>
                <c:pt idx="8">
                  <c:v>40.67</c:v>
                </c:pt>
                <c:pt idx="9">
                  <c:v>42.16</c:v>
                </c:pt>
                <c:pt idx="10">
                  <c:v>43.79</c:v>
                </c:pt>
                <c:pt idx="11">
                  <c:v>46</c:v>
                </c:pt>
                <c:pt idx="12">
                  <c:v>46.44</c:v>
                </c:pt>
                <c:pt idx="13">
                  <c:v>45.44</c:v>
                </c:pt>
                <c:pt idx="14">
                  <c:v>45.14</c:v>
                </c:pt>
                <c:pt idx="15">
                  <c:v>45.72</c:v>
                </c:pt>
                <c:pt idx="16">
                  <c:v>46.81</c:v>
                </c:pt>
                <c:pt idx="17">
                  <c:v>48.27</c:v>
                </c:pt>
                <c:pt idx="18">
                  <c:v>49.82</c:v>
                </c:pt>
                <c:pt idx="19">
                  <c:v>50.85</c:v>
                </c:pt>
                <c:pt idx="20">
                  <c:v>52.13</c:v>
                </c:pt>
                <c:pt idx="21">
                  <c:v>53.42</c:v>
                </c:pt>
                <c:pt idx="22">
                  <c:v>54.85</c:v>
                </c:pt>
                <c:pt idx="23">
                  <c:v>56.41</c:v>
                </c:pt>
                <c:pt idx="24">
                  <c:v>57.2</c:v>
                </c:pt>
                <c:pt idx="25">
                  <c:v>58.03</c:v>
                </c:pt>
                <c:pt idx="26">
                  <c:v>59.35</c:v>
                </c:pt>
                <c:pt idx="27">
                  <c:v>60.17</c:v>
                </c:pt>
                <c:pt idx="28">
                  <c:v>60.94</c:v>
                </c:pt>
                <c:pt idx="29">
                  <c:v>61.38</c:v>
                </c:pt>
                <c:pt idx="30">
                  <c:v>61.74</c:v>
                </c:pt>
                <c:pt idx="31">
                  <c:v>61.8</c:v>
                </c:pt>
                <c:pt idx="32">
                  <c:v>61.99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2F2-4307-9767-2C7C67E782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42342288"/>
        <c:axId val="242341504"/>
      </c:barChart>
      <c:catAx>
        <c:axId val="242342288"/>
        <c:scaling>
          <c:orientation val="minMax"/>
        </c:scaling>
        <c:delete val="0"/>
        <c:axPos val="b"/>
        <c:numFmt formatCode="#,##0.0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B Yas" panose="00000400000000000000" pitchFamily="2" charset="-78"/>
              </a:defRPr>
            </a:pPr>
            <a:endParaRPr lang="en-US"/>
          </a:p>
        </c:txPr>
        <c:crossAx val="242341504"/>
        <c:crosses val="autoZero"/>
        <c:auto val="1"/>
        <c:lblAlgn val="ctr"/>
        <c:lblOffset val="100"/>
        <c:noMultiLvlLbl val="0"/>
      </c:catAx>
      <c:valAx>
        <c:axId val="24234150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423422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rgbClr val="79EBF7"/>
    </a:solidFill>
    <a:ln>
      <a:noFill/>
    </a:ln>
    <a:effectLst/>
  </c:spPr>
  <c:txPr>
    <a:bodyPr rot="-5400000" vert="horz"/>
    <a:lstStyle/>
    <a:p>
      <a:pPr>
        <a:defRPr/>
      </a:pPr>
      <a:endParaRPr lang="en-US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1800" b="1" i="0" baseline="0" dirty="0">
                <a:solidFill>
                  <a:schemeClr val="accent5">
                    <a:lumMod val="75000"/>
                  </a:schemeClr>
                </a:solidFill>
                <a:effectLst/>
                <a:cs typeface="B Titr" panose="00000700000000000000" pitchFamily="2" charset="-78"/>
              </a:rPr>
              <a:t>مقایسه مراقبت بیماران مبتلا به فشارخون توسط پزشک به تفکیک شهرستان ها در بهار1405 وزمستان 1404</a:t>
            </a:r>
            <a:r>
              <a:rPr lang="fa-IR" sz="1800" b="0" i="0" baseline="0" dirty="0">
                <a:solidFill>
                  <a:schemeClr val="accent5">
                    <a:lumMod val="75000"/>
                  </a:schemeClr>
                </a:solidFill>
                <a:effectLst/>
                <a:cs typeface="B Titr" panose="00000700000000000000" pitchFamily="2" charset="-78"/>
              </a:rPr>
              <a:t> </a:t>
            </a:r>
            <a:endParaRPr lang="en-US" dirty="0">
              <a:solidFill>
                <a:schemeClr val="accent5">
                  <a:lumMod val="75000"/>
                </a:schemeClr>
              </a:solidFill>
              <a:effectLst/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Sheet1!$B$129</c:f>
              <c:strCache>
                <c:ptCount val="1"/>
                <c:pt idx="0">
                  <c:v>درصد مراقبت فشارخون پزشک در بهار1405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9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A53-4691-9AD6-9C6326B3560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Sheet1!$A$130:$A$157</c:f>
              <c:strCache>
                <c:ptCount val="28"/>
                <c:pt idx="0">
                  <c:v>خور</c:v>
                </c:pt>
                <c:pt idx="1">
                  <c:v>اردستان</c:v>
                </c:pt>
                <c:pt idx="2">
                  <c:v>فریدونشهر</c:v>
                </c:pt>
                <c:pt idx="3">
                  <c:v>خوانسار</c:v>
                </c:pt>
                <c:pt idx="4">
                  <c:v>بوئین</c:v>
                </c:pt>
                <c:pt idx="5">
                  <c:v>چادگان</c:v>
                </c:pt>
                <c:pt idx="6">
                  <c:v>فریدن</c:v>
                </c:pt>
                <c:pt idx="7">
                  <c:v>سمیرم</c:v>
                </c:pt>
                <c:pt idx="8">
                  <c:v>دهاقان</c:v>
                </c:pt>
                <c:pt idx="9">
                  <c:v>ورزنه</c:v>
                </c:pt>
                <c:pt idx="10">
                  <c:v>نائین</c:v>
                </c:pt>
                <c:pt idx="11">
                  <c:v>فلاورجان</c:v>
                </c:pt>
                <c:pt idx="12">
                  <c:v>هرند</c:v>
                </c:pt>
                <c:pt idx="13">
                  <c:v>نطنز</c:v>
                </c:pt>
                <c:pt idx="14">
                  <c:v>جرقویه</c:v>
                </c:pt>
                <c:pt idx="15">
                  <c:v>کوهپایه</c:v>
                </c:pt>
                <c:pt idx="16">
                  <c:v>برخوار</c:v>
                </c:pt>
                <c:pt idx="17">
                  <c:v>مبارکه</c:v>
                </c:pt>
                <c:pt idx="18">
                  <c:v>گلپایگان</c:v>
                </c:pt>
                <c:pt idx="19">
                  <c:v>استان</c:v>
                </c:pt>
                <c:pt idx="20">
                  <c:v>تیران </c:v>
                </c:pt>
                <c:pt idx="21">
                  <c:v>شهرضا</c:v>
                </c:pt>
                <c:pt idx="22">
                  <c:v>لنجان</c:v>
                </c:pt>
                <c:pt idx="23">
                  <c:v>شاهین شهر </c:v>
                </c:pt>
                <c:pt idx="24">
                  <c:v>نجف آباد</c:v>
                </c:pt>
                <c:pt idx="25">
                  <c:v>اصفهان 1</c:v>
                </c:pt>
                <c:pt idx="26">
                  <c:v>خمینی شهر</c:v>
                </c:pt>
                <c:pt idx="27">
                  <c:v>اصفهان 2</c:v>
                </c:pt>
              </c:strCache>
            </c:strRef>
          </c:cat>
          <c:val>
            <c:numRef>
              <c:f>Sheet1!$B$130:$B$157</c:f>
              <c:numCache>
                <c:formatCode>0.00</c:formatCode>
                <c:ptCount val="28"/>
                <c:pt idx="0">
                  <c:v>45.812949640287769</c:v>
                </c:pt>
                <c:pt idx="1">
                  <c:v>45.552699228791774</c:v>
                </c:pt>
                <c:pt idx="2">
                  <c:v>45.040080160320642</c:v>
                </c:pt>
                <c:pt idx="3">
                  <c:v>44.350580781414997</c:v>
                </c:pt>
                <c:pt idx="4">
                  <c:v>43.290734824281152</c:v>
                </c:pt>
                <c:pt idx="5">
                  <c:v>43.013149097392464</c:v>
                </c:pt>
                <c:pt idx="6">
                  <c:v>42.644551232367071</c:v>
                </c:pt>
                <c:pt idx="7">
                  <c:v>36.886395511921464</c:v>
                </c:pt>
                <c:pt idx="8">
                  <c:v>35.19736842105263</c:v>
                </c:pt>
                <c:pt idx="9">
                  <c:v>34.048832841427426</c:v>
                </c:pt>
                <c:pt idx="10">
                  <c:v>33.985980178873582</c:v>
                </c:pt>
                <c:pt idx="11">
                  <c:v>32.150265785038243</c:v>
                </c:pt>
                <c:pt idx="12">
                  <c:v>31.654021244309561</c:v>
                </c:pt>
                <c:pt idx="13">
                  <c:v>31.024603977081227</c:v>
                </c:pt>
                <c:pt idx="14">
                  <c:v>30.032942898975111</c:v>
                </c:pt>
                <c:pt idx="15">
                  <c:v>27.935222672064778</c:v>
                </c:pt>
                <c:pt idx="16">
                  <c:v>27.831974373907979</c:v>
                </c:pt>
                <c:pt idx="17">
                  <c:v>26.523877313316941</c:v>
                </c:pt>
                <c:pt idx="18">
                  <c:v>24.984974671589249</c:v>
                </c:pt>
                <c:pt idx="19">
                  <c:v>24.173688524399843</c:v>
                </c:pt>
                <c:pt idx="20">
                  <c:v>23.490694507489788</c:v>
                </c:pt>
                <c:pt idx="21">
                  <c:v>22.897358665430957</c:v>
                </c:pt>
                <c:pt idx="22">
                  <c:v>21.214050726944713</c:v>
                </c:pt>
                <c:pt idx="23">
                  <c:v>21.019587036300127</c:v>
                </c:pt>
                <c:pt idx="24">
                  <c:v>20.480671623364152</c:v>
                </c:pt>
                <c:pt idx="25">
                  <c:v>19.620431379174409</c:v>
                </c:pt>
                <c:pt idx="26">
                  <c:v>18.565428971401907</c:v>
                </c:pt>
                <c:pt idx="27">
                  <c:v>16.980834337522236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A53-4691-9AD6-9C6326B3560C}"/>
            </c:ext>
          </c:extLst>
        </c:ser>
        <c:ser>
          <c:idx val="1"/>
          <c:order val="1"/>
          <c:tx>
            <c:strRef>
              <c:f>Sheet1!$C$129</c:f>
              <c:strCache>
                <c:ptCount val="1"/>
                <c:pt idx="0">
                  <c:v>درصد مراقبت فشارخون پزشک در زمستان1404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19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EA53-4691-9AD6-9C6326B3560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Sheet1!$A$130:$A$157</c:f>
              <c:strCache>
                <c:ptCount val="28"/>
                <c:pt idx="0">
                  <c:v>خور</c:v>
                </c:pt>
                <c:pt idx="1">
                  <c:v>اردستان</c:v>
                </c:pt>
                <c:pt idx="2">
                  <c:v>فریدونشهر</c:v>
                </c:pt>
                <c:pt idx="3">
                  <c:v>خوانسار</c:v>
                </c:pt>
                <c:pt idx="4">
                  <c:v>بوئین</c:v>
                </c:pt>
                <c:pt idx="5">
                  <c:v>چادگان</c:v>
                </c:pt>
                <c:pt idx="6">
                  <c:v>فریدن</c:v>
                </c:pt>
                <c:pt idx="7">
                  <c:v>سمیرم</c:v>
                </c:pt>
                <c:pt idx="8">
                  <c:v>دهاقان</c:v>
                </c:pt>
                <c:pt idx="9">
                  <c:v>ورزنه</c:v>
                </c:pt>
                <c:pt idx="10">
                  <c:v>نائین</c:v>
                </c:pt>
                <c:pt idx="11">
                  <c:v>فلاورجان</c:v>
                </c:pt>
                <c:pt idx="12">
                  <c:v>هرند</c:v>
                </c:pt>
                <c:pt idx="13">
                  <c:v>نطنز</c:v>
                </c:pt>
                <c:pt idx="14">
                  <c:v>جرقویه</c:v>
                </c:pt>
                <c:pt idx="15">
                  <c:v>کوهپایه</c:v>
                </c:pt>
                <c:pt idx="16">
                  <c:v>برخوار</c:v>
                </c:pt>
                <c:pt idx="17">
                  <c:v>مبارکه</c:v>
                </c:pt>
                <c:pt idx="18">
                  <c:v>گلپایگان</c:v>
                </c:pt>
                <c:pt idx="19">
                  <c:v>استان</c:v>
                </c:pt>
                <c:pt idx="20">
                  <c:v>تیران </c:v>
                </c:pt>
                <c:pt idx="21">
                  <c:v>شهرضا</c:v>
                </c:pt>
                <c:pt idx="22">
                  <c:v>لنجان</c:v>
                </c:pt>
                <c:pt idx="23">
                  <c:v>شاهین شهر </c:v>
                </c:pt>
                <c:pt idx="24">
                  <c:v>نجف آباد</c:v>
                </c:pt>
                <c:pt idx="25">
                  <c:v>اصفهان 1</c:v>
                </c:pt>
                <c:pt idx="26">
                  <c:v>خمینی شهر</c:v>
                </c:pt>
                <c:pt idx="27">
                  <c:v>اصفهان 2</c:v>
                </c:pt>
              </c:strCache>
            </c:strRef>
          </c:cat>
          <c:val>
            <c:numRef>
              <c:f>Sheet1!$C$130:$C$157</c:f>
              <c:numCache>
                <c:formatCode>0.00</c:formatCode>
                <c:ptCount val="28"/>
                <c:pt idx="0">
                  <c:v>36.110304789550071</c:v>
                </c:pt>
                <c:pt idx="1">
                  <c:v>40.459799974022594</c:v>
                </c:pt>
                <c:pt idx="2">
                  <c:v>38.534218590398368</c:v>
                </c:pt>
                <c:pt idx="3">
                  <c:v>38.370593293207222</c:v>
                </c:pt>
                <c:pt idx="4">
                  <c:v>41.62176724137931</c:v>
                </c:pt>
                <c:pt idx="5">
                  <c:v>32.699705815795426</c:v>
                </c:pt>
                <c:pt idx="6">
                  <c:v>39.299794985018139</c:v>
                </c:pt>
                <c:pt idx="7">
                  <c:v>30.461799180906652</c:v>
                </c:pt>
                <c:pt idx="8">
                  <c:v>31.448763250883395</c:v>
                </c:pt>
                <c:pt idx="9">
                  <c:v>22.216051096917521</c:v>
                </c:pt>
                <c:pt idx="10">
                  <c:v>28.004926108374384</c:v>
                </c:pt>
                <c:pt idx="11">
                  <c:v>27.291289313354188</c:v>
                </c:pt>
                <c:pt idx="12">
                  <c:v>31.213872832369944</c:v>
                </c:pt>
                <c:pt idx="13">
                  <c:v>27.705922396187884</c:v>
                </c:pt>
                <c:pt idx="14">
                  <c:v>27.931098351546584</c:v>
                </c:pt>
                <c:pt idx="15">
                  <c:v>22.195865808200608</c:v>
                </c:pt>
                <c:pt idx="16">
                  <c:v>24.761128805273682</c:v>
                </c:pt>
                <c:pt idx="17">
                  <c:v>21.809316729261383</c:v>
                </c:pt>
                <c:pt idx="18">
                  <c:v>19.086630643193306</c:v>
                </c:pt>
                <c:pt idx="19">
                  <c:v>21.008391469851556</c:v>
                </c:pt>
                <c:pt idx="20">
                  <c:v>18.47366617159831</c:v>
                </c:pt>
                <c:pt idx="21">
                  <c:v>20.186915887850468</c:v>
                </c:pt>
                <c:pt idx="22">
                  <c:v>18.507333908541845</c:v>
                </c:pt>
                <c:pt idx="23">
                  <c:v>19.434500883592371</c:v>
                </c:pt>
                <c:pt idx="24">
                  <c:v>18.152331953920143</c:v>
                </c:pt>
                <c:pt idx="25">
                  <c:v>17.713068587929211</c:v>
                </c:pt>
                <c:pt idx="26">
                  <c:v>16.282206933765007</c:v>
                </c:pt>
                <c:pt idx="27">
                  <c:v>14.788958668029794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A53-4691-9AD6-9C6326B3560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007444880"/>
        <c:axId val="1007421168"/>
      </c:barChart>
      <c:catAx>
        <c:axId val="10074448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07421168"/>
        <c:crosses val="autoZero"/>
        <c:auto val="1"/>
        <c:lblAlgn val="ctr"/>
        <c:lblOffset val="100"/>
        <c:noMultiLvlLbl val="0"/>
      </c:catAx>
      <c:valAx>
        <c:axId val="10074211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074448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1800" dirty="0">
                <a:solidFill>
                  <a:schemeClr val="accent5">
                    <a:lumMod val="50000"/>
                  </a:schemeClr>
                </a:solidFill>
                <a:cs typeface="B Titr" panose="00000700000000000000" pitchFamily="2" charset="-78"/>
              </a:rPr>
              <a:t>مقایسه درصد مراقبت فشارخون پزشک با هدف مورد انتظار</a:t>
            </a:r>
            <a:r>
              <a:rPr lang="fa-IR" sz="1800" baseline="0" dirty="0">
                <a:solidFill>
                  <a:schemeClr val="accent5">
                    <a:lumMod val="50000"/>
                  </a:schemeClr>
                </a:solidFill>
                <a:cs typeface="B Titr" panose="00000700000000000000" pitchFamily="2" charset="-78"/>
              </a:rPr>
              <a:t> در بهار 1405 به تفکیک شهرستانها</a:t>
            </a:r>
            <a:endParaRPr lang="en-US" sz="1800" dirty="0">
              <a:solidFill>
                <a:schemeClr val="accent5">
                  <a:lumMod val="50000"/>
                </a:schemeClr>
              </a:solidFill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Sheet1!$B$161</c:f>
              <c:strCache>
                <c:ptCount val="1"/>
                <c:pt idx="0">
                  <c:v>درصد مراقبت فشارخون پزشک در بهار1405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9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BE-4B8F-8922-1AEED2F28C3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Sheet1!$A$162:$A$189</c:f>
              <c:strCache>
                <c:ptCount val="28"/>
                <c:pt idx="0">
                  <c:v>خور</c:v>
                </c:pt>
                <c:pt idx="1">
                  <c:v>اردستان</c:v>
                </c:pt>
                <c:pt idx="2">
                  <c:v>فریدونشهر</c:v>
                </c:pt>
                <c:pt idx="3">
                  <c:v>خوانسار</c:v>
                </c:pt>
                <c:pt idx="4">
                  <c:v>بوئین</c:v>
                </c:pt>
                <c:pt idx="5">
                  <c:v>چادگان</c:v>
                </c:pt>
                <c:pt idx="6">
                  <c:v>فریدن</c:v>
                </c:pt>
                <c:pt idx="7">
                  <c:v>سمیرم</c:v>
                </c:pt>
                <c:pt idx="8">
                  <c:v>دهاقان</c:v>
                </c:pt>
                <c:pt idx="9">
                  <c:v>ورزنه</c:v>
                </c:pt>
                <c:pt idx="10">
                  <c:v>نائین</c:v>
                </c:pt>
                <c:pt idx="11">
                  <c:v>فلاورجان</c:v>
                </c:pt>
                <c:pt idx="12">
                  <c:v>هرند</c:v>
                </c:pt>
                <c:pt idx="13">
                  <c:v>نطنز</c:v>
                </c:pt>
                <c:pt idx="14">
                  <c:v>جرقویه</c:v>
                </c:pt>
                <c:pt idx="15">
                  <c:v>کوهپایه</c:v>
                </c:pt>
                <c:pt idx="16">
                  <c:v>برخوار</c:v>
                </c:pt>
                <c:pt idx="17">
                  <c:v>مبارکه</c:v>
                </c:pt>
                <c:pt idx="18">
                  <c:v>گلپایگان</c:v>
                </c:pt>
                <c:pt idx="19">
                  <c:v>استان</c:v>
                </c:pt>
                <c:pt idx="20">
                  <c:v>تیران </c:v>
                </c:pt>
                <c:pt idx="21">
                  <c:v>شهرضا</c:v>
                </c:pt>
                <c:pt idx="22">
                  <c:v>لنجان</c:v>
                </c:pt>
                <c:pt idx="23">
                  <c:v>شاهین شهر </c:v>
                </c:pt>
                <c:pt idx="24">
                  <c:v>نجف آباد</c:v>
                </c:pt>
                <c:pt idx="25">
                  <c:v>اصفهان 1</c:v>
                </c:pt>
                <c:pt idx="26">
                  <c:v>خمینی شهر</c:v>
                </c:pt>
                <c:pt idx="27">
                  <c:v>اصفهان 2</c:v>
                </c:pt>
              </c:strCache>
            </c:strRef>
          </c:cat>
          <c:val>
            <c:numRef>
              <c:f>Sheet1!$B$162:$B$189</c:f>
              <c:numCache>
                <c:formatCode>0.00</c:formatCode>
                <c:ptCount val="28"/>
                <c:pt idx="0">
                  <c:v>45.812949640287769</c:v>
                </c:pt>
                <c:pt idx="1">
                  <c:v>45.552699228791774</c:v>
                </c:pt>
                <c:pt idx="2">
                  <c:v>45.040080160320642</c:v>
                </c:pt>
                <c:pt idx="3">
                  <c:v>44.350580781414997</c:v>
                </c:pt>
                <c:pt idx="4">
                  <c:v>43.290734824281152</c:v>
                </c:pt>
                <c:pt idx="5">
                  <c:v>43.013149097392464</c:v>
                </c:pt>
                <c:pt idx="6">
                  <c:v>42.644551232367071</c:v>
                </c:pt>
                <c:pt idx="7">
                  <c:v>36.886395511921464</c:v>
                </c:pt>
                <c:pt idx="8">
                  <c:v>35.19736842105263</c:v>
                </c:pt>
                <c:pt idx="9">
                  <c:v>34.048832841427426</c:v>
                </c:pt>
                <c:pt idx="10">
                  <c:v>33.985980178873582</c:v>
                </c:pt>
                <c:pt idx="11">
                  <c:v>32.150265785038243</c:v>
                </c:pt>
                <c:pt idx="12">
                  <c:v>31.654021244309561</c:v>
                </c:pt>
                <c:pt idx="13">
                  <c:v>31.024603977081227</c:v>
                </c:pt>
                <c:pt idx="14">
                  <c:v>30.032942898975111</c:v>
                </c:pt>
                <c:pt idx="15">
                  <c:v>27.935222672064778</c:v>
                </c:pt>
                <c:pt idx="16">
                  <c:v>27.831974373907979</c:v>
                </c:pt>
                <c:pt idx="17">
                  <c:v>26.523877313316941</c:v>
                </c:pt>
                <c:pt idx="18">
                  <c:v>24.984974671589249</c:v>
                </c:pt>
                <c:pt idx="19">
                  <c:v>24.173688524399843</c:v>
                </c:pt>
                <c:pt idx="20">
                  <c:v>23.490694507489788</c:v>
                </c:pt>
                <c:pt idx="21">
                  <c:v>22.897358665430957</c:v>
                </c:pt>
                <c:pt idx="22">
                  <c:v>21.214050726944713</c:v>
                </c:pt>
                <c:pt idx="23">
                  <c:v>21.019587036300127</c:v>
                </c:pt>
                <c:pt idx="24">
                  <c:v>20.480671623364152</c:v>
                </c:pt>
                <c:pt idx="25">
                  <c:v>19.620431379174409</c:v>
                </c:pt>
                <c:pt idx="26">
                  <c:v>18.565428971401907</c:v>
                </c:pt>
                <c:pt idx="27">
                  <c:v>16.980834337522236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FBE-4B8F-8922-1AEED2F28C3E}"/>
            </c:ext>
          </c:extLst>
        </c:ser>
        <c:ser>
          <c:idx val="1"/>
          <c:order val="1"/>
          <c:tx>
            <c:strRef>
              <c:f>Sheet1!$C$161</c:f>
              <c:strCache>
                <c:ptCount val="1"/>
                <c:pt idx="0">
                  <c:v>هدف موردانتظار درصد مراقبت فشارخون پزشک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19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DFBE-4B8F-8922-1AEED2F28C3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Sheet1!$A$162:$A$189</c:f>
              <c:strCache>
                <c:ptCount val="28"/>
                <c:pt idx="0">
                  <c:v>خور</c:v>
                </c:pt>
                <c:pt idx="1">
                  <c:v>اردستان</c:v>
                </c:pt>
                <c:pt idx="2">
                  <c:v>فریدونشهر</c:v>
                </c:pt>
                <c:pt idx="3">
                  <c:v>خوانسار</c:v>
                </c:pt>
                <c:pt idx="4">
                  <c:v>بوئین</c:v>
                </c:pt>
                <c:pt idx="5">
                  <c:v>چادگان</c:v>
                </c:pt>
                <c:pt idx="6">
                  <c:v>فریدن</c:v>
                </c:pt>
                <c:pt idx="7">
                  <c:v>سمیرم</c:v>
                </c:pt>
                <c:pt idx="8">
                  <c:v>دهاقان</c:v>
                </c:pt>
                <c:pt idx="9">
                  <c:v>ورزنه</c:v>
                </c:pt>
                <c:pt idx="10">
                  <c:v>نائین</c:v>
                </c:pt>
                <c:pt idx="11">
                  <c:v>فلاورجان</c:v>
                </c:pt>
                <c:pt idx="12">
                  <c:v>هرند</c:v>
                </c:pt>
                <c:pt idx="13">
                  <c:v>نطنز</c:v>
                </c:pt>
                <c:pt idx="14">
                  <c:v>جرقویه</c:v>
                </c:pt>
                <c:pt idx="15">
                  <c:v>کوهپایه</c:v>
                </c:pt>
                <c:pt idx="16">
                  <c:v>برخوار</c:v>
                </c:pt>
                <c:pt idx="17">
                  <c:v>مبارکه</c:v>
                </c:pt>
                <c:pt idx="18">
                  <c:v>گلپایگان</c:v>
                </c:pt>
                <c:pt idx="19">
                  <c:v>استان</c:v>
                </c:pt>
                <c:pt idx="20">
                  <c:v>تیران </c:v>
                </c:pt>
                <c:pt idx="21">
                  <c:v>شهرضا</c:v>
                </c:pt>
                <c:pt idx="22">
                  <c:v>لنجان</c:v>
                </c:pt>
                <c:pt idx="23">
                  <c:v>شاهین شهر </c:v>
                </c:pt>
                <c:pt idx="24">
                  <c:v>نجف آباد</c:v>
                </c:pt>
                <c:pt idx="25">
                  <c:v>اصفهان 1</c:v>
                </c:pt>
                <c:pt idx="26">
                  <c:v>خمینی شهر</c:v>
                </c:pt>
                <c:pt idx="27">
                  <c:v>اصفهان 2</c:v>
                </c:pt>
              </c:strCache>
            </c:strRef>
          </c:cat>
          <c:val>
            <c:numRef>
              <c:f>Sheet1!$C$162:$C$189</c:f>
              <c:numCache>
                <c:formatCode>0.00</c:formatCode>
                <c:ptCount val="28"/>
                <c:pt idx="0">
                  <c:v>39.992162554426699</c:v>
                </c:pt>
                <c:pt idx="1">
                  <c:v>44.809228471230021</c:v>
                </c:pt>
                <c:pt idx="2">
                  <c:v>42.67664708886619</c:v>
                </c:pt>
                <c:pt idx="3">
                  <c:v>42.495432072226997</c:v>
                </c:pt>
                <c:pt idx="4">
                  <c:v>46.096107219827587</c:v>
                </c:pt>
                <c:pt idx="5">
                  <c:v>36.214924190993436</c:v>
                </c:pt>
                <c:pt idx="6">
                  <c:v>43.524522945907592</c:v>
                </c:pt>
                <c:pt idx="7">
                  <c:v>33.736442592854118</c:v>
                </c:pt>
                <c:pt idx="8">
                  <c:v>34.829505300353361</c:v>
                </c:pt>
                <c:pt idx="9">
                  <c:v>24.604276589836154</c:v>
                </c:pt>
                <c:pt idx="10">
                  <c:v>31.015455665024632</c:v>
                </c:pt>
                <c:pt idx="11">
                  <c:v>30.225102914539761</c:v>
                </c:pt>
                <c:pt idx="12">
                  <c:v>34.569364161849713</c:v>
                </c:pt>
                <c:pt idx="13">
                  <c:v>30.68430905377808</c:v>
                </c:pt>
                <c:pt idx="14">
                  <c:v>30.933691424337841</c:v>
                </c:pt>
                <c:pt idx="15">
                  <c:v>24.581921382582173</c:v>
                </c:pt>
                <c:pt idx="16">
                  <c:v>27.422950151840602</c:v>
                </c:pt>
                <c:pt idx="17">
                  <c:v>24.153818277656981</c:v>
                </c:pt>
                <c:pt idx="18">
                  <c:v>21.138443437336587</c:v>
                </c:pt>
                <c:pt idx="19">
                  <c:v>23.2575</c:v>
                </c:pt>
                <c:pt idx="20">
                  <c:v>20.459585285045129</c:v>
                </c:pt>
                <c:pt idx="21">
                  <c:v>22.357009345794392</c:v>
                </c:pt>
                <c:pt idx="22">
                  <c:v>20.496872303710092</c:v>
                </c:pt>
                <c:pt idx="23">
                  <c:v>21.523709728578552</c:v>
                </c:pt>
                <c:pt idx="24">
                  <c:v>20.103707638966558</c:v>
                </c:pt>
                <c:pt idx="25">
                  <c:v>19.617223461131601</c:v>
                </c:pt>
                <c:pt idx="26">
                  <c:v>18.032544179144743</c:v>
                </c:pt>
                <c:pt idx="27">
                  <c:v>16.378771724842998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FBE-4B8F-8922-1AEED2F28C3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849604368"/>
        <c:axId val="849585648"/>
      </c:barChart>
      <c:catAx>
        <c:axId val="849604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49585648"/>
        <c:crosses val="autoZero"/>
        <c:auto val="1"/>
        <c:lblAlgn val="ctr"/>
        <c:lblOffset val="100"/>
        <c:noMultiLvlLbl val="0"/>
      </c:catAx>
      <c:valAx>
        <c:axId val="849585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49604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r>
              <a:rPr lang="fa-IR" sz="1800" b="1" i="0" cap="all" baseline="0" dirty="0">
                <a:solidFill>
                  <a:schemeClr val="accent5">
                    <a:lumMod val="75000"/>
                  </a:schemeClr>
                </a:solidFill>
                <a:effectLst/>
                <a:cs typeface="B Titr" panose="00000700000000000000" pitchFamily="2" charset="-78"/>
              </a:rPr>
              <a:t>روند فصلی درصد بیمار مبتلا به فشارخون بالا با کنترل مطلوب</a:t>
            </a:r>
            <a:r>
              <a:rPr lang="en-US" sz="1800" b="1" i="0" cap="all" baseline="0" dirty="0">
                <a:solidFill>
                  <a:schemeClr val="accent5">
                    <a:lumMod val="75000"/>
                  </a:schemeClr>
                </a:solidFill>
                <a:effectLst/>
                <a:cs typeface="B Titr" panose="00000700000000000000" pitchFamily="2" charset="-78"/>
              </a:rPr>
              <a:t> </a:t>
            </a:r>
            <a:r>
              <a:rPr lang="fa-IR" sz="1800" b="1" i="0" cap="all" baseline="0" dirty="0">
                <a:solidFill>
                  <a:schemeClr val="accent5">
                    <a:lumMod val="75000"/>
                  </a:schemeClr>
                </a:solidFill>
                <a:effectLst/>
                <a:cs typeface="B Titr" panose="00000700000000000000" pitchFamily="2" charset="-78"/>
              </a:rPr>
              <a:t>نسبت به مراقبت پزشک در استان اصفهان </a:t>
            </a:r>
            <a:endParaRPr lang="en-US" sz="1800" dirty="0">
              <a:solidFill>
                <a:schemeClr val="accent5">
                  <a:lumMod val="75000"/>
                </a:schemeClr>
              </a:solidFill>
              <a:effectLst/>
              <a:cs typeface="B Titr" panose="00000700000000000000" pitchFamily="2" charset="-78"/>
            </a:endParaRPr>
          </a:p>
          <a:p>
            <a:pPr>
              <a:defRPr sz="1800">
                <a:solidFill>
                  <a:srgbClr val="C00000"/>
                </a:solidFill>
              </a:defRPr>
            </a:pPr>
            <a:r>
              <a:rPr lang="fa-IR" sz="1800" b="1" i="0" cap="all" baseline="0" dirty="0">
                <a:solidFill>
                  <a:schemeClr val="accent5">
                    <a:lumMod val="75000"/>
                  </a:schemeClr>
                </a:solidFill>
                <a:effectLst/>
                <a:cs typeface="B Titr" panose="00000700000000000000" pitchFamily="2" charset="-78"/>
              </a:rPr>
              <a:t>در بهار1405</a:t>
            </a:r>
            <a:endParaRPr lang="en-US" sz="1800" dirty="0">
              <a:solidFill>
                <a:schemeClr val="accent5">
                  <a:lumMod val="75000"/>
                </a:schemeClr>
              </a:solidFill>
              <a:cs typeface="B Titr" panose="00000700000000000000" pitchFamily="2" charset="-78"/>
            </a:endParaRPr>
          </a:p>
        </c:rich>
      </c:tx>
      <c:layout>
        <c:manualLayout>
          <c:xMode val="edge"/>
          <c:yMode val="edge"/>
          <c:x val="0.23890624999999999"/>
          <c:y val="1.463508580323213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5B9BD5">
                <a:lumMod val="75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Sheet1!$G$1:$AK$1</c:f>
              <c:strCache>
                <c:ptCount val="31"/>
                <c:pt idx="0">
                  <c:v>سه ماهه سوم 97</c:v>
                </c:pt>
                <c:pt idx="1">
                  <c:v>سه ماهه چهارم 97</c:v>
                </c:pt>
                <c:pt idx="2">
                  <c:v>سه ماهه اول  98 </c:v>
                </c:pt>
                <c:pt idx="3">
                  <c:v>سه ماه دوم  98</c:v>
                </c:pt>
                <c:pt idx="4">
                  <c:v>سه ماهه سوم 98</c:v>
                </c:pt>
                <c:pt idx="5">
                  <c:v>سه ماهه چهارم 98</c:v>
                </c:pt>
                <c:pt idx="6">
                  <c:v>سه ماهه اول  99 </c:v>
                </c:pt>
                <c:pt idx="7">
                  <c:v>سه ماه دوم 99</c:v>
                </c:pt>
                <c:pt idx="8">
                  <c:v>سه ماهه سوم  99</c:v>
                </c:pt>
                <c:pt idx="9">
                  <c:v>سه ماهه چهارم  99</c:v>
                </c:pt>
                <c:pt idx="10">
                  <c:v>سه ماهه اول 1400</c:v>
                </c:pt>
                <c:pt idx="11">
                  <c:v>سه ماهه دوم 1400</c:v>
                </c:pt>
                <c:pt idx="12">
                  <c:v>سه ماهه سوم  1400</c:v>
                </c:pt>
                <c:pt idx="13">
                  <c:v>سه ماهه چهارم  1400</c:v>
                </c:pt>
                <c:pt idx="14">
                  <c:v>سه ماهه اول 1401</c:v>
                </c:pt>
                <c:pt idx="15">
                  <c:v>سه ماهه دوم 1401</c:v>
                </c:pt>
                <c:pt idx="16">
                  <c:v>سه ماهه سوم  1401</c:v>
                </c:pt>
                <c:pt idx="17">
                  <c:v>سه ماهه چهارم 1401</c:v>
                </c:pt>
                <c:pt idx="18">
                  <c:v>سه ماهه اول 1402</c:v>
                </c:pt>
                <c:pt idx="19">
                  <c:v>سه ماهه دوم 1402</c:v>
                </c:pt>
                <c:pt idx="20">
                  <c:v>سه ماهه سوم 1402</c:v>
                </c:pt>
                <c:pt idx="21">
                  <c:v>سه ماهه چهارم 1402</c:v>
                </c:pt>
                <c:pt idx="22">
                  <c:v>سه ماهه اول1403</c:v>
                </c:pt>
                <c:pt idx="23">
                  <c:v>سه ماهه دوم1403</c:v>
                </c:pt>
                <c:pt idx="24">
                  <c:v>سه ماهه سوم1403</c:v>
                </c:pt>
                <c:pt idx="25">
                  <c:v>زمستان 1403</c:v>
                </c:pt>
                <c:pt idx="26">
                  <c:v>بهار1404</c:v>
                </c:pt>
                <c:pt idx="27">
                  <c:v>تابستان1404</c:v>
                </c:pt>
                <c:pt idx="28">
                  <c:v>پاییز 1404</c:v>
                </c:pt>
                <c:pt idx="29">
                  <c:v>زمستان 1404</c:v>
                </c:pt>
                <c:pt idx="30">
                  <c:v>بهار1405</c:v>
                </c:pt>
              </c:strCache>
            </c:strRef>
          </c:cat>
          <c:val>
            <c:numRef>
              <c:f>Sheet1!$G$2:$AK$2</c:f>
              <c:numCache>
                <c:formatCode>0.0</c:formatCode>
                <c:ptCount val="31"/>
                <c:pt idx="0">
                  <c:v>72.303309007297813</c:v>
                </c:pt>
                <c:pt idx="1">
                  <c:v>70.99591005574058</c:v>
                </c:pt>
                <c:pt idx="2">
                  <c:v>72.215272813914694</c:v>
                </c:pt>
                <c:pt idx="3">
                  <c:v>76.059768607428921</c:v>
                </c:pt>
                <c:pt idx="4">
                  <c:v>73.919314352282029</c:v>
                </c:pt>
                <c:pt idx="5">
                  <c:v>71.263514516716825</c:v>
                </c:pt>
                <c:pt idx="6">
                  <c:v>75.878689976811444</c:v>
                </c:pt>
                <c:pt idx="7">
                  <c:v>77.530673559475645</c:v>
                </c:pt>
                <c:pt idx="8">
                  <c:v>75.105485232067508</c:v>
                </c:pt>
                <c:pt idx="9">
                  <c:v>74.377389446963946</c:v>
                </c:pt>
                <c:pt idx="10">
                  <c:v>76.853584376096364</c:v>
                </c:pt>
                <c:pt idx="11">
                  <c:v>79.094201133466484</c:v>
                </c:pt>
                <c:pt idx="12">
                  <c:v>76.665831872443448</c:v>
                </c:pt>
                <c:pt idx="13">
                  <c:v>76.020498321258174</c:v>
                </c:pt>
                <c:pt idx="14">
                  <c:v>79.3</c:v>
                </c:pt>
                <c:pt idx="15">
                  <c:v>80.8</c:v>
                </c:pt>
                <c:pt idx="16">
                  <c:v>76.989999999999995</c:v>
                </c:pt>
                <c:pt idx="17">
                  <c:v>75.5</c:v>
                </c:pt>
                <c:pt idx="18">
                  <c:v>79.489999999999995</c:v>
                </c:pt>
                <c:pt idx="19">
                  <c:v>79.2</c:v>
                </c:pt>
                <c:pt idx="20">
                  <c:v>73.540000000000006</c:v>
                </c:pt>
                <c:pt idx="21">
                  <c:v>68.63</c:v>
                </c:pt>
                <c:pt idx="22">
                  <c:v>75.36</c:v>
                </c:pt>
                <c:pt idx="23">
                  <c:v>78.34</c:v>
                </c:pt>
                <c:pt idx="24">
                  <c:v>73.7</c:v>
                </c:pt>
                <c:pt idx="25">
                  <c:v>71.84</c:v>
                </c:pt>
                <c:pt idx="26" formatCode="General">
                  <c:v>76.67</c:v>
                </c:pt>
                <c:pt idx="27">
                  <c:v>78.540000000000006</c:v>
                </c:pt>
                <c:pt idx="28" formatCode="0.00">
                  <c:v>75.22549366193627</c:v>
                </c:pt>
                <c:pt idx="29">
                  <c:v>74.010000000000005</c:v>
                </c:pt>
                <c:pt idx="30">
                  <c:v>77.77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A20-4705-8EC3-E48C54E96C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51304688"/>
        <c:axId val="1051311344"/>
      </c:barChart>
      <c:catAx>
        <c:axId val="10513046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4140000" spcFirstLastPara="1" vertOverflow="ellipsis" wrap="square" anchor="ctr" anchorCtr="1"/>
          <a:lstStyle/>
          <a:p>
            <a:pPr>
              <a:defRPr sz="1300" b="1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51311344"/>
        <c:crosses val="autoZero"/>
        <c:auto val="1"/>
        <c:lblAlgn val="ctr"/>
        <c:lblOffset val="100"/>
        <c:noMultiLvlLbl val="0"/>
      </c:catAx>
      <c:valAx>
        <c:axId val="105131134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crossAx val="10513046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rgbClr val="79EBF7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chemeClr val="accent5">
                    <a:lumMod val="75000"/>
                  </a:schemeClr>
                </a:solidFill>
                <a:cs typeface="B Titr" panose="00000700000000000000" pitchFamily="2" charset="-78"/>
              </a:rPr>
              <a:t>درصد فشارخون کنترل شده به تفکیک شهرستان ها در بهار1405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Sheet1!$B$129</c:f>
              <c:strCache>
                <c:ptCount val="1"/>
                <c:pt idx="0">
                  <c:v>درصد فشارخون کنترل شده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85A-411B-BFB6-E12D0CA4191D}"/>
              </c:ext>
            </c:extLst>
          </c:dPt>
          <c:dPt>
            <c:idx val="7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85A-411B-BFB6-E12D0CA4191D}"/>
              </c:ext>
            </c:extLst>
          </c:dPt>
          <c:dPt>
            <c:idx val="12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862-4028-B016-CE6AA7CB328F}"/>
              </c:ext>
            </c:extLst>
          </c:dPt>
          <c:dPt>
            <c:idx val="14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7500-43E9-98C6-7A8A89781D37}"/>
              </c:ext>
            </c:extLst>
          </c:dPt>
          <c:dPt>
            <c:idx val="19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085A-411B-BFB6-E12D0CA4191D}"/>
              </c:ext>
            </c:extLst>
          </c:dPt>
          <c:dLbls>
            <c:dLbl>
              <c:idx val="14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6-7500-43E9-98C6-7A8A89781D37}"/>
                </c:ext>
              </c:extLst>
            </c:dLbl>
            <c:dLbl>
              <c:idx val="19"/>
              <c:tx>
                <c:rich>
                  <a:bodyPr/>
                  <a:lstStyle/>
                  <a:p>
                    <a:fld id="{0A3C685A-A5CC-4006-B885-4DA0527BEB58}" type="VALUE">
                      <a:rPr lang="en-US">
                        <a:solidFill>
                          <a:schemeClr val="tx1"/>
                        </a:solidFill>
                      </a:rPr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085A-411B-BFB6-E12D0CA4191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Sheet1!$A$130:$A$157</c:f>
              <c:strCache>
                <c:ptCount val="28"/>
                <c:pt idx="0">
                  <c:v>سمیرم</c:v>
                </c:pt>
                <c:pt idx="1">
                  <c:v>نطنز</c:v>
                </c:pt>
                <c:pt idx="2">
                  <c:v>فلاورجان</c:v>
                </c:pt>
                <c:pt idx="3">
                  <c:v>فریدن</c:v>
                </c:pt>
                <c:pt idx="4">
                  <c:v>اردستان</c:v>
                </c:pt>
                <c:pt idx="5">
                  <c:v>نائین</c:v>
                </c:pt>
                <c:pt idx="6">
                  <c:v>دهاقان</c:v>
                </c:pt>
                <c:pt idx="7">
                  <c:v>شهرضا</c:v>
                </c:pt>
                <c:pt idx="8">
                  <c:v>بوئین</c:v>
                </c:pt>
                <c:pt idx="9">
                  <c:v>گلپایگان</c:v>
                </c:pt>
                <c:pt idx="10">
                  <c:v>کوهپایه</c:v>
                </c:pt>
                <c:pt idx="11">
                  <c:v>لنجان</c:v>
                </c:pt>
                <c:pt idx="12">
                  <c:v>فریدونشهر</c:v>
                </c:pt>
                <c:pt idx="13">
                  <c:v>هرند</c:v>
                </c:pt>
                <c:pt idx="14">
                  <c:v>استان</c:v>
                </c:pt>
                <c:pt idx="15">
                  <c:v>مبارکه</c:v>
                </c:pt>
                <c:pt idx="16">
                  <c:v>خور</c:v>
                </c:pt>
                <c:pt idx="17">
                  <c:v>تیران </c:v>
                </c:pt>
                <c:pt idx="18">
                  <c:v>اصفهان 2</c:v>
                </c:pt>
                <c:pt idx="19">
                  <c:v>شاهین شهر </c:v>
                </c:pt>
                <c:pt idx="20">
                  <c:v>چادگان</c:v>
                </c:pt>
                <c:pt idx="21">
                  <c:v>اصفهان 1</c:v>
                </c:pt>
                <c:pt idx="22">
                  <c:v>نجف آباد</c:v>
                </c:pt>
                <c:pt idx="23">
                  <c:v>خمینی شهر</c:v>
                </c:pt>
                <c:pt idx="24">
                  <c:v>برخوار</c:v>
                </c:pt>
                <c:pt idx="25">
                  <c:v>جرقویه</c:v>
                </c:pt>
                <c:pt idx="26">
                  <c:v>ورزنه</c:v>
                </c:pt>
                <c:pt idx="27">
                  <c:v>خوانسار</c:v>
                </c:pt>
              </c:strCache>
            </c:strRef>
          </c:cat>
          <c:val>
            <c:numRef>
              <c:f>Sheet1!$B$130:$B$157</c:f>
              <c:numCache>
                <c:formatCode>0.00</c:formatCode>
                <c:ptCount val="28"/>
                <c:pt idx="0">
                  <c:v>85.627376425855516</c:v>
                </c:pt>
                <c:pt idx="1">
                  <c:v>85.497012493210207</c:v>
                </c:pt>
                <c:pt idx="2">
                  <c:v>85.311019255973392</c:v>
                </c:pt>
                <c:pt idx="3">
                  <c:v>84.551072337331874</c:v>
                </c:pt>
                <c:pt idx="4">
                  <c:v>83.380361173814904</c:v>
                </c:pt>
                <c:pt idx="5">
                  <c:v>82.930298719772395</c:v>
                </c:pt>
                <c:pt idx="6">
                  <c:v>81.658878504672899</c:v>
                </c:pt>
                <c:pt idx="7">
                  <c:v>81.533012901593722</c:v>
                </c:pt>
                <c:pt idx="8">
                  <c:v>81.303813038130386</c:v>
                </c:pt>
                <c:pt idx="9">
                  <c:v>80.927835051546396</c:v>
                </c:pt>
                <c:pt idx="10">
                  <c:v>80.555555555555557</c:v>
                </c:pt>
                <c:pt idx="11">
                  <c:v>79.70651992662998</c:v>
                </c:pt>
                <c:pt idx="12">
                  <c:v>79.421579532814235</c:v>
                </c:pt>
                <c:pt idx="13">
                  <c:v>79.386385426653888</c:v>
                </c:pt>
                <c:pt idx="14">
                  <c:v>77.768919710693396</c:v>
                </c:pt>
                <c:pt idx="15">
                  <c:v>77.433520370822151</c:v>
                </c:pt>
                <c:pt idx="16">
                  <c:v>77.386934673366838</c:v>
                </c:pt>
                <c:pt idx="17">
                  <c:v>76.521739130434781</c:v>
                </c:pt>
                <c:pt idx="18">
                  <c:v>75.694855115316386</c:v>
                </c:pt>
                <c:pt idx="19">
                  <c:v>75.368111064366843</c:v>
                </c:pt>
                <c:pt idx="20">
                  <c:v>75.129533678756474</c:v>
                </c:pt>
                <c:pt idx="21">
                  <c:v>73.880597014925371</c:v>
                </c:pt>
                <c:pt idx="22">
                  <c:v>73.797722705961149</c:v>
                </c:pt>
                <c:pt idx="23">
                  <c:v>73.267504488330331</c:v>
                </c:pt>
                <c:pt idx="24">
                  <c:v>73.188595343970704</c:v>
                </c:pt>
                <c:pt idx="25">
                  <c:v>71.176112126751974</c:v>
                </c:pt>
                <c:pt idx="26">
                  <c:v>70.212765957446805</c:v>
                </c:pt>
                <c:pt idx="27">
                  <c:v>70.19047619047619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6BD-4985-929E-667FAC7688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71848079"/>
        <c:axId val="1771853903"/>
      </c:barChart>
      <c:catAx>
        <c:axId val="17718480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71853903"/>
        <c:crosses val="autoZero"/>
        <c:auto val="1"/>
        <c:lblAlgn val="ctr"/>
        <c:lblOffset val="100"/>
        <c:noMultiLvlLbl val="0"/>
      </c:catAx>
      <c:valAx>
        <c:axId val="17718539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7184807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chemeClr val="accent5">
                    <a:lumMod val="75000"/>
                  </a:schemeClr>
                </a:solidFill>
                <a:cs typeface="B Titr" panose="00000700000000000000" pitchFamily="2" charset="-78"/>
              </a:rPr>
              <a:t>مقایسه درصد فشارخون کنترل شده به تفکیک شهرستان ها در بهار1405 و زمستان 1404</a:t>
            </a:r>
            <a:r>
              <a:rPr lang="fa-IR" dirty="0">
                <a:solidFill>
                  <a:schemeClr val="accent5">
                    <a:lumMod val="75000"/>
                  </a:schemeClr>
                </a:solidFill>
                <a:cs typeface="B Titr" panose="00000700000000000000" pitchFamily="2" charset="-78"/>
              </a:rPr>
              <a:t> </a:t>
            </a:r>
            <a:endParaRPr lang="en-US" dirty="0">
              <a:solidFill>
                <a:schemeClr val="accent5">
                  <a:lumMod val="75000"/>
                </a:schemeClr>
              </a:solidFill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Sheet1!$B$129</c:f>
              <c:strCache>
                <c:ptCount val="1"/>
                <c:pt idx="0">
                  <c:v>درصد فشارخون کنترل شده بهار1405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FE9-4C1A-8252-41E12234A72A}"/>
              </c:ext>
            </c:extLst>
          </c:dPt>
          <c:dPt>
            <c:idx val="8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F4B-45A6-AFB0-CB9C29D5EE3F}"/>
              </c:ext>
            </c:extLst>
          </c:dPt>
          <c:dPt>
            <c:idx val="14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4037-476F-8D3D-47E39B71CD9C}"/>
              </c:ext>
            </c:extLst>
          </c:dPt>
          <c:dPt>
            <c:idx val="19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6FE9-4C1A-8252-41E12234A72A}"/>
              </c:ext>
            </c:extLst>
          </c:dPt>
          <c:dPt>
            <c:idx val="20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6FE9-4C1A-8252-41E12234A72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Sheet1!$A$130:$A$157</c:f>
              <c:strCache>
                <c:ptCount val="28"/>
                <c:pt idx="0">
                  <c:v>سمیرم</c:v>
                </c:pt>
                <c:pt idx="1">
                  <c:v>نطنز</c:v>
                </c:pt>
                <c:pt idx="2">
                  <c:v>فلاورجان</c:v>
                </c:pt>
                <c:pt idx="3">
                  <c:v>فریدن</c:v>
                </c:pt>
                <c:pt idx="4">
                  <c:v>اردستان</c:v>
                </c:pt>
                <c:pt idx="5">
                  <c:v>نائین</c:v>
                </c:pt>
                <c:pt idx="6">
                  <c:v>دهاقان</c:v>
                </c:pt>
                <c:pt idx="7">
                  <c:v>شهرضا</c:v>
                </c:pt>
                <c:pt idx="8">
                  <c:v>بوئین</c:v>
                </c:pt>
                <c:pt idx="9">
                  <c:v>گلپایگان</c:v>
                </c:pt>
                <c:pt idx="10">
                  <c:v>کوهپایه</c:v>
                </c:pt>
                <c:pt idx="11">
                  <c:v>لنجان</c:v>
                </c:pt>
                <c:pt idx="12">
                  <c:v>فریدونشهر</c:v>
                </c:pt>
                <c:pt idx="13">
                  <c:v>هرند</c:v>
                </c:pt>
                <c:pt idx="14">
                  <c:v>استان</c:v>
                </c:pt>
                <c:pt idx="15">
                  <c:v>مبارکه</c:v>
                </c:pt>
                <c:pt idx="16">
                  <c:v>خور</c:v>
                </c:pt>
                <c:pt idx="17">
                  <c:v>تیران </c:v>
                </c:pt>
                <c:pt idx="18">
                  <c:v>اصفهان 2</c:v>
                </c:pt>
                <c:pt idx="19">
                  <c:v>شاهین شهر </c:v>
                </c:pt>
                <c:pt idx="20">
                  <c:v>چادگان</c:v>
                </c:pt>
                <c:pt idx="21">
                  <c:v>اصفهان 1</c:v>
                </c:pt>
                <c:pt idx="22">
                  <c:v>نجف آباد</c:v>
                </c:pt>
                <c:pt idx="23">
                  <c:v>خمینی شهر</c:v>
                </c:pt>
                <c:pt idx="24">
                  <c:v>برخوار</c:v>
                </c:pt>
                <c:pt idx="25">
                  <c:v>جرقویه</c:v>
                </c:pt>
                <c:pt idx="26">
                  <c:v>ورزنه</c:v>
                </c:pt>
                <c:pt idx="27">
                  <c:v>خوانسار</c:v>
                </c:pt>
              </c:strCache>
            </c:strRef>
          </c:cat>
          <c:val>
            <c:numRef>
              <c:f>Sheet1!$B$130:$B$157</c:f>
              <c:numCache>
                <c:formatCode>0.00</c:formatCode>
                <c:ptCount val="28"/>
                <c:pt idx="0">
                  <c:v>85.627376425855516</c:v>
                </c:pt>
                <c:pt idx="1">
                  <c:v>85.497012493210207</c:v>
                </c:pt>
                <c:pt idx="2">
                  <c:v>85.311019255973392</c:v>
                </c:pt>
                <c:pt idx="3">
                  <c:v>84.551072337331874</c:v>
                </c:pt>
                <c:pt idx="4">
                  <c:v>83.380361173814904</c:v>
                </c:pt>
                <c:pt idx="5">
                  <c:v>82.930298719772395</c:v>
                </c:pt>
                <c:pt idx="6">
                  <c:v>81.658878504672899</c:v>
                </c:pt>
                <c:pt idx="7">
                  <c:v>81.533012901593722</c:v>
                </c:pt>
                <c:pt idx="8">
                  <c:v>81.303813038130386</c:v>
                </c:pt>
                <c:pt idx="9">
                  <c:v>80.927835051546396</c:v>
                </c:pt>
                <c:pt idx="10">
                  <c:v>80.555555555555557</c:v>
                </c:pt>
                <c:pt idx="11">
                  <c:v>79.70651992662998</c:v>
                </c:pt>
                <c:pt idx="12">
                  <c:v>79.421579532814235</c:v>
                </c:pt>
                <c:pt idx="13">
                  <c:v>79.386385426653888</c:v>
                </c:pt>
                <c:pt idx="14">
                  <c:v>77.768919710693396</c:v>
                </c:pt>
                <c:pt idx="15">
                  <c:v>77.433520370822151</c:v>
                </c:pt>
                <c:pt idx="16">
                  <c:v>77.386934673366838</c:v>
                </c:pt>
                <c:pt idx="17">
                  <c:v>76.521739130434781</c:v>
                </c:pt>
                <c:pt idx="18">
                  <c:v>75.694855115316386</c:v>
                </c:pt>
                <c:pt idx="19">
                  <c:v>75.368111064366843</c:v>
                </c:pt>
                <c:pt idx="20">
                  <c:v>75.129533678756474</c:v>
                </c:pt>
                <c:pt idx="21">
                  <c:v>73.880597014925371</c:v>
                </c:pt>
                <c:pt idx="22">
                  <c:v>73.797722705961149</c:v>
                </c:pt>
                <c:pt idx="23">
                  <c:v>73.267504488330331</c:v>
                </c:pt>
                <c:pt idx="24">
                  <c:v>73.188595343970704</c:v>
                </c:pt>
                <c:pt idx="25">
                  <c:v>71.176112126751974</c:v>
                </c:pt>
                <c:pt idx="26">
                  <c:v>70.212765957446805</c:v>
                </c:pt>
                <c:pt idx="27">
                  <c:v>70.19047619047619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B77-476A-B56A-A4AB89262944}"/>
            </c:ext>
          </c:extLst>
        </c:ser>
        <c:ser>
          <c:idx val="1"/>
          <c:order val="1"/>
          <c:tx>
            <c:strRef>
              <c:f>Sheet1!$C$129</c:f>
              <c:strCache>
                <c:ptCount val="1"/>
                <c:pt idx="0">
                  <c:v>درصد فشارخون کنترل شده زمستان 1404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ED7D3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6FE9-4C1A-8252-41E12234A72A}"/>
              </c:ext>
            </c:extLst>
          </c:dPt>
          <c:dPt>
            <c:idx val="7"/>
            <c:invertIfNegative val="0"/>
            <c:bubble3D val="0"/>
            <c:spPr>
              <a:solidFill>
                <a:srgbClr val="ED7D3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6FE9-4C1A-8252-41E12234A72A}"/>
              </c:ext>
            </c:extLst>
          </c:dPt>
          <c:dPt>
            <c:idx val="12"/>
            <c:invertIfNegative val="0"/>
            <c:bubble3D val="0"/>
            <c:spPr>
              <a:solidFill>
                <a:srgbClr val="ED7D3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6FE9-4C1A-8252-41E12234A72A}"/>
              </c:ext>
            </c:extLst>
          </c:dPt>
          <c:dPt>
            <c:idx val="14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4037-476F-8D3D-47E39B71CD9C}"/>
              </c:ext>
            </c:extLst>
          </c:dPt>
          <c:dPt>
            <c:idx val="19"/>
            <c:invertIfNegative val="0"/>
            <c:bubble3D val="0"/>
            <c:spPr>
              <a:solidFill>
                <a:srgbClr val="ED7D3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6FE9-4C1A-8252-41E12234A72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Sheet1!$A$130:$A$157</c:f>
              <c:strCache>
                <c:ptCount val="28"/>
                <c:pt idx="0">
                  <c:v>سمیرم</c:v>
                </c:pt>
                <c:pt idx="1">
                  <c:v>نطنز</c:v>
                </c:pt>
                <c:pt idx="2">
                  <c:v>فلاورجان</c:v>
                </c:pt>
                <c:pt idx="3">
                  <c:v>فریدن</c:v>
                </c:pt>
                <c:pt idx="4">
                  <c:v>اردستان</c:v>
                </c:pt>
                <c:pt idx="5">
                  <c:v>نائین</c:v>
                </c:pt>
                <c:pt idx="6">
                  <c:v>دهاقان</c:v>
                </c:pt>
                <c:pt idx="7">
                  <c:v>شهرضا</c:v>
                </c:pt>
                <c:pt idx="8">
                  <c:v>بوئین</c:v>
                </c:pt>
                <c:pt idx="9">
                  <c:v>گلپایگان</c:v>
                </c:pt>
                <c:pt idx="10">
                  <c:v>کوهپایه</c:v>
                </c:pt>
                <c:pt idx="11">
                  <c:v>لنجان</c:v>
                </c:pt>
                <c:pt idx="12">
                  <c:v>فریدونشهر</c:v>
                </c:pt>
                <c:pt idx="13">
                  <c:v>هرند</c:v>
                </c:pt>
                <c:pt idx="14">
                  <c:v>استان</c:v>
                </c:pt>
                <c:pt idx="15">
                  <c:v>مبارکه</c:v>
                </c:pt>
                <c:pt idx="16">
                  <c:v>خور</c:v>
                </c:pt>
                <c:pt idx="17">
                  <c:v>تیران </c:v>
                </c:pt>
                <c:pt idx="18">
                  <c:v>اصفهان 2</c:v>
                </c:pt>
                <c:pt idx="19">
                  <c:v>شاهین شهر </c:v>
                </c:pt>
                <c:pt idx="20">
                  <c:v>چادگان</c:v>
                </c:pt>
                <c:pt idx="21">
                  <c:v>اصفهان 1</c:v>
                </c:pt>
                <c:pt idx="22">
                  <c:v>نجف آباد</c:v>
                </c:pt>
                <c:pt idx="23">
                  <c:v>خمینی شهر</c:v>
                </c:pt>
                <c:pt idx="24">
                  <c:v>برخوار</c:v>
                </c:pt>
                <c:pt idx="25">
                  <c:v>جرقویه</c:v>
                </c:pt>
                <c:pt idx="26">
                  <c:v>ورزنه</c:v>
                </c:pt>
                <c:pt idx="27">
                  <c:v>خوانسار</c:v>
                </c:pt>
              </c:strCache>
            </c:strRef>
          </c:cat>
          <c:val>
            <c:numRef>
              <c:f>Sheet1!$C$130:$C$157</c:f>
              <c:numCache>
                <c:formatCode>0.00</c:formatCode>
                <c:ptCount val="28"/>
                <c:pt idx="0">
                  <c:v>80.992118683356523</c:v>
                </c:pt>
                <c:pt idx="1">
                  <c:v>82.923832923832919</c:v>
                </c:pt>
                <c:pt idx="2">
                  <c:v>82.768191142753707</c:v>
                </c:pt>
                <c:pt idx="3">
                  <c:v>84.711075441412518</c:v>
                </c:pt>
                <c:pt idx="4">
                  <c:v>77.656500802568218</c:v>
                </c:pt>
                <c:pt idx="5">
                  <c:v>77.572559366754618</c:v>
                </c:pt>
                <c:pt idx="6">
                  <c:v>76.668869795109046</c:v>
                </c:pt>
                <c:pt idx="7">
                  <c:v>78.327546296296291</c:v>
                </c:pt>
                <c:pt idx="8">
                  <c:v>78.252427184466029</c:v>
                </c:pt>
                <c:pt idx="9">
                  <c:v>80.136986301369859</c:v>
                </c:pt>
                <c:pt idx="10">
                  <c:v>72.36641221374046</c:v>
                </c:pt>
                <c:pt idx="11">
                  <c:v>75.058275058275058</c:v>
                </c:pt>
                <c:pt idx="12">
                  <c:v>78.197481776010605</c:v>
                </c:pt>
                <c:pt idx="13">
                  <c:v>75.048732943469787</c:v>
                </c:pt>
                <c:pt idx="14">
                  <c:v>74.009834298801024</c:v>
                </c:pt>
                <c:pt idx="15">
                  <c:v>75.105740181268885</c:v>
                </c:pt>
                <c:pt idx="16">
                  <c:v>73.954983922829584</c:v>
                </c:pt>
                <c:pt idx="17">
                  <c:v>70.933828076685217</c:v>
                </c:pt>
                <c:pt idx="18">
                  <c:v>71.192968595694254</c:v>
                </c:pt>
                <c:pt idx="19">
                  <c:v>73.910002331545812</c:v>
                </c:pt>
                <c:pt idx="20">
                  <c:v>70.449826989619382</c:v>
                </c:pt>
                <c:pt idx="21">
                  <c:v>69.001694778468249</c:v>
                </c:pt>
                <c:pt idx="22">
                  <c:v>70.009242144177449</c:v>
                </c:pt>
                <c:pt idx="23">
                  <c:v>67.729908864954439</c:v>
                </c:pt>
                <c:pt idx="24">
                  <c:v>69.129524379300037</c:v>
                </c:pt>
                <c:pt idx="25">
                  <c:v>71.220159151193627</c:v>
                </c:pt>
                <c:pt idx="26">
                  <c:v>67.25</c:v>
                </c:pt>
                <c:pt idx="27">
                  <c:v>66.05042016806722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B77-476A-B56A-A4AB892629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55716207"/>
        <c:axId val="1755724111"/>
      </c:barChart>
      <c:catAx>
        <c:axId val="175571620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55724111"/>
        <c:crosses val="autoZero"/>
        <c:auto val="1"/>
        <c:lblAlgn val="ctr"/>
        <c:lblOffset val="100"/>
        <c:noMultiLvlLbl val="0"/>
      </c:catAx>
      <c:valAx>
        <c:axId val="175572411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5571620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chemeClr val="accent5">
                    <a:lumMod val="75000"/>
                  </a:schemeClr>
                </a:solidFill>
                <a:cs typeface="B Titr" panose="00000700000000000000" pitchFamily="2" charset="-78"/>
              </a:rPr>
              <a:t>روند تعداد مراقبت بیماران مبتلا به فشارخون بالا توسط مراقب سلامت/بهورز در استان اصفهان</a:t>
            </a:r>
          </a:p>
          <a:p>
            <a:pPr>
              <a:defRPr sz="2000" b="1">
                <a:solidFill>
                  <a:srgbClr val="C00000"/>
                </a:solidFill>
              </a:defRPr>
            </a:pPr>
            <a:r>
              <a:rPr lang="fa-IR" sz="2000" b="1" dirty="0">
                <a:solidFill>
                  <a:schemeClr val="accent5">
                    <a:lumMod val="75000"/>
                  </a:schemeClr>
                </a:solidFill>
                <a:cs typeface="B Titr" panose="00000700000000000000" pitchFamily="2" charset="-78"/>
              </a:rPr>
              <a:t>در بهار1405</a:t>
            </a:r>
            <a:endParaRPr lang="en-US" sz="2000" b="1" dirty="0">
              <a:solidFill>
                <a:schemeClr val="accent5">
                  <a:lumMod val="75000"/>
                </a:schemeClr>
              </a:solidFill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1.1458333333333333E-2"/>
          <c:y val="0.11065182594977263"/>
          <c:w val="0.9770833333333333"/>
          <c:h val="0.69086366287547385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'غیرپزشک فشارخون تعداد'!$K$2:$AO$2</c:f>
              <c:strCache>
                <c:ptCount val="31"/>
                <c:pt idx="0">
                  <c:v>سه ماهه سوم 97</c:v>
                </c:pt>
                <c:pt idx="1">
                  <c:v>سه ماهه چهارم97</c:v>
                </c:pt>
                <c:pt idx="2">
                  <c:v>سه ماهه اول 98</c:v>
                </c:pt>
                <c:pt idx="3">
                  <c:v>سه ماهه دوم 98</c:v>
                </c:pt>
                <c:pt idx="4">
                  <c:v>سه ماهه سوم 98</c:v>
                </c:pt>
                <c:pt idx="5">
                  <c:v>سه ماهه چهارم 98</c:v>
                </c:pt>
                <c:pt idx="6">
                  <c:v>سه ماهه اول 99</c:v>
                </c:pt>
                <c:pt idx="7">
                  <c:v>سه ماهه دوم 99</c:v>
                </c:pt>
                <c:pt idx="8">
                  <c:v>سه ماهه سوم99</c:v>
                </c:pt>
                <c:pt idx="9">
                  <c:v>سه ماهه چهارم99</c:v>
                </c:pt>
                <c:pt idx="10">
                  <c:v>سه ماهه اول 1400</c:v>
                </c:pt>
                <c:pt idx="11">
                  <c:v>سه ماهه دوم  1400
</c:v>
                </c:pt>
                <c:pt idx="12">
                  <c:v>سه ماهه سوم 1400
</c:v>
                </c:pt>
                <c:pt idx="13">
                  <c:v>سه ماهه چهارم  1400
</c:v>
                </c:pt>
                <c:pt idx="14">
                  <c:v>سه ماهه اول  1401</c:v>
                </c:pt>
                <c:pt idx="15">
                  <c:v>سه ماهه دوم  1401</c:v>
                </c:pt>
                <c:pt idx="16">
                  <c:v>سه ماهه سوم 1401</c:v>
                </c:pt>
                <c:pt idx="17">
                  <c:v>سه ماهه چهارم 1401</c:v>
                </c:pt>
                <c:pt idx="18">
                  <c:v>سه ماهه اول 1402</c:v>
                </c:pt>
                <c:pt idx="19">
                  <c:v>سه ماهه دوم 1402</c:v>
                </c:pt>
                <c:pt idx="20">
                  <c:v>سه ماهه سوم 1402</c:v>
                </c:pt>
                <c:pt idx="21">
                  <c:v>سه ماهه چهارم1402</c:v>
                </c:pt>
                <c:pt idx="22">
                  <c:v>سه ماهه اول1403</c:v>
                </c:pt>
                <c:pt idx="23">
                  <c:v>سه ماهه دوم1403</c:v>
                </c:pt>
                <c:pt idx="24">
                  <c:v>سه ماهه سوم1403</c:v>
                </c:pt>
                <c:pt idx="25">
                  <c:v>زمستان 1403</c:v>
                </c:pt>
                <c:pt idx="26">
                  <c:v>بهار1404</c:v>
                </c:pt>
                <c:pt idx="27">
                  <c:v>تابستان 1404</c:v>
                </c:pt>
                <c:pt idx="28">
                  <c:v>پاییز 1404</c:v>
                </c:pt>
                <c:pt idx="29">
                  <c:v>زمستان1404</c:v>
                </c:pt>
                <c:pt idx="30">
                  <c:v>بهار1405</c:v>
                </c:pt>
              </c:strCache>
            </c:strRef>
          </c:cat>
          <c:val>
            <c:numRef>
              <c:f>'غیرپزشک فشارخون تعداد'!$K$30:$AO$30</c:f>
              <c:numCache>
                <c:formatCode>General</c:formatCode>
                <c:ptCount val="31"/>
                <c:pt idx="0">
                  <c:v>56568</c:v>
                </c:pt>
                <c:pt idx="1">
                  <c:v>77588</c:v>
                </c:pt>
                <c:pt idx="2">
                  <c:v>92428</c:v>
                </c:pt>
                <c:pt idx="3">
                  <c:v>98313</c:v>
                </c:pt>
                <c:pt idx="4">
                  <c:v>106579</c:v>
                </c:pt>
                <c:pt idx="5">
                  <c:v>113795</c:v>
                </c:pt>
                <c:pt idx="6">
                  <c:v>73199</c:v>
                </c:pt>
                <c:pt idx="7">
                  <c:v>112179</c:v>
                </c:pt>
                <c:pt idx="8">
                  <c:v>90422</c:v>
                </c:pt>
                <c:pt idx="9">
                  <c:v>101846</c:v>
                </c:pt>
                <c:pt idx="10">
                  <c:v>107315</c:v>
                </c:pt>
                <c:pt idx="11">
                  <c:v>94159</c:v>
                </c:pt>
                <c:pt idx="12">
                  <c:v>89089</c:v>
                </c:pt>
                <c:pt idx="13">
                  <c:v>103626</c:v>
                </c:pt>
                <c:pt idx="14">
                  <c:v>109577</c:v>
                </c:pt>
                <c:pt idx="15">
                  <c:v>119086</c:v>
                </c:pt>
                <c:pt idx="16">
                  <c:v>130934</c:v>
                </c:pt>
                <c:pt idx="17">
                  <c:v>129638</c:v>
                </c:pt>
                <c:pt idx="18">
                  <c:v>137923</c:v>
                </c:pt>
                <c:pt idx="19">
                  <c:v>135888</c:v>
                </c:pt>
                <c:pt idx="20">
                  <c:v>153318</c:v>
                </c:pt>
                <c:pt idx="21">
                  <c:v>164803</c:v>
                </c:pt>
                <c:pt idx="22">
                  <c:v>147911</c:v>
                </c:pt>
                <c:pt idx="23">
                  <c:v>142148</c:v>
                </c:pt>
                <c:pt idx="24">
                  <c:v>168776</c:v>
                </c:pt>
                <c:pt idx="25">
                  <c:v>167161</c:v>
                </c:pt>
                <c:pt idx="26">
                  <c:v>161683</c:v>
                </c:pt>
                <c:pt idx="27">
                  <c:v>145364</c:v>
                </c:pt>
                <c:pt idx="28">
                  <c:v>156267</c:v>
                </c:pt>
                <c:pt idx="29">
                  <c:v>146311</c:v>
                </c:pt>
                <c:pt idx="30">
                  <c:v>154894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CF7-4FD1-B5F3-7D172D0588B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70066576"/>
        <c:axId val="170066968"/>
      </c:barChart>
      <c:catAx>
        <c:axId val="170066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197" b="1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0066968"/>
        <c:crosses val="autoZero"/>
        <c:auto val="1"/>
        <c:lblAlgn val="ctr"/>
        <c:lblOffset val="100"/>
        <c:noMultiLvlLbl val="0"/>
      </c:catAx>
      <c:valAx>
        <c:axId val="17006696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700665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rgbClr val="79EBF7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r>
              <a:rPr lang="fa-IR" sz="1800" b="1" i="0" baseline="0" dirty="0">
                <a:solidFill>
                  <a:schemeClr val="accent5">
                    <a:lumMod val="75000"/>
                  </a:schemeClr>
                </a:solidFill>
                <a:effectLst/>
                <a:cs typeface="B Titr" panose="00000700000000000000" pitchFamily="2" charset="-78"/>
              </a:rPr>
              <a:t>روند فصلی درصد مراقبت فشارخون توسط غیر پزشک در استان اصفهان در بهار1405</a:t>
            </a:r>
            <a:endParaRPr lang="en-US" sz="1600" dirty="0">
              <a:solidFill>
                <a:schemeClr val="accent5">
                  <a:lumMod val="75000"/>
                </a:schemeClr>
              </a:solidFill>
              <a:effectLst/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B Titr" panose="00000700000000000000" pitchFamily="2" charset="-78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'درصد مراقبت غیرپزشک فشارخون'!$N$3</c:f>
              <c:strCache>
                <c:ptCount val="1"/>
                <c:pt idx="0">
                  <c:v>34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'درصد مراقبت غیرپزشک فشارخون'!$V$2:$AZ$2</c:f>
              <c:strCache>
                <c:ptCount val="31"/>
                <c:pt idx="0">
                  <c:v>سه ماهه سوم 97</c:v>
                </c:pt>
                <c:pt idx="1">
                  <c:v>سه ماهه چهارم97</c:v>
                </c:pt>
                <c:pt idx="2">
                  <c:v>سه ماهه اول 98</c:v>
                </c:pt>
                <c:pt idx="3">
                  <c:v>سه ماهه دوم 98</c:v>
                </c:pt>
                <c:pt idx="4">
                  <c:v>سه ماهه سوم 98</c:v>
                </c:pt>
                <c:pt idx="5">
                  <c:v>سه ماهه چهارم 98</c:v>
                </c:pt>
                <c:pt idx="6">
                  <c:v>سه ماهه اول 99</c:v>
                </c:pt>
                <c:pt idx="7">
                  <c:v>سه ماهه دوم99</c:v>
                </c:pt>
                <c:pt idx="8">
                  <c:v>سه ماهه سوم 99</c:v>
                </c:pt>
                <c:pt idx="9">
                  <c:v>سه ماهه چهارم 99</c:v>
                </c:pt>
                <c:pt idx="10">
                  <c:v>سه ماهه اول1400</c:v>
                </c:pt>
                <c:pt idx="11">
                  <c:v>سه ماهه دوم1400
</c:v>
                </c:pt>
                <c:pt idx="12">
                  <c:v>سه ماهه سوم1400
</c:v>
                </c:pt>
                <c:pt idx="13">
                  <c:v>سه ماهه چهارم  1400
</c:v>
                </c:pt>
                <c:pt idx="14">
                  <c:v>سه ماهه اول  1401</c:v>
                </c:pt>
                <c:pt idx="15">
                  <c:v>سه ماهه دوم 1401</c:v>
                </c:pt>
                <c:pt idx="16">
                  <c:v>سه ماهه سوم 1401</c:v>
                </c:pt>
                <c:pt idx="17">
                  <c:v>سه ماهه چهارم 1401</c:v>
                </c:pt>
                <c:pt idx="18">
                  <c:v>سه ماهه اول 1402</c:v>
                </c:pt>
                <c:pt idx="19">
                  <c:v>سه ماهه دوم 1402</c:v>
                </c:pt>
                <c:pt idx="20">
                  <c:v>سه ماهه سوم 1402</c:v>
                </c:pt>
                <c:pt idx="21">
                  <c:v>سه ماهه چهارم 1402</c:v>
                </c:pt>
                <c:pt idx="22">
                  <c:v>سه ماهه اول1403</c:v>
                </c:pt>
                <c:pt idx="23">
                  <c:v>سه ماهه دوم1403</c:v>
                </c:pt>
                <c:pt idx="24">
                  <c:v>سه ماهه سوم1403</c:v>
                </c:pt>
                <c:pt idx="25">
                  <c:v>زمستان 1403</c:v>
                </c:pt>
                <c:pt idx="26">
                  <c:v>بهار1404</c:v>
                </c:pt>
                <c:pt idx="27">
                  <c:v>تابستان 1404</c:v>
                </c:pt>
                <c:pt idx="28">
                  <c:v>پاییز 1404</c:v>
                </c:pt>
                <c:pt idx="29">
                  <c:v>زمستان 1404</c:v>
                </c:pt>
                <c:pt idx="30">
                  <c:v>بهار1405</c:v>
                </c:pt>
              </c:strCache>
            </c:strRef>
          </c:cat>
          <c:val>
            <c:numRef>
              <c:f>'درصد مراقبت غیرپزشک فشارخون'!$V$3:$AZ$3</c:f>
              <c:numCache>
                <c:formatCode>0.0</c:formatCode>
                <c:ptCount val="31"/>
                <c:pt idx="0">
                  <c:v>43.031561651338464</c:v>
                </c:pt>
                <c:pt idx="1">
                  <c:v>51.629646388692954</c:v>
                </c:pt>
                <c:pt idx="2">
                  <c:v>53.708481509890063</c:v>
                </c:pt>
                <c:pt idx="3">
                  <c:v>51.547532285041655</c:v>
                </c:pt>
                <c:pt idx="4">
                  <c:v>51.659137616813368</c:v>
                </c:pt>
                <c:pt idx="5">
                  <c:v>51.29181728853591</c:v>
                </c:pt>
                <c:pt idx="6">
                  <c:v>32.168314656119534</c:v>
                </c:pt>
                <c:pt idx="7">
                  <c:v>47.261520572300071</c:v>
                </c:pt>
                <c:pt idx="8">
                  <c:v>37.267137063536552</c:v>
                </c:pt>
                <c:pt idx="9">
                  <c:v>40.749972992329816</c:v>
                </c:pt>
                <c:pt idx="10">
                  <c:v>41.57</c:v>
                </c:pt>
                <c:pt idx="11">
                  <c:v>34.5</c:v>
                </c:pt>
                <c:pt idx="12">
                  <c:v>34.119999999999997</c:v>
                </c:pt>
                <c:pt idx="13">
                  <c:v>36.65</c:v>
                </c:pt>
                <c:pt idx="14">
                  <c:v>37.966232065332257</c:v>
                </c:pt>
                <c:pt idx="15">
                  <c:v>40.200000000000003</c:v>
                </c:pt>
                <c:pt idx="16">
                  <c:v>42.73</c:v>
                </c:pt>
                <c:pt idx="17">
                  <c:v>41.08</c:v>
                </c:pt>
                <c:pt idx="18">
                  <c:v>42.6</c:v>
                </c:pt>
                <c:pt idx="19">
                  <c:v>40.840000000000003</c:v>
                </c:pt>
                <c:pt idx="20">
                  <c:v>44.44</c:v>
                </c:pt>
                <c:pt idx="21">
                  <c:v>45.31</c:v>
                </c:pt>
                <c:pt idx="22">
                  <c:v>39.78</c:v>
                </c:pt>
                <c:pt idx="23">
                  <c:v>37.58</c:v>
                </c:pt>
                <c:pt idx="24">
                  <c:v>43.55</c:v>
                </c:pt>
                <c:pt idx="25">
                  <c:v>42.15</c:v>
                </c:pt>
                <c:pt idx="26">
                  <c:v>40.090000000000003</c:v>
                </c:pt>
                <c:pt idx="27">
                  <c:v>35.49</c:v>
                </c:pt>
                <c:pt idx="28" formatCode="General">
                  <c:v>37.46</c:v>
                </c:pt>
                <c:pt idx="29">
                  <c:v>34.51</c:v>
                </c:pt>
                <c:pt idx="30">
                  <c:v>35.97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81B-49B9-AF4A-6BDDE434BA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0067752"/>
        <c:axId val="242344248"/>
      </c:barChart>
      <c:catAx>
        <c:axId val="1700677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B Koodak" panose="00000700000000000000" pitchFamily="2" charset="-78"/>
              </a:defRPr>
            </a:pPr>
            <a:endParaRPr lang="en-US"/>
          </a:p>
        </c:txPr>
        <c:crossAx val="242344248"/>
        <c:crosses val="autoZero"/>
        <c:auto val="1"/>
        <c:lblAlgn val="ctr"/>
        <c:lblOffset val="100"/>
        <c:noMultiLvlLbl val="0"/>
      </c:catAx>
      <c:valAx>
        <c:axId val="24234424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crossAx val="1700677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rgbClr val="79EBF7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400" dirty="0">
                <a:solidFill>
                  <a:schemeClr val="accent5">
                    <a:lumMod val="75000"/>
                  </a:schemeClr>
                </a:solidFill>
                <a:cs typeface="B Titr" panose="00000700000000000000" pitchFamily="2" charset="-78"/>
              </a:rPr>
              <a:t> درصد مراقبت فشارخون غیر پزشک بهار</a:t>
            </a:r>
            <a:r>
              <a:rPr lang="fa-IR" sz="2400" baseline="0" dirty="0">
                <a:solidFill>
                  <a:schemeClr val="accent5">
                    <a:lumMod val="75000"/>
                  </a:schemeClr>
                </a:solidFill>
                <a:cs typeface="B Titr" panose="00000700000000000000" pitchFamily="2" charset="-78"/>
              </a:rPr>
              <a:t> 1405 </a:t>
            </a:r>
            <a:r>
              <a:rPr lang="fa-IR" sz="2400" dirty="0">
                <a:solidFill>
                  <a:schemeClr val="accent5">
                    <a:lumMod val="75000"/>
                  </a:schemeClr>
                </a:solidFill>
                <a:cs typeface="B Titr" panose="00000700000000000000" pitchFamily="2" charset="-78"/>
              </a:rPr>
              <a:t>به</a:t>
            </a:r>
            <a:r>
              <a:rPr lang="fa-IR" sz="2400" baseline="0" dirty="0">
                <a:solidFill>
                  <a:schemeClr val="accent5">
                    <a:lumMod val="75000"/>
                  </a:schemeClr>
                </a:solidFill>
                <a:cs typeface="B Titr" panose="00000700000000000000" pitchFamily="2" charset="-78"/>
              </a:rPr>
              <a:t> تفکیک شهرستانها</a:t>
            </a:r>
            <a:endParaRPr lang="fa-IR" sz="2400" dirty="0">
              <a:solidFill>
                <a:schemeClr val="accent5">
                  <a:lumMod val="75000"/>
                </a:schemeClr>
              </a:solidFill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Sheet1!$B$194</c:f>
              <c:strCache>
                <c:ptCount val="1"/>
                <c:pt idx="0">
                  <c:v>درصد مراقبت فشاخون غیر پزشک بهار1405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9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0708-4086-9875-E18957B8C930}"/>
              </c:ext>
            </c:extLst>
          </c:dPt>
          <c:dLbls>
            <c:dLbl>
              <c:idx val="19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0708-4086-9875-E18957B8C93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Sheet1!$A$195:$A$222</c:f>
              <c:strCache>
                <c:ptCount val="28"/>
                <c:pt idx="0">
                  <c:v>فریدونشهر</c:v>
                </c:pt>
                <c:pt idx="1">
                  <c:v>بوئین</c:v>
                </c:pt>
                <c:pt idx="2">
                  <c:v>فریدن</c:v>
                </c:pt>
                <c:pt idx="3">
                  <c:v>چادگان</c:v>
                </c:pt>
                <c:pt idx="4">
                  <c:v>تیران </c:v>
                </c:pt>
                <c:pt idx="5">
                  <c:v>خوانسار</c:v>
                </c:pt>
                <c:pt idx="6">
                  <c:v>کوهپایه</c:v>
                </c:pt>
                <c:pt idx="7">
                  <c:v>سمیرم</c:v>
                </c:pt>
                <c:pt idx="8">
                  <c:v>هرند</c:v>
                </c:pt>
                <c:pt idx="9">
                  <c:v>گلپایگان</c:v>
                </c:pt>
                <c:pt idx="10">
                  <c:v>خور</c:v>
                </c:pt>
                <c:pt idx="11">
                  <c:v>اردستان</c:v>
                </c:pt>
                <c:pt idx="12">
                  <c:v>دهاقان</c:v>
                </c:pt>
                <c:pt idx="13">
                  <c:v>ورزنه</c:v>
                </c:pt>
                <c:pt idx="14">
                  <c:v>جرقویه</c:v>
                </c:pt>
                <c:pt idx="15">
                  <c:v>نطنز</c:v>
                </c:pt>
                <c:pt idx="16">
                  <c:v>مبارکه</c:v>
                </c:pt>
                <c:pt idx="17">
                  <c:v>فلاورجان</c:v>
                </c:pt>
                <c:pt idx="18">
                  <c:v>نائین</c:v>
                </c:pt>
                <c:pt idx="19">
                  <c:v>استان</c:v>
                </c:pt>
                <c:pt idx="20">
                  <c:v>برخوار</c:v>
                </c:pt>
                <c:pt idx="21">
                  <c:v>شاهین شهر </c:v>
                </c:pt>
                <c:pt idx="22">
                  <c:v>لنجان</c:v>
                </c:pt>
                <c:pt idx="23">
                  <c:v>شهرضا</c:v>
                </c:pt>
                <c:pt idx="24">
                  <c:v>نجف آباد</c:v>
                </c:pt>
                <c:pt idx="25">
                  <c:v>خمینی شهر</c:v>
                </c:pt>
                <c:pt idx="26">
                  <c:v>اصفهان 1</c:v>
                </c:pt>
                <c:pt idx="27">
                  <c:v>اصفهان 2</c:v>
                </c:pt>
              </c:strCache>
            </c:strRef>
          </c:cat>
          <c:val>
            <c:numRef>
              <c:f>Sheet1!$B$195:$B$222</c:f>
              <c:numCache>
                <c:formatCode>0.00</c:formatCode>
                <c:ptCount val="28"/>
                <c:pt idx="0">
                  <c:v>70.791583166332657</c:v>
                </c:pt>
                <c:pt idx="1">
                  <c:v>69.249201277955279</c:v>
                </c:pt>
                <c:pt idx="2">
                  <c:v>67.198883893969935</c:v>
                </c:pt>
                <c:pt idx="3">
                  <c:v>66.837530644082904</c:v>
                </c:pt>
                <c:pt idx="4">
                  <c:v>61.892873354516603</c:v>
                </c:pt>
                <c:pt idx="5">
                  <c:v>59.831045406546991</c:v>
                </c:pt>
                <c:pt idx="6">
                  <c:v>59.615384615384613</c:v>
                </c:pt>
                <c:pt idx="7">
                  <c:v>59.074333800841515</c:v>
                </c:pt>
                <c:pt idx="8">
                  <c:v>58.937784522003035</c:v>
                </c:pt>
                <c:pt idx="9">
                  <c:v>58.203829312269249</c:v>
                </c:pt>
                <c:pt idx="10">
                  <c:v>56.057553956834525</c:v>
                </c:pt>
                <c:pt idx="11">
                  <c:v>54.473007712082264</c:v>
                </c:pt>
                <c:pt idx="12">
                  <c:v>53.967927631578952</c:v>
                </c:pt>
                <c:pt idx="13">
                  <c:v>53.635631875503087</c:v>
                </c:pt>
                <c:pt idx="14">
                  <c:v>50.420937042459734</c:v>
                </c:pt>
                <c:pt idx="15">
                  <c:v>48.618132794068082</c:v>
                </c:pt>
                <c:pt idx="16">
                  <c:v>45.011000388248995</c:v>
                </c:pt>
                <c:pt idx="17">
                  <c:v>43.258135615195123</c:v>
                </c:pt>
                <c:pt idx="18">
                  <c:v>39.7389412617839</c:v>
                </c:pt>
                <c:pt idx="19">
                  <c:v>35.965069111797881</c:v>
                </c:pt>
                <c:pt idx="20">
                  <c:v>34.405940594059402</c:v>
                </c:pt>
                <c:pt idx="21">
                  <c:v>33.45271256134766</c:v>
                </c:pt>
                <c:pt idx="22">
                  <c:v>33.386394990979518</c:v>
                </c:pt>
                <c:pt idx="23">
                  <c:v>32.947173308619092</c:v>
                </c:pt>
                <c:pt idx="24">
                  <c:v>31.221707042717224</c:v>
                </c:pt>
                <c:pt idx="25">
                  <c:v>27.928138124125056</c:v>
                </c:pt>
                <c:pt idx="26">
                  <c:v>25.371684406149686</c:v>
                </c:pt>
                <c:pt idx="27">
                  <c:v>22.238480518735297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708-4086-9875-E18957B8C93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108991456"/>
        <c:axId val="1109001440"/>
      </c:barChart>
      <c:catAx>
        <c:axId val="11089914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09001440"/>
        <c:crosses val="autoZero"/>
        <c:auto val="1"/>
        <c:lblAlgn val="ctr"/>
        <c:lblOffset val="100"/>
        <c:noMultiLvlLbl val="0"/>
      </c:catAx>
      <c:valAx>
        <c:axId val="11090014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089914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1800" b="1" i="0" baseline="0" dirty="0">
                <a:solidFill>
                  <a:schemeClr val="accent5">
                    <a:lumMod val="75000"/>
                  </a:schemeClr>
                </a:solidFill>
                <a:effectLst/>
                <a:cs typeface="B Titr" panose="00000700000000000000" pitchFamily="2" charset="-78"/>
              </a:rPr>
              <a:t>مقایسه مراقبت بیماران مبتلا به فشارخون بالا غیرپزشک به تفکیک شهرستان ها در بهار1405 و زمستان 1404</a:t>
            </a:r>
            <a:endParaRPr lang="en-US" dirty="0">
              <a:solidFill>
                <a:schemeClr val="accent5">
                  <a:lumMod val="75000"/>
                </a:schemeClr>
              </a:solidFill>
              <a:effectLst/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Sheet1!$B$227</c:f>
              <c:strCache>
                <c:ptCount val="1"/>
                <c:pt idx="0">
                  <c:v>درصد مراقبت فشاخون غیر پزشک بهار1405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21"/>
            <c:invertIfNegative val="0"/>
            <c:bubble3D val="0"/>
            <c:spPr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124-4121-BFF7-B195CE1D2AB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Sheet1!$A$228:$A$255</c:f>
              <c:strCache>
                <c:ptCount val="28"/>
                <c:pt idx="0">
                  <c:v>فریدونشهر</c:v>
                </c:pt>
                <c:pt idx="1">
                  <c:v>بوئین</c:v>
                </c:pt>
                <c:pt idx="2">
                  <c:v>فریدن</c:v>
                </c:pt>
                <c:pt idx="3">
                  <c:v>چادگان</c:v>
                </c:pt>
                <c:pt idx="4">
                  <c:v>تیران </c:v>
                </c:pt>
                <c:pt idx="5">
                  <c:v>خوانسار</c:v>
                </c:pt>
                <c:pt idx="6">
                  <c:v>کوهپایه</c:v>
                </c:pt>
                <c:pt idx="7">
                  <c:v>سمیرم</c:v>
                </c:pt>
                <c:pt idx="8">
                  <c:v>هرند</c:v>
                </c:pt>
                <c:pt idx="9">
                  <c:v>گلپایگان</c:v>
                </c:pt>
                <c:pt idx="10">
                  <c:v>خور</c:v>
                </c:pt>
                <c:pt idx="11">
                  <c:v>اردستان</c:v>
                </c:pt>
                <c:pt idx="12">
                  <c:v>دهاقان</c:v>
                </c:pt>
                <c:pt idx="13">
                  <c:v>ورزنه</c:v>
                </c:pt>
                <c:pt idx="14">
                  <c:v>جرقویه</c:v>
                </c:pt>
                <c:pt idx="15">
                  <c:v>نطنز</c:v>
                </c:pt>
                <c:pt idx="16">
                  <c:v>مبارکه</c:v>
                </c:pt>
                <c:pt idx="17">
                  <c:v>فلاورجان</c:v>
                </c:pt>
                <c:pt idx="18">
                  <c:v>نائین</c:v>
                </c:pt>
                <c:pt idx="19">
                  <c:v>استان</c:v>
                </c:pt>
                <c:pt idx="20">
                  <c:v>برخوار</c:v>
                </c:pt>
                <c:pt idx="21">
                  <c:v>شاهین شهر </c:v>
                </c:pt>
                <c:pt idx="22">
                  <c:v>لنجان</c:v>
                </c:pt>
                <c:pt idx="23">
                  <c:v>شهرضا</c:v>
                </c:pt>
                <c:pt idx="24">
                  <c:v>نجف آباد</c:v>
                </c:pt>
                <c:pt idx="25">
                  <c:v>خمینی شهر</c:v>
                </c:pt>
                <c:pt idx="26">
                  <c:v>اصفهان 1</c:v>
                </c:pt>
                <c:pt idx="27">
                  <c:v>اصفهان 2</c:v>
                </c:pt>
              </c:strCache>
            </c:strRef>
          </c:cat>
          <c:val>
            <c:numRef>
              <c:f>Sheet1!$B$228:$B$255</c:f>
              <c:numCache>
                <c:formatCode>0.00</c:formatCode>
                <c:ptCount val="28"/>
                <c:pt idx="0">
                  <c:v>70.791583166332657</c:v>
                </c:pt>
                <c:pt idx="1">
                  <c:v>69.249201277955279</c:v>
                </c:pt>
                <c:pt idx="2">
                  <c:v>67.198883893969935</c:v>
                </c:pt>
                <c:pt idx="3">
                  <c:v>66.837530644082904</c:v>
                </c:pt>
                <c:pt idx="4">
                  <c:v>61.892873354516567</c:v>
                </c:pt>
                <c:pt idx="5">
                  <c:v>59.831045406546991</c:v>
                </c:pt>
                <c:pt idx="6">
                  <c:v>59.615384615384613</c:v>
                </c:pt>
                <c:pt idx="7">
                  <c:v>59.074333800841515</c:v>
                </c:pt>
                <c:pt idx="8">
                  <c:v>58.937784522003035</c:v>
                </c:pt>
                <c:pt idx="9">
                  <c:v>58.203829312269249</c:v>
                </c:pt>
                <c:pt idx="10">
                  <c:v>56.057553956834525</c:v>
                </c:pt>
                <c:pt idx="11">
                  <c:v>54.473007712082264</c:v>
                </c:pt>
                <c:pt idx="12">
                  <c:v>53.967927631578952</c:v>
                </c:pt>
                <c:pt idx="13">
                  <c:v>53.635631875503087</c:v>
                </c:pt>
                <c:pt idx="14">
                  <c:v>50.420937042459734</c:v>
                </c:pt>
                <c:pt idx="15">
                  <c:v>48.618132794068082</c:v>
                </c:pt>
                <c:pt idx="16">
                  <c:v>45.011000388248995</c:v>
                </c:pt>
                <c:pt idx="17">
                  <c:v>43.258135615195123</c:v>
                </c:pt>
                <c:pt idx="18">
                  <c:v>39.7389412617839</c:v>
                </c:pt>
                <c:pt idx="19">
                  <c:v>35.965069111797881</c:v>
                </c:pt>
                <c:pt idx="20">
                  <c:v>34.405940594059402</c:v>
                </c:pt>
                <c:pt idx="21">
                  <c:v>33.45271256134766</c:v>
                </c:pt>
                <c:pt idx="22">
                  <c:v>33.386394990979518</c:v>
                </c:pt>
                <c:pt idx="23">
                  <c:v>32.947173308619092</c:v>
                </c:pt>
                <c:pt idx="24">
                  <c:v>31.221707042717224</c:v>
                </c:pt>
                <c:pt idx="25">
                  <c:v>27.928138124125056</c:v>
                </c:pt>
                <c:pt idx="26">
                  <c:v>25.371684406149686</c:v>
                </c:pt>
                <c:pt idx="27">
                  <c:v>22.238480518735297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124-4121-BFF7-B195CE1D2AB8}"/>
            </c:ext>
          </c:extLst>
        </c:ser>
        <c:ser>
          <c:idx val="1"/>
          <c:order val="1"/>
          <c:tx>
            <c:strRef>
              <c:f>Sheet1!$C$227</c:f>
              <c:strCache>
                <c:ptCount val="1"/>
                <c:pt idx="0">
                  <c:v>درصد مراقبت فشاخون غیر پزشک زمستان1404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21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2124-4121-BFF7-B195CE1D2AB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Sheet1!$A$228:$A$255</c:f>
              <c:strCache>
                <c:ptCount val="28"/>
                <c:pt idx="0">
                  <c:v>فریدونشهر</c:v>
                </c:pt>
                <c:pt idx="1">
                  <c:v>بوئین</c:v>
                </c:pt>
                <c:pt idx="2">
                  <c:v>فریدن</c:v>
                </c:pt>
                <c:pt idx="3">
                  <c:v>چادگان</c:v>
                </c:pt>
                <c:pt idx="4">
                  <c:v>تیران </c:v>
                </c:pt>
                <c:pt idx="5">
                  <c:v>خوانسار</c:v>
                </c:pt>
                <c:pt idx="6">
                  <c:v>کوهپایه</c:v>
                </c:pt>
                <c:pt idx="7">
                  <c:v>سمیرم</c:v>
                </c:pt>
                <c:pt idx="8">
                  <c:v>هرند</c:v>
                </c:pt>
                <c:pt idx="9">
                  <c:v>گلپایگان</c:v>
                </c:pt>
                <c:pt idx="10">
                  <c:v>خور</c:v>
                </c:pt>
                <c:pt idx="11">
                  <c:v>اردستان</c:v>
                </c:pt>
                <c:pt idx="12">
                  <c:v>دهاقان</c:v>
                </c:pt>
                <c:pt idx="13">
                  <c:v>ورزنه</c:v>
                </c:pt>
                <c:pt idx="14">
                  <c:v>جرقویه</c:v>
                </c:pt>
                <c:pt idx="15">
                  <c:v>نطنز</c:v>
                </c:pt>
                <c:pt idx="16">
                  <c:v>مبارکه</c:v>
                </c:pt>
                <c:pt idx="17">
                  <c:v>فلاورجان</c:v>
                </c:pt>
                <c:pt idx="18">
                  <c:v>نائین</c:v>
                </c:pt>
                <c:pt idx="19">
                  <c:v>استان</c:v>
                </c:pt>
                <c:pt idx="20">
                  <c:v>برخوار</c:v>
                </c:pt>
                <c:pt idx="21">
                  <c:v>شاهین شهر </c:v>
                </c:pt>
                <c:pt idx="22">
                  <c:v>لنجان</c:v>
                </c:pt>
                <c:pt idx="23">
                  <c:v>شهرضا</c:v>
                </c:pt>
                <c:pt idx="24">
                  <c:v>نجف آباد</c:v>
                </c:pt>
                <c:pt idx="25">
                  <c:v>خمینی شهر</c:v>
                </c:pt>
                <c:pt idx="26">
                  <c:v>اصفهان 1</c:v>
                </c:pt>
                <c:pt idx="27">
                  <c:v>اصفهان 2</c:v>
                </c:pt>
              </c:strCache>
            </c:strRef>
          </c:cat>
          <c:val>
            <c:numRef>
              <c:f>Sheet1!$C$228:$C$255</c:f>
              <c:numCache>
                <c:formatCode>0.00</c:formatCode>
                <c:ptCount val="28"/>
                <c:pt idx="0">
                  <c:v>69.101123595505626</c:v>
                </c:pt>
                <c:pt idx="1">
                  <c:v>66.64870689655173</c:v>
                </c:pt>
                <c:pt idx="2">
                  <c:v>65.431319981075546</c:v>
                </c:pt>
                <c:pt idx="3">
                  <c:v>63.611676849966059</c:v>
                </c:pt>
                <c:pt idx="4">
                  <c:v>57.660230778018963</c:v>
                </c:pt>
                <c:pt idx="5">
                  <c:v>54.750644883920899</c:v>
                </c:pt>
                <c:pt idx="6">
                  <c:v>58.285327007793967</c:v>
                </c:pt>
                <c:pt idx="7">
                  <c:v>58.692275102386674</c:v>
                </c:pt>
                <c:pt idx="8">
                  <c:v>62.884088834803777</c:v>
                </c:pt>
                <c:pt idx="9">
                  <c:v>57.46034512811574</c:v>
                </c:pt>
                <c:pt idx="10">
                  <c:v>55.384615384615387</c:v>
                </c:pt>
                <c:pt idx="11">
                  <c:v>52.396415118846605</c:v>
                </c:pt>
                <c:pt idx="12">
                  <c:v>47.723965911452922</c:v>
                </c:pt>
                <c:pt idx="13">
                  <c:v>57.095251319078031</c:v>
                </c:pt>
                <c:pt idx="14">
                  <c:v>45.767734765697348</c:v>
                </c:pt>
                <c:pt idx="15">
                  <c:v>43.703199455411848</c:v>
                </c:pt>
                <c:pt idx="16">
                  <c:v>42.643473677274827</c:v>
                </c:pt>
                <c:pt idx="17">
                  <c:v>39.469784291124647</c:v>
                </c:pt>
                <c:pt idx="18">
                  <c:v>35.369458128078819</c:v>
                </c:pt>
                <c:pt idx="19">
                  <c:v>34.507148551186077</c:v>
                </c:pt>
                <c:pt idx="20">
                  <c:v>31.62728686763943</c:v>
                </c:pt>
                <c:pt idx="21">
                  <c:v>32.688386424396207</c:v>
                </c:pt>
                <c:pt idx="22">
                  <c:v>33.516681046879491</c:v>
                </c:pt>
                <c:pt idx="23">
                  <c:v>31.623831775700932</c:v>
                </c:pt>
                <c:pt idx="24">
                  <c:v>29.971479700257241</c:v>
                </c:pt>
                <c:pt idx="25">
                  <c:v>26.841359773371103</c:v>
                </c:pt>
                <c:pt idx="26">
                  <c:v>24.120136089430197</c:v>
                </c:pt>
                <c:pt idx="27">
                  <c:v>21.926391120198627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124-4121-BFF7-B195CE1D2AB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997266352"/>
        <c:axId val="997270096"/>
      </c:barChart>
      <c:catAx>
        <c:axId val="9972663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97270096"/>
        <c:crosses val="autoZero"/>
        <c:auto val="1"/>
        <c:lblAlgn val="ctr"/>
        <c:lblOffset val="100"/>
        <c:noMultiLvlLbl val="0"/>
      </c:catAx>
      <c:valAx>
        <c:axId val="9972700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972663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1800" b="0" i="0" baseline="0" dirty="0">
                <a:solidFill>
                  <a:schemeClr val="accent5">
                    <a:lumMod val="75000"/>
                  </a:schemeClr>
                </a:solidFill>
                <a:effectLst/>
                <a:cs typeface="B Titr" panose="00000700000000000000" pitchFamily="2" charset="-78"/>
              </a:rPr>
              <a:t>مقایسه درصد مراقبت فشارخون غیرپزشک با هدف مورد انتظار در بهار 1405 به تفکیک شهرستانها</a:t>
            </a:r>
            <a:endParaRPr lang="en-US" dirty="0">
              <a:solidFill>
                <a:schemeClr val="accent5">
                  <a:lumMod val="75000"/>
                </a:schemeClr>
              </a:solidFill>
              <a:effectLst/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Sheet1!$B$259</c:f>
              <c:strCache>
                <c:ptCount val="1"/>
                <c:pt idx="0">
                  <c:v>درصد مراقبت فشارخون غیر پزشک بهار1405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9"/>
            <c:invertIfNegative val="0"/>
            <c:bubble3D val="0"/>
            <c:spPr>
              <a:solidFill>
                <a:schemeClr val="accent5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277-4721-942A-7DC63CF2FF4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Sheet1!$A$260:$A$287</c:f>
              <c:strCache>
                <c:ptCount val="28"/>
                <c:pt idx="0">
                  <c:v>فریدونشهر</c:v>
                </c:pt>
                <c:pt idx="1">
                  <c:v>بوئین</c:v>
                </c:pt>
                <c:pt idx="2">
                  <c:v>فریدن</c:v>
                </c:pt>
                <c:pt idx="3">
                  <c:v>چادگان</c:v>
                </c:pt>
                <c:pt idx="4">
                  <c:v>تیران </c:v>
                </c:pt>
                <c:pt idx="5">
                  <c:v>خوانسار</c:v>
                </c:pt>
                <c:pt idx="6">
                  <c:v>کوهپایه</c:v>
                </c:pt>
                <c:pt idx="7">
                  <c:v>سمیرم</c:v>
                </c:pt>
                <c:pt idx="8">
                  <c:v>هرند</c:v>
                </c:pt>
                <c:pt idx="9">
                  <c:v>گلپایگان</c:v>
                </c:pt>
                <c:pt idx="10">
                  <c:v>خور</c:v>
                </c:pt>
                <c:pt idx="11">
                  <c:v>اردستان</c:v>
                </c:pt>
                <c:pt idx="12">
                  <c:v>دهاقان</c:v>
                </c:pt>
                <c:pt idx="13">
                  <c:v>ورزنه</c:v>
                </c:pt>
                <c:pt idx="14">
                  <c:v>جرقویه</c:v>
                </c:pt>
                <c:pt idx="15">
                  <c:v>نطنز</c:v>
                </c:pt>
                <c:pt idx="16">
                  <c:v>مبارکه</c:v>
                </c:pt>
                <c:pt idx="17">
                  <c:v>فلاورجان</c:v>
                </c:pt>
                <c:pt idx="18">
                  <c:v>نائین</c:v>
                </c:pt>
                <c:pt idx="19">
                  <c:v>استان</c:v>
                </c:pt>
                <c:pt idx="20">
                  <c:v>برخوار</c:v>
                </c:pt>
                <c:pt idx="21">
                  <c:v>شاهین شهر </c:v>
                </c:pt>
                <c:pt idx="22">
                  <c:v>لنجان</c:v>
                </c:pt>
                <c:pt idx="23">
                  <c:v>شهرضا</c:v>
                </c:pt>
                <c:pt idx="24">
                  <c:v>نجف آباد</c:v>
                </c:pt>
                <c:pt idx="25">
                  <c:v>خمینی شهر</c:v>
                </c:pt>
                <c:pt idx="26">
                  <c:v>اصفهان 1</c:v>
                </c:pt>
                <c:pt idx="27">
                  <c:v>اصفهان 2</c:v>
                </c:pt>
              </c:strCache>
            </c:strRef>
          </c:cat>
          <c:val>
            <c:numRef>
              <c:f>Sheet1!$B$260:$B$287</c:f>
              <c:numCache>
                <c:formatCode>0.00</c:formatCode>
                <c:ptCount val="28"/>
                <c:pt idx="0">
                  <c:v>70.791583166332657</c:v>
                </c:pt>
                <c:pt idx="1">
                  <c:v>69.249201277955279</c:v>
                </c:pt>
                <c:pt idx="2">
                  <c:v>67.198883893969935</c:v>
                </c:pt>
                <c:pt idx="3">
                  <c:v>66.837530644082904</c:v>
                </c:pt>
                <c:pt idx="4">
                  <c:v>61.892873354516567</c:v>
                </c:pt>
                <c:pt idx="5">
                  <c:v>59.831045406546991</c:v>
                </c:pt>
                <c:pt idx="6">
                  <c:v>59.615384615384613</c:v>
                </c:pt>
                <c:pt idx="7">
                  <c:v>59.074333800841515</c:v>
                </c:pt>
                <c:pt idx="8">
                  <c:v>58.937784522003035</c:v>
                </c:pt>
                <c:pt idx="9">
                  <c:v>58.203829312269249</c:v>
                </c:pt>
                <c:pt idx="10">
                  <c:v>56.057553956834525</c:v>
                </c:pt>
                <c:pt idx="11">
                  <c:v>54.473007712082264</c:v>
                </c:pt>
                <c:pt idx="12">
                  <c:v>53.967927631578952</c:v>
                </c:pt>
                <c:pt idx="13">
                  <c:v>53.635631875503087</c:v>
                </c:pt>
                <c:pt idx="14">
                  <c:v>50.420937042459734</c:v>
                </c:pt>
                <c:pt idx="15">
                  <c:v>48.618132794068082</c:v>
                </c:pt>
                <c:pt idx="16">
                  <c:v>45.011000388248995</c:v>
                </c:pt>
                <c:pt idx="17">
                  <c:v>43.258135615195123</c:v>
                </c:pt>
                <c:pt idx="18">
                  <c:v>39.7389412617839</c:v>
                </c:pt>
                <c:pt idx="19">
                  <c:v>35.965069111797881</c:v>
                </c:pt>
                <c:pt idx="20">
                  <c:v>34.405940594059402</c:v>
                </c:pt>
                <c:pt idx="21">
                  <c:v>33.45271256134766</c:v>
                </c:pt>
                <c:pt idx="22">
                  <c:v>33.386394990979518</c:v>
                </c:pt>
                <c:pt idx="23">
                  <c:v>32.947173308619092</c:v>
                </c:pt>
                <c:pt idx="24">
                  <c:v>31.221707042717224</c:v>
                </c:pt>
                <c:pt idx="25">
                  <c:v>27.928138124125056</c:v>
                </c:pt>
                <c:pt idx="26">
                  <c:v>25.371684406149686</c:v>
                </c:pt>
                <c:pt idx="27">
                  <c:v>22.238480518735297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277-4721-942A-7DC63CF2FF43}"/>
            </c:ext>
          </c:extLst>
        </c:ser>
        <c:ser>
          <c:idx val="1"/>
          <c:order val="1"/>
          <c:tx>
            <c:strRef>
              <c:f>Sheet1!$C$259</c:f>
              <c:strCache>
                <c:ptCount val="1"/>
                <c:pt idx="0">
                  <c:v>هدف موردانتظاردرصد مراقبت فشارخون غیر پزشک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19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B277-4721-942A-7DC63CF2FF4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Sheet1!$A$260:$A$287</c:f>
              <c:strCache>
                <c:ptCount val="28"/>
                <c:pt idx="0">
                  <c:v>فریدونشهر</c:v>
                </c:pt>
                <c:pt idx="1">
                  <c:v>بوئین</c:v>
                </c:pt>
                <c:pt idx="2">
                  <c:v>فریدن</c:v>
                </c:pt>
                <c:pt idx="3">
                  <c:v>چادگان</c:v>
                </c:pt>
                <c:pt idx="4">
                  <c:v>تیران </c:v>
                </c:pt>
                <c:pt idx="5">
                  <c:v>خوانسار</c:v>
                </c:pt>
                <c:pt idx="6">
                  <c:v>کوهپایه</c:v>
                </c:pt>
                <c:pt idx="7">
                  <c:v>سمیرم</c:v>
                </c:pt>
                <c:pt idx="8">
                  <c:v>هرند</c:v>
                </c:pt>
                <c:pt idx="9">
                  <c:v>گلپایگان</c:v>
                </c:pt>
                <c:pt idx="10">
                  <c:v>خور</c:v>
                </c:pt>
                <c:pt idx="11">
                  <c:v>اردستان</c:v>
                </c:pt>
                <c:pt idx="12">
                  <c:v>دهاقان</c:v>
                </c:pt>
                <c:pt idx="13">
                  <c:v>ورزنه</c:v>
                </c:pt>
                <c:pt idx="14">
                  <c:v>جرقویه</c:v>
                </c:pt>
                <c:pt idx="15">
                  <c:v>نطنز</c:v>
                </c:pt>
                <c:pt idx="16">
                  <c:v>مبارکه</c:v>
                </c:pt>
                <c:pt idx="17">
                  <c:v>فلاورجان</c:v>
                </c:pt>
                <c:pt idx="18">
                  <c:v>نائین</c:v>
                </c:pt>
                <c:pt idx="19">
                  <c:v>استان</c:v>
                </c:pt>
                <c:pt idx="20">
                  <c:v>برخوار</c:v>
                </c:pt>
                <c:pt idx="21">
                  <c:v>شاهین شهر </c:v>
                </c:pt>
                <c:pt idx="22">
                  <c:v>لنجان</c:v>
                </c:pt>
                <c:pt idx="23">
                  <c:v>شهرضا</c:v>
                </c:pt>
                <c:pt idx="24">
                  <c:v>نجف آباد</c:v>
                </c:pt>
                <c:pt idx="25">
                  <c:v>خمینی شهر</c:v>
                </c:pt>
                <c:pt idx="26">
                  <c:v>اصفهان 1</c:v>
                </c:pt>
                <c:pt idx="27">
                  <c:v>اصفهان 2</c:v>
                </c:pt>
              </c:strCache>
            </c:strRef>
          </c:cat>
          <c:val>
            <c:numRef>
              <c:f>Sheet1!$C$260:$C$287</c:f>
              <c:numCache>
                <c:formatCode>0.00</c:formatCode>
                <c:ptCount val="28"/>
                <c:pt idx="0">
                  <c:v>76.875</c:v>
                </c:pt>
                <c:pt idx="1">
                  <c:v>74.146686422413794</c:v>
                </c:pt>
                <c:pt idx="2">
                  <c:v>72.792343478946549</c:v>
                </c:pt>
                <c:pt idx="3">
                  <c:v>70.767990495587242</c:v>
                </c:pt>
                <c:pt idx="4">
                  <c:v>64.14700674054609</c:v>
                </c:pt>
                <c:pt idx="5">
                  <c:v>60.910092433361996</c:v>
                </c:pt>
                <c:pt idx="6">
                  <c:v>64.842426296170785</c:v>
                </c:pt>
                <c:pt idx="7">
                  <c:v>65.295156051405172</c:v>
                </c:pt>
                <c:pt idx="8">
                  <c:v>69.958548828719202</c:v>
                </c:pt>
                <c:pt idx="9">
                  <c:v>63.92463395502876</c:v>
                </c:pt>
                <c:pt idx="10">
                  <c:v>61.615384615384613</c:v>
                </c:pt>
                <c:pt idx="11">
                  <c:v>58.291011819716843</c:v>
                </c:pt>
                <c:pt idx="12">
                  <c:v>53.092912076491373</c:v>
                </c:pt>
                <c:pt idx="13">
                  <c:v>63.51846709247431</c:v>
                </c:pt>
                <c:pt idx="14">
                  <c:v>50.916604926838296</c:v>
                </c:pt>
                <c:pt idx="15">
                  <c:v>48.619809394145683</c:v>
                </c:pt>
                <c:pt idx="16">
                  <c:v>47.440864465968247</c:v>
                </c:pt>
                <c:pt idx="17">
                  <c:v>43.910135023876165</c:v>
                </c:pt>
                <c:pt idx="18">
                  <c:v>39.348522167487687</c:v>
                </c:pt>
                <c:pt idx="19">
                  <c:v>38.392375000000001</c:v>
                </c:pt>
                <c:pt idx="20">
                  <c:v>35.185356640248862</c:v>
                </c:pt>
                <c:pt idx="21">
                  <c:v>36.365829897140777</c:v>
                </c:pt>
                <c:pt idx="22">
                  <c:v>37.287307664653433</c:v>
                </c:pt>
                <c:pt idx="23">
                  <c:v>35.181512850467286</c:v>
                </c:pt>
                <c:pt idx="24">
                  <c:v>33.343271166536184</c:v>
                </c:pt>
                <c:pt idx="25">
                  <c:v>29.86101274787535</c:v>
                </c:pt>
                <c:pt idx="26">
                  <c:v>26.833651399491096</c:v>
                </c:pt>
                <c:pt idx="27">
                  <c:v>24.393110121220971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277-4721-942A-7DC63CF2FF4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997295056"/>
        <c:axId val="997295472"/>
      </c:barChart>
      <c:catAx>
        <c:axId val="9972950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97295472"/>
        <c:crosses val="autoZero"/>
        <c:auto val="1"/>
        <c:lblAlgn val="ctr"/>
        <c:lblOffset val="100"/>
        <c:noMultiLvlLbl val="0"/>
      </c:catAx>
      <c:valAx>
        <c:axId val="9972954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972950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chemeClr val="accent5">
                    <a:lumMod val="75000"/>
                  </a:schemeClr>
                </a:solidFill>
                <a:cs typeface="B Titr" panose="00000700000000000000" pitchFamily="2" charset="-78"/>
              </a:rPr>
              <a:t>درصد انجام خطر سنجی تجمیعی به تفکیک شهرستان ها از ابتدا تا بهار 1405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درصد خطرسنجی تجمیعی تا بهار1405</c:v>
                </c:pt>
              </c:strCache>
            </c:strRef>
          </c:tx>
          <c:spPr>
            <a:solidFill>
              <a:srgbClr val="5B9BD5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9AC-43FE-AA58-A1AC0C606879}"/>
              </c:ext>
            </c:extLst>
          </c:dPt>
          <c:dPt>
            <c:idx val="6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6718-41FA-B0B3-1C7724304486}"/>
              </c:ext>
            </c:extLst>
          </c:dPt>
          <c:dPt>
            <c:idx val="9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09AC-43FE-AA58-A1AC0C606879}"/>
              </c:ext>
            </c:extLst>
          </c:dPt>
          <c:dPt>
            <c:idx val="15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</c:dPt>
          <c:dPt>
            <c:idx val="16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6718-41FA-B0B3-1C7724304486}"/>
              </c:ext>
            </c:extLst>
          </c:dPt>
          <c:dPt>
            <c:idx val="17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</c:dPt>
          <c:dPt>
            <c:idx val="18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</c:dPt>
          <c:dPt>
            <c:idx val="23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09AC-43FE-AA58-A1AC0C606879}"/>
              </c:ext>
            </c:extLst>
          </c:dPt>
          <c:dPt>
            <c:idx val="25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42C-4741-803A-B5015C0D3817}"/>
              </c:ext>
            </c:extLst>
          </c:dPt>
          <c:dPt>
            <c:idx val="26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</c:dPt>
          <c:dPt>
            <c:idx val="27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</c:dPt>
          <c:dLbls>
            <c:dLbl>
              <c:idx val="25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342C-4741-803A-B5015C0D381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Sheet1!$A$2:$A$29</c:f>
              <c:strCache>
                <c:ptCount val="28"/>
                <c:pt idx="0">
                  <c:v>فریدن</c:v>
                </c:pt>
                <c:pt idx="1">
                  <c:v>چادگان</c:v>
                </c:pt>
                <c:pt idx="2">
                  <c:v>فریدونشهر</c:v>
                </c:pt>
                <c:pt idx="3">
                  <c:v>گلپایگان</c:v>
                </c:pt>
                <c:pt idx="4">
                  <c:v>سمیرم</c:v>
                </c:pt>
                <c:pt idx="5">
                  <c:v>خوانسار</c:v>
                </c:pt>
                <c:pt idx="6">
                  <c:v>نطنز</c:v>
                </c:pt>
                <c:pt idx="7">
                  <c:v>ورزنه</c:v>
                </c:pt>
                <c:pt idx="8">
                  <c:v>بوئین</c:v>
                </c:pt>
                <c:pt idx="9">
                  <c:v>اردستان</c:v>
                </c:pt>
                <c:pt idx="10">
                  <c:v>جرقویه</c:v>
                </c:pt>
                <c:pt idx="11">
                  <c:v>خور</c:v>
                </c:pt>
                <c:pt idx="12">
                  <c:v>هرند</c:v>
                </c:pt>
                <c:pt idx="13">
                  <c:v>فلاورجان</c:v>
                </c:pt>
                <c:pt idx="14">
                  <c:v>کوهپایه</c:v>
                </c:pt>
                <c:pt idx="15">
                  <c:v>دهاقان</c:v>
                </c:pt>
                <c:pt idx="16">
                  <c:v>نائین</c:v>
                </c:pt>
                <c:pt idx="17">
                  <c:v>تیران </c:v>
                </c:pt>
                <c:pt idx="18">
                  <c:v>مبارکه</c:v>
                </c:pt>
                <c:pt idx="19">
                  <c:v>شهرضا</c:v>
                </c:pt>
                <c:pt idx="20">
                  <c:v>نجف آباد</c:v>
                </c:pt>
                <c:pt idx="21">
                  <c:v>لنجان</c:v>
                </c:pt>
                <c:pt idx="22">
                  <c:v>برخوار</c:v>
                </c:pt>
                <c:pt idx="23">
                  <c:v>خمینی شهر</c:v>
                </c:pt>
                <c:pt idx="24">
                  <c:v>شاهین شهر </c:v>
                </c:pt>
                <c:pt idx="25">
                  <c:v>استان</c:v>
                </c:pt>
                <c:pt idx="26">
                  <c:v>اصفهان 1</c:v>
                </c:pt>
                <c:pt idx="27">
                  <c:v>اصفهان 2</c:v>
                </c:pt>
              </c:strCache>
            </c:strRef>
          </c:cat>
          <c:val>
            <c:numRef>
              <c:f>Sheet1!$B$2:$B$29</c:f>
              <c:numCache>
                <c:formatCode>General</c:formatCode>
                <c:ptCount val="28"/>
                <c:pt idx="0">
                  <c:v>91.1</c:v>
                </c:pt>
                <c:pt idx="1">
                  <c:v>90.21</c:v>
                </c:pt>
                <c:pt idx="2">
                  <c:v>89.82</c:v>
                </c:pt>
                <c:pt idx="3">
                  <c:v>89.38</c:v>
                </c:pt>
                <c:pt idx="4">
                  <c:v>88.66</c:v>
                </c:pt>
                <c:pt idx="5">
                  <c:v>88.51</c:v>
                </c:pt>
                <c:pt idx="6">
                  <c:v>88.5</c:v>
                </c:pt>
                <c:pt idx="7">
                  <c:v>88.02</c:v>
                </c:pt>
                <c:pt idx="8">
                  <c:v>87.94</c:v>
                </c:pt>
                <c:pt idx="9">
                  <c:v>87.26</c:v>
                </c:pt>
                <c:pt idx="10">
                  <c:v>85.7</c:v>
                </c:pt>
                <c:pt idx="11">
                  <c:v>85.68</c:v>
                </c:pt>
                <c:pt idx="12">
                  <c:v>85.63</c:v>
                </c:pt>
                <c:pt idx="13">
                  <c:v>84.25</c:v>
                </c:pt>
                <c:pt idx="14">
                  <c:v>83.76</c:v>
                </c:pt>
                <c:pt idx="15">
                  <c:v>83.6</c:v>
                </c:pt>
                <c:pt idx="16">
                  <c:v>80.349999999999994</c:v>
                </c:pt>
                <c:pt idx="17">
                  <c:v>79.87</c:v>
                </c:pt>
                <c:pt idx="18">
                  <c:v>77.739999999999995</c:v>
                </c:pt>
                <c:pt idx="19">
                  <c:v>75.319999999999993</c:v>
                </c:pt>
                <c:pt idx="20">
                  <c:v>74.39</c:v>
                </c:pt>
                <c:pt idx="21">
                  <c:v>74.08</c:v>
                </c:pt>
                <c:pt idx="22">
                  <c:v>72.67</c:v>
                </c:pt>
                <c:pt idx="23">
                  <c:v>70.319999999999993</c:v>
                </c:pt>
                <c:pt idx="24">
                  <c:v>66.53</c:v>
                </c:pt>
                <c:pt idx="25">
                  <c:v>61.99</c:v>
                </c:pt>
                <c:pt idx="26">
                  <c:v>53.13</c:v>
                </c:pt>
                <c:pt idx="27">
                  <c:v>50.66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42C-4741-803A-B5015C0D38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64874208"/>
        <c:axId val="1364871712"/>
      </c:barChart>
      <c:catAx>
        <c:axId val="1364874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64871712"/>
        <c:crosses val="autoZero"/>
        <c:auto val="1"/>
        <c:lblAlgn val="ctr"/>
        <c:lblOffset val="100"/>
        <c:noMultiLvlLbl val="0"/>
      </c:catAx>
      <c:valAx>
        <c:axId val="13648717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648742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400" b="1" i="0" baseline="0" dirty="0">
                <a:solidFill>
                  <a:schemeClr val="accent5">
                    <a:lumMod val="75000"/>
                  </a:schemeClr>
                </a:solidFill>
                <a:effectLst/>
              </a:rPr>
              <a:t>مقایسه درصد خطرسنجی تجمیعی به تفکیک شهرستانها در بهار1405و زمستان 1404</a:t>
            </a:r>
            <a:endParaRPr lang="en-US" sz="1800" dirty="0">
              <a:solidFill>
                <a:schemeClr val="accent5">
                  <a:lumMod val="75000"/>
                </a:schemeClr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'مقایسه با اهداف'!$B$963</c:f>
              <c:strCache>
                <c:ptCount val="1"/>
                <c:pt idx="0">
                  <c:v>درصد خطرسنجی تجمیعی تا بهار1405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25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D2F2-4EFB-82AB-66652A4D486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'مقایسه با اهداف'!$A$964:$A$991</c:f>
              <c:strCache>
                <c:ptCount val="28"/>
                <c:pt idx="0">
                  <c:v>فریدن</c:v>
                </c:pt>
                <c:pt idx="1">
                  <c:v>چادگان</c:v>
                </c:pt>
                <c:pt idx="2">
                  <c:v>فریدونشهر</c:v>
                </c:pt>
                <c:pt idx="3">
                  <c:v>گلپایگان</c:v>
                </c:pt>
                <c:pt idx="4">
                  <c:v>سمیرم</c:v>
                </c:pt>
                <c:pt idx="5">
                  <c:v>خوانسار</c:v>
                </c:pt>
                <c:pt idx="6">
                  <c:v>نطنز</c:v>
                </c:pt>
                <c:pt idx="7">
                  <c:v>ورزنه</c:v>
                </c:pt>
                <c:pt idx="8">
                  <c:v>بوئین</c:v>
                </c:pt>
                <c:pt idx="9">
                  <c:v>اردستان</c:v>
                </c:pt>
                <c:pt idx="10">
                  <c:v>جرقویه</c:v>
                </c:pt>
                <c:pt idx="11">
                  <c:v>خور</c:v>
                </c:pt>
                <c:pt idx="12">
                  <c:v>هرند</c:v>
                </c:pt>
                <c:pt idx="13">
                  <c:v>فلاورجان</c:v>
                </c:pt>
                <c:pt idx="14">
                  <c:v>کوهپایه</c:v>
                </c:pt>
                <c:pt idx="15">
                  <c:v>دهاقان</c:v>
                </c:pt>
                <c:pt idx="16">
                  <c:v>نائین</c:v>
                </c:pt>
                <c:pt idx="17">
                  <c:v>تیران </c:v>
                </c:pt>
                <c:pt idx="18">
                  <c:v>مبارکه</c:v>
                </c:pt>
                <c:pt idx="19">
                  <c:v>شهرضا</c:v>
                </c:pt>
                <c:pt idx="20">
                  <c:v>نجف آباد</c:v>
                </c:pt>
                <c:pt idx="21">
                  <c:v>لنجان</c:v>
                </c:pt>
                <c:pt idx="22">
                  <c:v>برخوار</c:v>
                </c:pt>
                <c:pt idx="23">
                  <c:v>خمینی شهر</c:v>
                </c:pt>
                <c:pt idx="24">
                  <c:v>شاهین شهر </c:v>
                </c:pt>
                <c:pt idx="25">
                  <c:v>استان</c:v>
                </c:pt>
                <c:pt idx="26">
                  <c:v>اصفهان 1</c:v>
                </c:pt>
                <c:pt idx="27">
                  <c:v>اصفهان 2</c:v>
                </c:pt>
              </c:strCache>
            </c:strRef>
          </c:cat>
          <c:val>
            <c:numRef>
              <c:f>'مقایسه با اهداف'!$B$964:$B$991</c:f>
              <c:numCache>
                <c:formatCode>General</c:formatCode>
                <c:ptCount val="28"/>
                <c:pt idx="0">
                  <c:v>91.1</c:v>
                </c:pt>
                <c:pt idx="1">
                  <c:v>90.21</c:v>
                </c:pt>
                <c:pt idx="2">
                  <c:v>89.82</c:v>
                </c:pt>
                <c:pt idx="3">
                  <c:v>89.38</c:v>
                </c:pt>
                <c:pt idx="4">
                  <c:v>88.66</c:v>
                </c:pt>
                <c:pt idx="5">
                  <c:v>88.51</c:v>
                </c:pt>
                <c:pt idx="6">
                  <c:v>88.5</c:v>
                </c:pt>
                <c:pt idx="7">
                  <c:v>88.02</c:v>
                </c:pt>
                <c:pt idx="8">
                  <c:v>87.94</c:v>
                </c:pt>
                <c:pt idx="9">
                  <c:v>87.26</c:v>
                </c:pt>
                <c:pt idx="10">
                  <c:v>85.7</c:v>
                </c:pt>
                <c:pt idx="11">
                  <c:v>85.68</c:v>
                </c:pt>
                <c:pt idx="12">
                  <c:v>85.63</c:v>
                </c:pt>
                <c:pt idx="13">
                  <c:v>84.25</c:v>
                </c:pt>
                <c:pt idx="14">
                  <c:v>83.76</c:v>
                </c:pt>
                <c:pt idx="15">
                  <c:v>83.6</c:v>
                </c:pt>
                <c:pt idx="16">
                  <c:v>80.349999999999994</c:v>
                </c:pt>
                <c:pt idx="17">
                  <c:v>79.87</c:v>
                </c:pt>
                <c:pt idx="18">
                  <c:v>77.739999999999995</c:v>
                </c:pt>
                <c:pt idx="19">
                  <c:v>75.319999999999993</c:v>
                </c:pt>
                <c:pt idx="20">
                  <c:v>74.39</c:v>
                </c:pt>
                <c:pt idx="21">
                  <c:v>74.08</c:v>
                </c:pt>
                <c:pt idx="22">
                  <c:v>72.67</c:v>
                </c:pt>
                <c:pt idx="23">
                  <c:v>70.319999999999993</c:v>
                </c:pt>
                <c:pt idx="24">
                  <c:v>66.53</c:v>
                </c:pt>
                <c:pt idx="25">
                  <c:v>61.99</c:v>
                </c:pt>
                <c:pt idx="26">
                  <c:v>53.13</c:v>
                </c:pt>
                <c:pt idx="27">
                  <c:v>50.66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2F2-4EFB-82AB-66652A4D486D}"/>
            </c:ext>
          </c:extLst>
        </c:ser>
        <c:ser>
          <c:idx val="1"/>
          <c:order val="1"/>
          <c:tx>
            <c:strRef>
              <c:f>'مقایسه با اهداف'!$C$963</c:f>
              <c:strCache>
                <c:ptCount val="1"/>
                <c:pt idx="0">
                  <c:v>درصد خطرسنجی تجمیعی تا زمستان1404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25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2F2-4EFB-82AB-66652A4D486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'مقایسه با اهداف'!$A$964:$A$991</c:f>
              <c:strCache>
                <c:ptCount val="28"/>
                <c:pt idx="0">
                  <c:v>فریدن</c:v>
                </c:pt>
                <c:pt idx="1">
                  <c:v>چادگان</c:v>
                </c:pt>
                <c:pt idx="2">
                  <c:v>فریدونشهر</c:v>
                </c:pt>
                <c:pt idx="3">
                  <c:v>گلپایگان</c:v>
                </c:pt>
                <c:pt idx="4">
                  <c:v>سمیرم</c:v>
                </c:pt>
                <c:pt idx="5">
                  <c:v>خوانسار</c:v>
                </c:pt>
                <c:pt idx="6">
                  <c:v>نطنز</c:v>
                </c:pt>
                <c:pt idx="7">
                  <c:v>ورزنه</c:v>
                </c:pt>
                <c:pt idx="8">
                  <c:v>بوئین</c:v>
                </c:pt>
                <c:pt idx="9">
                  <c:v>اردستان</c:v>
                </c:pt>
                <c:pt idx="10">
                  <c:v>جرقویه</c:v>
                </c:pt>
                <c:pt idx="11">
                  <c:v>خور</c:v>
                </c:pt>
                <c:pt idx="12">
                  <c:v>هرند</c:v>
                </c:pt>
                <c:pt idx="13">
                  <c:v>فلاورجان</c:v>
                </c:pt>
                <c:pt idx="14">
                  <c:v>کوهپایه</c:v>
                </c:pt>
                <c:pt idx="15">
                  <c:v>دهاقان</c:v>
                </c:pt>
                <c:pt idx="16">
                  <c:v>نائین</c:v>
                </c:pt>
                <c:pt idx="17">
                  <c:v>تیران </c:v>
                </c:pt>
                <c:pt idx="18">
                  <c:v>مبارکه</c:v>
                </c:pt>
                <c:pt idx="19">
                  <c:v>شهرضا</c:v>
                </c:pt>
                <c:pt idx="20">
                  <c:v>نجف آباد</c:v>
                </c:pt>
                <c:pt idx="21">
                  <c:v>لنجان</c:v>
                </c:pt>
                <c:pt idx="22">
                  <c:v>برخوار</c:v>
                </c:pt>
                <c:pt idx="23">
                  <c:v>خمینی شهر</c:v>
                </c:pt>
                <c:pt idx="24">
                  <c:v>شاهین شهر </c:v>
                </c:pt>
                <c:pt idx="25">
                  <c:v>استان</c:v>
                </c:pt>
                <c:pt idx="26">
                  <c:v>اصفهان 1</c:v>
                </c:pt>
                <c:pt idx="27">
                  <c:v>اصفهان 2</c:v>
                </c:pt>
              </c:strCache>
            </c:strRef>
          </c:cat>
          <c:val>
            <c:numRef>
              <c:f>'مقایسه با اهداف'!$C$964:$C$991</c:f>
              <c:numCache>
                <c:formatCode>General</c:formatCode>
                <c:ptCount val="28"/>
                <c:pt idx="0">
                  <c:v>91.23</c:v>
                </c:pt>
                <c:pt idx="1">
                  <c:v>90.23</c:v>
                </c:pt>
                <c:pt idx="2">
                  <c:v>89.96</c:v>
                </c:pt>
                <c:pt idx="3">
                  <c:v>89.31</c:v>
                </c:pt>
                <c:pt idx="4">
                  <c:v>88.91</c:v>
                </c:pt>
                <c:pt idx="5">
                  <c:v>88.79</c:v>
                </c:pt>
                <c:pt idx="6">
                  <c:v>88.64</c:v>
                </c:pt>
                <c:pt idx="7">
                  <c:v>87.74</c:v>
                </c:pt>
                <c:pt idx="8">
                  <c:v>88.28</c:v>
                </c:pt>
                <c:pt idx="9">
                  <c:v>87.23</c:v>
                </c:pt>
                <c:pt idx="10">
                  <c:v>85.68</c:v>
                </c:pt>
                <c:pt idx="11">
                  <c:v>85.97</c:v>
                </c:pt>
                <c:pt idx="12">
                  <c:v>85.78</c:v>
                </c:pt>
                <c:pt idx="13">
                  <c:v>84.18</c:v>
                </c:pt>
                <c:pt idx="14">
                  <c:v>83.71</c:v>
                </c:pt>
                <c:pt idx="15">
                  <c:v>83.66</c:v>
                </c:pt>
                <c:pt idx="16">
                  <c:v>80.47</c:v>
                </c:pt>
                <c:pt idx="17">
                  <c:v>79.709999999999994</c:v>
                </c:pt>
                <c:pt idx="18">
                  <c:v>77.3</c:v>
                </c:pt>
                <c:pt idx="19">
                  <c:v>75.290000000000006</c:v>
                </c:pt>
                <c:pt idx="20">
                  <c:v>74.150000000000006</c:v>
                </c:pt>
                <c:pt idx="21">
                  <c:v>74.08</c:v>
                </c:pt>
                <c:pt idx="22">
                  <c:v>72.5</c:v>
                </c:pt>
                <c:pt idx="23">
                  <c:v>70.349999999999994</c:v>
                </c:pt>
                <c:pt idx="24">
                  <c:v>66.33</c:v>
                </c:pt>
                <c:pt idx="25">
                  <c:v>61.8</c:v>
                </c:pt>
                <c:pt idx="26">
                  <c:v>52.82</c:v>
                </c:pt>
                <c:pt idx="27">
                  <c:v>50.33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2F2-4EFB-82AB-66652A4D486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21552560"/>
        <c:axId val="121552976"/>
      </c:barChart>
      <c:catAx>
        <c:axId val="121552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1552976"/>
        <c:crosses val="autoZero"/>
        <c:auto val="1"/>
        <c:lblAlgn val="ctr"/>
        <c:lblOffset val="100"/>
        <c:noMultiLvlLbl val="0"/>
      </c:catAx>
      <c:valAx>
        <c:axId val="1215529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15525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chemeClr val="accent5">
                    <a:lumMod val="75000"/>
                  </a:schemeClr>
                </a:solidFill>
                <a:cs typeface="B Titr" panose="00000700000000000000" pitchFamily="2" charset="-78"/>
              </a:rPr>
              <a:t>روند تعداد خطرسنجی</a:t>
            </a:r>
            <a:r>
              <a:rPr lang="fa-IR" sz="2000" b="1" baseline="0" dirty="0">
                <a:solidFill>
                  <a:schemeClr val="accent5">
                    <a:lumMod val="75000"/>
                  </a:schemeClr>
                </a:solidFill>
                <a:cs typeface="B Titr" panose="00000700000000000000" pitchFamily="2" charset="-78"/>
              </a:rPr>
              <a:t> قلبی عروقی در فصل بهار 1405</a:t>
            </a:r>
            <a:endParaRPr lang="fa-IR" sz="2000" b="1" dirty="0">
              <a:solidFill>
                <a:schemeClr val="accent5">
                  <a:lumMod val="75000"/>
                </a:schemeClr>
              </a:solidFill>
              <a:cs typeface="B Titr" panose="00000700000000000000" pitchFamily="2" charset="-78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Sheet1!$B$40</c:f>
              <c:strCache>
                <c:ptCount val="1"/>
                <c:pt idx="0">
                  <c:v>تعداد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Sheet1!$A$41:$A$81</c:f>
              <c:strCache>
                <c:ptCount val="41"/>
                <c:pt idx="0">
                  <c:v>سه ماهه اول1395</c:v>
                </c:pt>
                <c:pt idx="1">
                  <c:v>سه ماهه دوم1395</c:v>
                </c:pt>
                <c:pt idx="2">
                  <c:v>سه ماهه سوم1395</c:v>
                </c:pt>
                <c:pt idx="3">
                  <c:v>سه ماهه چهارم1395</c:v>
                </c:pt>
                <c:pt idx="4">
                  <c:v>سه ماهه اول1396</c:v>
                </c:pt>
                <c:pt idx="5">
                  <c:v>سه ماهه دوم1396</c:v>
                </c:pt>
                <c:pt idx="6">
                  <c:v>سه ماهه سوم1396</c:v>
                </c:pt>
                <c:pt idx="7">
                  <c:v>سه ماهه چهارم1396</c:v>
                </c:pt>
                <c:pt idx="8">
                  <c:v>سه ماهه اول1397</c:v>
                </c:pt>
                <c:pt idx="9">
                  <c:v>سه ماهه دوم1397</c:v>
                </c:pt>
                <c:pt idx="10">
                  <c:v>سه ماهه سوم1397</c:v>
                </c:pt>
                <c:pt idx="11">
                  <c:v>سه ماهه چهارم1397</c:v>
                </c:pt>
                <c:pt idx="12">
                  <c:v>سه ماهه اول1398</c:v>
                </c:pt>
                <c:pt idx="13">
                  <c:v>سه ماهه دوم1398</c:v>
                </c:pt>
                <c:pt idx="14">
                  <c:v>سه ماهه سوم1398</c:v>
                </c:pt>
                <c:pt idx="15">
                  <c:v>سه ماهه چهارم1398</c:v>
                </c:pt>
                <c:pt idx="16">
                  <c:v>سه ماهه اول1399</c:v>
                </c:pt>
                <c:pt idx="17">
                  <c:v>سه ماهه دوم1399</c:v>
                </c:pt>
                <c:pt idx="18">
                  <c:v>سه ماهه سوم1399</c:v>
                </c:pt>
                <c:pt idx="19">
                  <c:v>سه ماهه چهارم1399</c:v>
                </c:pt>
                <c:pt idx="20">
                  <c:v>سه ماهه اول1400</c:v>
                </c:pt>
                <c:pt idx="21">
                  <c:v>سه ماهه دوم1400</c:v>
                </c:pt>
                <c:pt idx="22">
                  <c:v>سه ماهه سوم1400</c:v>
                </c:pt>
                <c:pt idx="23">
                  <c:v>سه ماهه چهارم1400</c:v>
                </c:pt>
                <c:pt idx="24">
                  <c:v>سه ماهه اول1401</c:v>
                </c:pt>
                <c:pt idx="25">
                  <c:v>سه ماهه دوم1401</c:v>
                </c:pt>
                <c:pt idx="26">
                  <c:v>سه ماهه سوم1401</c:v>
                </c:pt>
                <c:pt idx="27">
                  <c:v>سه ماهه چهارم1401</c:v>
                </c:pt>
                <c:pt idx="28">
                  <c:v>سه ماهه اول1402</c:v>
                </c:pt>
                <c:pt idx="29">
                  <c:v>سه ماهه دوم1402</c:v>
                </c:pt>
                <c:pt idx="30">
                  <c:v>سه ماهه سوم1402</c:v>
                </c:pt>
                <c:pt idx="31">
                  <c:v>سه ماهه چهارم1402</c:v>
                </c:pt>
                <c:pt idx="32">
                  <c:v>سه ماهه اول1403</c:v>
                </c:pt>
                <c:pt idx="33">
                  <c:v>سه ماهه دوم1403</c:v>
                </c:pt>
                <c:pt idx="34">
                  <c:v>سه ماهه سوم1403</c:v>
                </c:pt>
                <c:pt idx="35">
                  <c:v>سه ماهه چهارم1403</c:v>
                </c:pt>
                <c:pt idx="36">
                  <c:v>بهار1404</c:v>
                </c:pt>
                <c:pt idx="37">
                  <c:v>تابستان 1404</c:v>
                </c:pt>
                <c:pt idx="38">
                  <c:v>پاییز 1404</c:v>
                </c:pt>
                <c:pt idx="39">
                  <c:v>زمستان1404</c:v>
                </c:pt>
                <c:pt idx="40">
                  <c:v>بهار1405</c:v>
                </c:pt>
              </c:strCache>
            </c:strRef>
          </c:cat>
          <c:val>
            <c:numRef>
              <c:f>Sheet1!$B$41:$B$81</c:f>
              <c:numCache>
                <c:formatCode>General</c:formatCode>
                <c:ptCount val="41"/>
                <c:pt idx="0">
                  <c:v>24</c:v>
                </c:pt>
                <c:pt idx="1">
                  <c:v>3129</c:v>
                </c:pt>
                <c:pt idx="2">
                  <c:v>18435</c:v>
                </c:pt>
                <c:pt idx="3">
                  <c:v>112008</c:v>
                </c:pt>
                <c:pt idx="4">
                  <c:v>131711</c:v>
                </c:pt>
                <c:pt idx="5">
                  <c:v>193048</c:v>
                </c:pt>
                <c:pt idx="6">
                  <c:v>145443</c:v>
                </c:pt>
                <c:pt idx="7">
                  <c:v>115873</c:v>
                </c:pt>
                <c:pt idx="8">
                  <c:v>71721</c:v>
                </c:pt>
                <c:pt idx="9">
                  <c:v>126465</c:v>
                </c:pt>
                <c:pt idx="10">
                  <c:v>153176</c:v>
                </c:pt>
                <c:pt idx="11">
                  <c:v>162167</c:v>
                </c:pt>
                <c:pt idx="12">
                  <c:v>137317</c:v>
                </c:pt>
                <c:pt idx="13">
                  <c:v>141302</c:v>
                </c:pt>
                <c:pt idx="14">
                  <c:v>118828</c:v>
                </c:pt>
                <c:pt idx="15">
                  <c:v>122932</c:v>
                </c:pt>
                <c:pt idx="16">
                  <c:v>26177</c:v>
                </c:pt>
                <c:pt idx="17">
                  <c:v>92967</c:v>
                </c:pt>
                <c:pt idx="18">
                  <c:v>96047</c:v>
                </c:pt>
                <c:pt idx="19">
                  <c:v>126806</c:v>
                </c:pt>
                <c:pt idx="20">
                  <c:v>107991</c:v>
                </c:pt>
                <c:pt idx="21">
                  <c:v>124270</c:v>
                </c:pt>
                <c:pt idx="22">
                  <c:v>98669</c:v>
                </c:pt>
                <c:pt idx="23">
                  <c:v>109183</c:v>
                </c:pt>
                <c:pt idx="24">
                  <c:v>139844</c:v>
                </c:pt>
                <c:pt idx="25">
                  <c:v>175316</c:v>
                </c:pt>
                <c:pt idx="26">
                  <c:v>186989</c:v>
                </c:pt>
                <c:pt idx="27">
                  <c:v>129806</c:v>
                </c:pt>
                <c:pt idx="28">
                  <c:v>174156</c:v>
                </c:pt>
                <c:pt idx="29">
                  <c:v>201816</c:v>
                </c:pt>
                <c:pt idx="30">
                  <c:v>216425</c:v>
                </c:pt>
                <c:pt idx="31">
                  <c:v>207646</c:v>
                </c:pt>
                <c:pt idx="32">
                  <c:v>178318</c:v>
                </c:pt>
                <c:pt idx="33">
                  <c:v>194101</c:v>
                </c:pt>
                <c:pt idx="34">
                  <c:v>243103</c:v>
                </c:pt>
                <c:pt idx="35">
                  <c:v>204273</c:v>
                </c:pt>
                <c:pt idx="36">
                  <c:v>265485</c:v>
                </c:pt>
                <c:pt idx="37">
                  <c:v>221729</c:v>
                </c:pt>
                <c:pt idx="38">
                  <c:v>191806</c:v>
                </c:pt>
                <c:pt idx="39">
                  <c:v>137141</c:v>
                </c:pt>
                <c:pt idx="40">
                  <c:v>224689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275-47A1-B279-B04619B9563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968432832"/>
        <c:axId val="1968435744"/>
      </c:barChart>
      <c:catAx>
        <c:axId val="1968432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68435744"/>
        <c:crosses val="autoZero"/>
        <c:auto val="1"/>
        <c:lblAlgn val="ctr"/>
        <c:lblOffset val="100"/>
        <c:noMultiLvlLbl val="0"/>
      </c:catAx>
      <c:valAx>
        <c:axId val="19684357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684328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chemeClr val="accent5">
                    <a:lumMod val="75000"/>
                  </a:schemeClr>
                </a:solidFill>
                <a:cs typeface="B Titr" panose="00000700000000000000" pitchFamily="2" charset="-78"/>
              </a:rPr>
              <a:t>روند</a:t>
            </a:r>
            <a:r>
              <a:rPr lang="fa-IR" sz="2000" b="1" baseline="0" dirty="0">
                <a:solidFill>
                  <a:schemeClr val="accent5">
                    <a:lumMod val="75000"/>
                  </a:schemeClr>
                </a:solidFill>
                <a:cs typeface="B Titr" panose="00000700000000000000" pitchFamily="2" charset="-78"/>
              </a:rPr>
              <a:t> درصد خطرسنجی قلبی عروقی فصلی در بهار1405</a:t>
            </a:r>
            <a:endParaRPr lang="fa-IR" sz="2000" b="1" dirty="0">
              <a:solidFill>
                <a:schemeClr val="accent5">
                  <a:lumMod val="75000"/>
                </a:schemeClr>
              </a:solidFill>
              <a:cs typeface="B Titr" panose="00000700000000000000" pitchFamily="2" charset="-78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درصد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Sheet1!$A$2:$A$42</c:f>
              <c:strCache>
                <c:ptCount val="41"/>
                <c:pt idx="0">
                  <c:v>سه ماهه اول1395</c:v>
                </c:pt>
                <c:pt idx="1">
                  <c:v>سه ماهه دوم1395</c:v>
                </c:pt>
                <c:pt idx="2">
                  <c:v>سه ماهه سوم1395</c:v>
                </c:pt>
                <c:pt idx="3">
                  <c:v>سه ماهه چهارم1395</c:v>
                </c:pt>
                <c:pt idx="4">
                  <c:v>سه ماهه اول1396</c:v>
                </c:pt>
                <c:pt idx="5">
                  <c:v>سه ماهه دوم1396</c:v>
                </c:pt>
                <c:pt idx="6">
                  <c:v>سه ماهه سوم1396</c:v>
                </c:pt>
                <c:pt idx="7">
                  <c:v>سه ماهه چهارم1396</c:v>
                </c:pt>
                <c:pt idx="8">
                  <c:v>سه ماهه اول1397</c:v>
                </c:pt>
                <c:pt idx="9">
                  <c:v>سه ماهه دوم1397</c:v>
                </c:pt>
                <c:pt idx="10">
                  <c:v>سه ماهه سوم1397</c:v>
                </c:pt>
                <c:pt idx="11">
                  <c:v>سه ماهه چهارم1397</c:v>
                </c:pt>
                <c:pt idx="12">
                  <c:v>سه ماهه اول1398</c:v>
                </c:pt>
                <c:pt idx="13">
                  <c:v>سه ماهه دوم1398</c:v>
                </c:pt>
                <c:pt idx="14">
                  <c:v>سه ماهه سوم1398</c:v>
                </c:pt>
                <c:pt idx="15">
                  <c:v>سه ماهه چهارم1398</c:v>
                </c:pt>
                <c:pt idx="16">
                  <c:v>سه ماهه اول1399</c:v>
                </c:pt>
                <c:pt idx="17">
                  <c:v>سه ماهه دوم1399</c:v>
                </c:pt>
                <c:pt idx="18">
                  <c:v>سه ماهه سوم1399</c:v>
                </c:pt>
                <c:pt idx="19">
                  <c:v>سه ماهه چهارم1399</c:v>
                </c:pt>
                <c:pt idx="20">
                  <c:v>سه ماهه اول1400</c:v>
                </c:pt>
                <c:pt idx="21">
                  <c:v>سه ماهه دوم1400</c:v>
                </c:pt>
                <c:pt idx="22">
                  <c:v>سه ماهه سوم1400</c:v>
                </c:pt>
                <c:pt idx="23">
                  <c:v>سه ماهه چهارم1400</c:v>
                </c:pt>
                <c:pt idx="24">
                  <c:v>سه ماهه اول1401</c:v>
                </c:pt>
                <c:pt idx="25">
                  <c:v>سه ماهه دوم1401</c:v>
                </c:pt>
                <c:pt idx="26">
                  <c:v>سه ماهه سوم1401</c:v>
                </c:pt>
                <c:pt idx="27">
                  <c:v>سه ماهه چهارم1401</c:v>
                </c:pt>
                <c:pt idx="28">
                  <c:v>سه ماهه اول1402</c:v>
                </c:pt>
                <c:pt idx="29">
                  <c:v>سه ماهه دوم1402</c:v>
                </c:pt>
                <c:pt idx="30">
                  <c:v>سه ماهه سوم1402</c:v>
                </c:pt>
                <c:pt idx="31">
                  <c:v>سه ماهه چهارم1402</c:v>
                </c:pt>
                <c:pt idx="32">
                  <c:v>سه ماهه اول1403</c:v>
                </c:pt>
                <c:pt idx="33">
                  <c:v>سه ماهه دوم1403</c:v>
                </c:pt>
                <c:pt idx="34">
                  <c:v>سه ماهه سوم1403</c:v>
                </c:pt>
                <c:pt idx="35">
                  <c:v>سه ماهه چهارم1403</c:v>
                </c:pt>
                <c:pt idx="36">
                  <c:v>بهار1404</c:v>
                </c:pt>
                <c:pt idx="37">
                  <c:v>تابستان 1404</c:v>
                </c:pt>
                <c:pt idx="38">
                  <c:v>پاییز 1404</c:v>
                </c:pt>
                <c:pt idx="39">
                  <c:v>زمستان1404</c:v>
                </c:pt>
                <c:pt idx="40">
                  <c:v>بهار1405</c:v>
                </c:pt>
              </c:strCache>
            </c:strRef>
          </c:cat>
          <c:val>
            <c:numRef>
              <c:f>Sheet1!$B$2:$B$42</c:f>
              <c:numCache>
                <c:formatCode>General</c:formatCode>
                <c:ptCount val="41"/>
                <c:pt idx="0">
                  <c:v>0.02</c:v>
                </c:pt>
                <c:pt idx="1">
                  <c:v>0.09</c:v>
                </c:pt>
                <c:pt idx="2">
                  <c:v>0.25</c:v>
                </c:pt>
                <c:pt idx="3">
                  <c:v>1.1399999999999999</c:v>
                </c:pt>
                <c:pt idx="4">
                  <c:v>1.38</c:v>
                </c:pt>
                <c:pt idx="5">
                  <c:v>2.4700000000000002</c:v>
                </c:pt>
                <c:pt idx="6">
                  <c:v>2.1800000000000002</c:v>
                </c:pt>
                <c:pt idx="7">
                  <c:v>2.63</c:v>
                </c:pt>
                <c:pt idx="8">
                  <c:v>1.96</c:v>
                </c:pt>
                <c:pt idx="9">
                  <c:v>3.44</c:v>
                </c:pt>
                <c:pt idx="10">
                  <c:v>4.24</c:v>
                </c:pt>
                <c:pt idx="11">
                  <c:v>4.49</c:v>
                </c:pt>
                <c:pt idx="12">
                  <c:v>3.86</c:v>
                </c:pt>
                <c:pt idx="13">
                  <c:v>3.95</c:v>
                </c:pt>
                <c:pt idx="14">
                  <c:v>3.35</c:v>
                </c:pt>
                <c:pt idx="15">
                  <c:v>3.46</c:v>
                </c:pt>
                <c:pt idx="16">
                  <c:v>0.74</c:v>
                </c:pt>
                <c:pt idx="17">
                  <c:v>2.63</c:v>
                </c:pt>
                <c:pt idx="18">
                  <c:v>2.73</c:v>
                </c:pt>
                <c:pt idx="19">
                  <c:v>3.57</c:v>
                </c:pt>
                <c:pt idx="20">
                  <c:v>3.11</c:v>
                </c:pt>
                <c:pt idx="21">
                  <c:v>3.55</c:v>
                </c:pt>
                <c:pt idx="22">
                  <c:v>2.83</c:v>
                </c:pt>
                <c:pt idx="23">
                  <c:v>3.14</c:v>
                </c:pt>
                <c:pt idx="24">
                  <c:v>4.04</c:v>
                </c:pt>
                <c:pt idx="25">
                  <c:v>5.0599999999999996</c:v>
                </c:pt>
                <c:pt idx="26">
                  <c:v>5.45</c:v>
                </c:pt>
                <c:pt idx="27">
                  <c:v>3.77</c:v>
                </c:pt>
                <c:pt idx="28">
                  <c:v>5.0999999999999996</c:v>
                </c:pt>
                <c:pt idx="29">
                  <c:v>5.94</c:v>
                </c:pt>
                <c:pt idx="30">
                  <c:v>6.4</c:v>
                </c:pt>
                <c:pt idx="31">
                  <c:v>6.13</c:v>
                </c:pt>
                <c:pt idx="32">
                  <c:v>5.31</c:v>
                </c:pt>
                <c:pt idx="33">
                  <c:v>5.79</c:v>
                </c:pt>
                <c:pt idx="34">
                  <c:v>7.28</c:v>
                </c:pt>
                <c:pt idx="35">
                  <c:v>6.07</c:v>
                </c:pt>
                <c:pt idx="36">
                  <c:v>7.87</c:v>
                </c:pt>
                <c:pt idx="37">
                  <c:v>6.53</c:v>
                </c:pt>
                <c:pt idx="38">
                  <c:v>5.62</c:v>
                </c:pt>
                <c:pt idx="39">
                  <c:v>4</c:v>
                </c:pt>
                <c:pt idx="40">
                  <c:v>6.55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291-495C-A110-D76BEBD411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426233360"/>
        <c:axId val="1426232112"/>
      </c:barChart>
      <c:catAx>
        <c:axId val="1426233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26232112"/>
        <c:crosses val="autoZero"/>
        <c:auto val="1"/>
        <c:lblAlgn val="ctr"/>
        <c:lblOffset val="100"/>
        <c:noMultiLvlLbl val="0"/>
      </c:catAx>
      <c:valAx>
        <c:axId val="14262321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262333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400" dirty="0">
                <a:solidFill>
                  <a:srgbClr val="7030A0"/>
                </a:solidFill>
                <a:cs typeface="B Titr" panose="00000700000000000000" pitchFamily="2" charset="-78"/>
              </a:rPr>
              <a:t>درصد خطرسنجی فصل بهار 1405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'Sheet1 (2)'!$B$1</c:f>
              <c:strCache>
                <c:ptCount val="1"/>
                <c:pt idx="0">
                  <c:v>درصد خطرسنجی فصل بهار 1405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23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CD5-4757-843F-790E215B11BD}"/>
              </c:ext>
            </c:extLst>
          </c:dPt>
          <c:dLbls>
            <c:dLbl>
              <c:idx val="23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 rtl="0">
                    <a:defRPr sz="14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DCD5-4757-843F-790E215B11B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 rtl="0"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'Sheet1 (2)'!$A$2:$A$29</c:f>
              <c:strCache>
                <c:ptCount val="28"/>
                <c:pt idx="0">
                  <c:v>اردستان</c:v>
                </c:pt>
                <c:pt idx="1">
                  <c:v>نطنز</c:v>
                </c:pt>
                <c:pt idx="2">
                  <c:v>فریدونشهر</c:v>
                </c:pt>
                <c:pt idx="3">
                  <c:v>چادگان</c:v>
                </c:pt>
                <c:pt idx="4">
                  <c:v>گلپایگان</c:v>
                </c:pt>
                <c:pt idx="5">
                  <c:v>هرند</c:v>
                </c:pt>
                <c:pt idx="6">
                  <c:v>خوانسار</c:v>
                </c:pt>
                <c:pt idx="7">
                  <c:v>فریدن</c:v>
                </c:pt>
                <c:pt idx="8">
                  <c:v>ورزنه</c:v>
                </c:pt>
                <c:pt idx="9">
                  <c:v>کوهپایه</c:v>
                </c:pt>
                <c:pt idx="10">
                  <c:v>تیران </c:v>
                </c:pt>
                <c:pt idx="11">
                  <c:v>خور</c:v>
                </c:pt>
                <c:pt idx="12">
                  <c:v>جرقویه</c:v>
                </c:pt>
                <c:pt idx="13">
                  <c:v>بوئین</c:v>
                </c:pt>
                <c:pt idx="14">
                  <c:v>نائین</c:v>
                </c:pt>
                <c:pt idx="15">
                  <c:v>دهاقان</c:v>
                </c:pt>
                <c:pt idx="16">
                  <c:v>سمیرم</c:v>
                </c:pt>
                <c:pt idx="17">
                  <c:v>مبارکه</c:v>
                </c:pt>
                <c:pt idx="18">
                  <c:v>فلاورجان</c:v>
                </c:pt>
                <c:pt idx="19">
                  <c:v>لنجان</c:v>
                </c:pt>
                <c:pt idx="20">
                  <c:v>شهرضا</c:v>
                </c:pt>
                <c:pt idx="21">
                  <c:v>برخوار</c:v>
                </c:pt>
                <c:pt idx="22">
                  <c:v>شاهین شهر </c:v>
                </c:pt>
                <c:pt idx="23">
                  <c:v>استان</c:v>
                </c:pt>
                <c:pt idx="24">
                  <c:v>نجف آباد</c:v>
                </c:pt>
                <c:pt idx="25">
                  <c:v>خمینی شهر</c:v>
                </c:pt>
                <c:pt idx="26">
                  <c:v>اصفهان 1</c:v>
                </c:pt>
                <c:pt idx="27">
                  <c:v>اصفهان 2</c:v>
                </c:pt>
              </c:strCache>
            </c:strRef>
          </c:cat>
          <c:val>
            <c:numRef>
              <c:f>'Sheet1 (2)'!$B$2:$B$29</c:f>
              <c:numCache>
                <c:formatCode>General</c:formatCode>
                <c:ptCount val="28"/>
                <c:pt idx="0">
                  <c:v>17.79</c:v>
                </c:pt>
                <c:pt idx="1">
                  <c:v>16.62</c:v>
                </c:pt>
                <c:pt idx="2">
                  <c:v>16.22</c:v>
                </c:pt>
                <c:pt idx="3">
                  <c:v>15</c:v>
                </c:pt>
                <c:pt idx="4">
                  <c:v>14.83</c:v>
                </c:pt>
                <c:pt idx="5">
                  <c:v>14.25</c:v>
                </c:pt>
                <c:pt idx="6">
                  <c:v>14.17</c:v>
                </c:pt>
                <c:pt idx="7">
                  <c:v>13.64</c:v>
                </c:pt>
                <c:pt idx="8">
                  <c:v>13.31</c:v>
                </c:pt>
                <c:pt idx="9">
                  <c:v>13.17</c:v>
                </c:pt>
                <c:pt idx="10">
                  <c:v>13.01</c:v>
                </c:pt>
                <c:pt idx="11">
                  <c:v>12.87</c:v>
                </c:pt>
                <c:pt idx="12">
                  <c:v>12.75</c:v>
                </c:pt>
                <c:pt idx="13">
                  <c:v>12.29</c:v>
                </c:pt>
                <c:pt idx="14">
                  <c:v>12.04</c:v>
                </c:pt>
                <c:pt idx="15">
                  <c:v>11.4</c:v>
                </c:pt>
                <c:pt idx="16">
                  <c:v>11.38</c:v>
                </c:pt>
                <c:pt idx="17">
                  <c:v>11.11</c:v>
                </c:pt>
                <c:pt idx="18">
                  <c:v>9.5399999999999991</c:v>
                </c:pt>
                <c:pt idx="19">
                  <c:v>8.56</c:v>
                </c:pt>
                <c:pt idx="20">
                  <c:v>8.42</c:v>
                </c:pt>
                <c:pt idx="21">
                  <c:v>7.95</c:v>
                </c:pt>
                <c:pt idx="22">
                  <c:v>7.38</c:v>
                </c:pt>
                <c:pt idx="23">
                  <c:v>6.55</c:v>
                </c:pt>
                <c:pt idx="24">
                  <c:v>6.49</c:v>
                </c:pt>
                <c:pt idx="25">
                  <c:v>5.16</c:v>
                </c:pt>
                <c:pt idx="26">
                  <c:v>5.05</c:v>
                </c:pt>
                <c:pt idx="27">
                  <c:v>3.4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CD5-4757-843F-790E215B11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977748655"/>
        <c:axId val="977746991"/>
      </c:barChart>
      <c:catAx>
        <c:axId val="9777486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77746991"/>
        <c:crosses val="autoZero"/>
        <c:auto val="1"/>
        <c:lblAlgn val="ctr"/>
        <c:lblOffset val="100"/>
        <c:noMultiLvlLbl val="0"/>
      </c:catAx>
      <c:valAx>
        <c:axId val="9777469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777486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1800" b="0" i="0" baseline="0" dirty="0">
                <a:solidFill>
                  <a:srgbClr val="7030A0"/>
                </a:solidFill>
                <a:effectLst/>
                <a:cs typeface="B Titr" panose="00000700000000000000" pitchFamily="2" charset="-78"/>
              </a:rPr>
              <a:t>مقایسه درصد خطرسنجی قلبی عروقی به تفکیک شهرستان ها درفصل بهار1405 و زمستان 1404</a:t>
            </a:r>
            <a:endParaRPr lang="fa-IR" dirty="0">
              <a:solidFill>
                <a:srgbClr val="7030A0"/>
              </a:solidFill>
              <a:effectLst/>
              <a:cs typeface="B Titr" panose="00000700000000000000" pitchFamily="2" charset="-78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'Sheet1 (2)'!$B$99</c:f>
              <c:strCache>
                <c:ptCount val="1"/>
                <c:pt idx="0">
                  <c:v>درصد خطرسنجی فصل بهار 1405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23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C01C-4A7A-87B7-6B613907D10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'Sheet1 (2)'!$A$100:$A$127</c:f>
              <c:strCache>
                <c:ptCount val="28"/>
                <c:pt idx="0">
                  <c:v>اردستان</c:v>
                </c:pt>
                <c:pt idx="1">
                  <c:v>نطنز</c:v>
                </c:pt>
                <c:pt idx="2">
                  <c:v>فریدونشهر</c:v>
                </c:pt>
                <c:pt idx="3">
                  <c:v>چادگان</c:v>
                </c:pt>
                <c:pt idx="4">
                  <c:v>گلپایگان</c:v>
                </c:pt>
                <c:pt idx="5">
                  <c:v>هرند</c:v>
                </c:pt>
                <c:pt idx="6">
                  <c:v>خوانسار</c:v>
                </c:pt>
                <c:pt idx="7">
                  <c:v>فریدن</c:v>
                </c:pt>
                <c:pt idx="8">
                  <c:v>ورزنه</c:v>
                </c:pt>
                <c:pt idx="9">
                  <c:v>کوهپایه</c:v>
                </c:pt>
                <c:pt idx="10">
                  <c:v>تیران </c:v>
                </c:pt>
                <c:pt idx="11">
                  <c:v>خور</c:v>
                </c:pt>
                <c:pt idx="12">
                  <c:v>جرقویه</c:v>
                </c:pt>
                <c:pt idx="13">
                  <c:v>بوئین</c:v>
                </c:pt>
                <c:pt idx="14">
                  <c:v>نائین</c:v>
                </c:pt>
                <c:pt idx="15">
                  <c:v>دهاقان</c:v>
                </c:pt>
                <c:pt idx="16">
                  <c:v>سمیرم</c:v>
                </c:pt>
                <c:pt idx="17">
                  <c:v>مبارکه</c:v>
                </c:pt>
                <c:pt idx="18">
                  <c:v>فلاورجان</c:v>
                </c:pt>
                <c:pt idx="19">
                  <c:v>لنجان</c:v>
                </c:pt>
                <c:pt idx="20">
                  <c:v>شهرضا</c:v>
                </c:pt>
                <c:pt idx="21">
                  <c:v>برخوار</c:v>
                </c:pt>
                <c:pt idx="22">
                  <c:v>شاهین شهر </c:v>
                </c:pt>
                <c:pt idx="23">
                  <c:v>استان</c:v>
                </c:pt>
                <c:pt idx="24">
                  <c:v>نجف آباد</c:v>
                </c:pt>
                <c:pt idx="25">
                  <c:v>خمینی شهر</c:v>
                </c:pt>
                <c:pt idx="26">
                  <c:v>اصفهان 1</c:v>
                </c:pt>
                <c:pt idx="27">
                  <c:v>اصفهان 2</c:v>
                </c:pt>
              </c:strCache>
            </c:strRef>
          </c:cat>
          <c:val>
            <c:numRef>
              <c:f>'Sheet1 (2)'!$B$100:$B$127</c:f>
              <c:numCache>
                <c:formatCode>General</c:formatCode>
                <c:ptCount val="28"/>
                <c:pt idx="0">
                  <c:v>17.79</c:v>
                </c:pt>
                <c:pt idx="1">
                  <c:v>16.62</c:v>
                </c:pt>
                <c:pt idx="2">
                  <c:v>16.22</c:v>
                </c:pt>
                <c:pt idx="3">
                  <c:v>15</c:v>
                </c:pt>
                <c:pt idx="4">
                  <c:v>14.83</c:v>
                </c:pt>
                <c:pt idx="5">
                  <c:v>14.25</c:v>
                </c:pt>
                <c:pt idx="6">
                  <c:v>14.17</c:v>
                </c:pt>
                <c:pt idx="7">
                  <c:v>13.64</c:v>
                </c:pt>
                <c:pt idx="8">
                  <c:v>13.31</c:v>
                </c:pt>
                <c:pt idx="9">
                  <c:v>13.17</c:v>
                </c:pt>
                <c:pt idx="10">
                  <c:v>13.01</c:v>
                </c:pt>
                <c:pt idx="11">
                  <c:v>12.87</c:v>
                </c:pt>
                <c:pt idx="12">
                  <c:v>12.75</c:v>
                </c:pt>
                <c:pt idx="13">
                  <c:v>12.29</c:v>
                </c:pt>
                <c:pt idx="14">
                  <c:v>12.04</c:v>
                </c:pt>
                <c:pt idx="15">
                  <c:v>11.4</c:v>
                </c:pt>
                <c:pt idx="16">
                  <c:v>11.38</c:v>
                </c:pt>
                <c:pt idx="17">
                  <c:v>11.11</c:v>
                </c:pt>
                <c:pt idx="18">
                  <c:v>9.5399999999999991</c:v>
                </c:pt>
                <c:pt idx="19">
                  <c:v>8.56</c:v>
                </c:pt>
                <c:pt idx="20">
                  <c:v>8.42</c:v>
                </c:pt>
                <c:pt idx="21">
                  <c:v>7.95</c:v>
                </c:pt>
                <c:pt idx="22">
                  <c:v>7.38</c:v>
                </c:pt>
                <c:pt idx="23">
                  <c:v>6.55</c:v>
                </c:pt>
                <c:pt idx="24">
                  <c:v>6.49</c:v>
                </c:pt>
                <c:pt idx="25">
                  <c:v>5.16</c:v>
                </c:pt>
                <c:pt idx="26">
                  <c:v>5.05</c:v>
                </c:pt>
                <c:pt idx="27">
                  <c:v>3.4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01C-4A7A-87B7-6B613907D101}"/>
            </c:ext>
          </c:extLst>
        </c:ser>
        <c:ser>
          <c:idx val="1"/>
          <c:order val="1"/>
          <c:tx>
            <c:strRef>
              <c:f>'Sheet1 (2)'!$C$99</c:f>
              <c:strCache>
                <c:ptCount val="1"/>
                <c:pt idx="0">
                  <c:v>درصد خطرسنجی فصل زمستان 1404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23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01C-4A7A-87B7-6B613907D10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'Sheet1 (2)'!$A$100:$A$127</c:f>
              <c:strCache>
                <c:ptCount val="28"/>
                <c:pt idx="0">
                  <c:v>اردستان</c:v>
                </c:pt>
                <c:pt idx="1">
                  <c:v>نطنز</c:v>
                </c:pt>
                <c:pt idx="2">
                  <c:v>فریدونشهر</c:v>
                </c:pt>
                <c:pt idx="3">
                  <c:v>چادگان</c:v>
                </c:pt>
                <c:pt idx="4">
                  <c:v>گلپایگان</c:v>
                </c:pt>
                <c:pt idx="5">
                  <c:v>هرند</c:v>
                </c:pt>
                <c:pt idx="6">
                  <c:v>خوانسار</c:v>
                </c:pt>
                <c:pt idx="7">
                  <c:v>فریدن</c:v>
                </c:pt>
                <c:pt idx="8">
                  <c:v>ورزنه</c:v>
                </c:pt>
                <c:pt idx="9">
                  <c:v>کوهپایه</c:v>
                </c:pt>
                <c:pt idx="10">
                  <c:v>تیران </c:v>
                </c:pt>
                <c:pt idx="11">
                  <c:v>خور</c:v>
                </c:pt>
                <c:pt idx="12">
                  <c:v>جرقویه</c:v>
                </c:pt>
                <c:pt idx="13">
                  <c:v>بوئین</c:v>
                </c:pt>
                <c:pt idx="14">
                  <c:v>نائین</c:v>
                </c:pt>
                <c:pt idx="15">
                  <c:v>دهاقان</c:v>
                </c:pt>
                <c:pt idx="16">
                  <c:v>سمیرم</c:v>
                </c:pt>
                <c:pt idx="17">
                  <c:v>مبارکه</c:v>
                </c:pt>
                <c:pt idx="18">
                  <c:v>فلاورجان</c:v>
                </c:pt>
                <c:pt idx="19">
                  <c:v>لنجان</c:v>
                </c:pt>
                <c:pt idx="20">
                  <c:v>شهرضا</c:v>
                </c:pt>
                <c:pt idx="21">
                  <c:v>برخوار</c:v>
                </c:pt>
                <c:pt idx="22">
                  <c:v>شاهین شهر </c:v>
                </c:pt>
                <c:pt idx="23">
                  <c:v>استان</c:v>
                </c:pt>
                <c:pt idx="24">
                  <c:v>نجف آباد</c:v>
                </c:pt>
                <c:pt idx="25">
                  <c:v>خمینی شهر</c:v>
                </c:pt>
                <c:pt idx="26">
                  <c:v>اصفهان 1</c:v>
                </c:pt>
                <c:pt idx="27">
                  <c:v>اصفهان 2</c:v>
                </c:pt>
              </c:strCache>
            </c:strRef>
          </c:cat>
          <c:val>
            <c:numRef>
              <c:f>'Sheet1 (2)'!$C$100:$C$127</c:f>
              <c:numCache>
                <c:formatCode>General</c:formatCode>
                <c:ptCount val="28"/>
                <c:pt idx="0">
                  <c:v>9.48</c:v>
                </c:pt>
                <c:pt idx="1">
                  <c:v>7.58</c:v>
                </c:pt>
                <c:pt idx="2">
                  <c:v>9.8800000000000008</c:v>
                </c:pt>
                <c:pt idx="3">
                  <c:v>8.19</c:v>
                </c:pt>
                <c:pt idx="4">
                  <c:v>8.92</c:v>
                </c:pt>
                <c:pt idx="5">
                  <c:v>7.39</c:v>
                </c:pt>
                <c:pt idx="6">
                  <c:v>7.95</c:v>
                </c:pt>
                <c:pt idx="7">
                  <c:v>9.07</c:v>
                </c:pt>
                <c:pt idx="8">
                  <c:v>7.69</c:v>
                </c:pt>
                <c:pt idx="9">
                  <c:v>8.94</c:v>
                </c:pt>
                <c:pt idx="10">
                  <c:v>5.49</c:v>
                </c:pt>
                <c:pt idx="11">
                  <c:v>7.65</c:v>
                </c:pt>
                <c:pt idx="12">
                  <c:v>7.22</c:v>
                </c:pt>
                <c:pt idx="13">
                  <c:v>7.15</c:v>
                </c:pt>
                <c:pt idx="14">
                  <c:v>6.68</c:v>
                </c:pt>
                <c:pt idx="15">
                  <c:v>6.42</c:v>
                </c:pt>
                <c:pt idx="16">
                  <c:v>7.82</c:v>
                </c:pt>
                <c:pt idx="17">
                  <c:v>6.26</c:v>
                </c:pt>
                <c:pt idx="18">
                  <c:v>6.38</c:v>
                </c:pt>
                <c:pt idx="19">
                  <c:v>4.66</c:v>
                </c:pt>
                <c:pt idx="20">
                  <c:v>4.21</c:v>
                </c:pt>
                <c:pt idx="21">
                  <c:v>4.01</c:v>
                </c:pt>
                <c:pt idx="22">
                  <c:v>3.86</c:v>
                </c:pt>
                <c:pt idx="23">
                  <c:v>4</c:v>
                </c:pt>
                <c:pt idx="24">
                  <c:v>4.71</c:v>
                </c:pt>
                <c:pt idx="25">
                  <c:v>4.22</c:v>
                </c:pt>
                <c:pt idx="26">
                  <c:v>2.67</c:v>
                </c:pt>
                <c:pt idx="27">
                  <c:v>2.67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01C-4A7A-87B7-6B613907D10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82143488"/>
        <c:axId val="182148480"/>
      </c:barChart>
      <c:catAx>
        <c:axId val="182143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2148480"/>
        <c:crosses val="autoZero"/>
        <c:auto val="1"/>
        <c:lblAlgn val="ctr"/>
        <c:lblOffset val="100"/>
        <c:noMultiLvlLbl val="0"/>
      </c:catAx>
      <c:valAx>
        <c:axId val="1821484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21434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000" b="0" i="0" baseline="0" dirty="0">
                <a:solidFill>
                  <a:schemeClr val="accent5">
                    <a:lumMod val="75000"/>
                  </a:schemeClr>
                </a:solidFill>
                <a:effectLst/>
                <a:cs typeface="B Titr" panose="00000700000000000000" pitchFamily="2" charset="-78"/>
              </a:rPr>
              <a:t>مقایسه  درصد خطرسنجی </a:t>
            </a:r>
            <a:r>
              <a:rPr lang="fa-IR" sz="2000" b="0" i="0" u="none" strike="noStrike" baseline="0" dirty="0">
                <a:solidFill>
                  <a:schemeClr val="accent5">
                    <a:lumMod val="75000"/>
                  </a:schemeClr>
                </a:solidFill>
                <a:effectLst/>
                <a:cs typeface="B Titr" panose="00000700000000000000" pitchFamily="2" charset="-78"/>
              </a:rPr>
              <a:t>فصلی</a:t>
            </a:r>
            <a:r>
              <a:rPr lang="fa-IR" sz="2000" b="0" i="0" baseline="0" dirty="0">
                <a:solidFill>
                  <a:schemeClr val="accent5">
                    <a:lumMod val="75000"/>
                  </a:schemeClr>
                </a:solidFill>
                <a:effectLst/>
                <a:cs typeface="B Titr" panose="00000700000000000000" pitchFamily="2" charset="-78"/>
              </a:rPr>
              <a:t> با هدف موردانتظار در بهار1405</a:t>
            </a:r>
            <a:endParaRPr lang="en-US" sz="2000" dirty="0">
              <a:solidFill>
                <a:schemeClr val="accent5">
                  <a:lumMod val="75000"/>
                </a:schemeClr>
              </a:solidFill>
              <a:effectLst/>
              <a:cs typeface="B Titr" panose="00000700000000000000" pitchFamily="2" charset="-78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'مقایسه با اهداف'!$B$1</c:f>
              <c:strCache>
                <c:ptCount val="1"/>
                <c:pt idx="0">
                  <c:v>درصد خطرسنجی فصل بهار1405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23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CCD8-40A2-A8E5-718418E0CCC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'مقایسه با اهداف'!$A$2:$A$29</c:f>
              <c:strCache>
                <c:ptCount val="28"/>
                <c:pt idx="0">
                  <c:v>اردستان</c:v>
                </c:pt>
                <c:pt idx="1">
                  <c:v>نطنز</c:v>
                </c:pt>
                <c:pt idx="2">
                  <c:v>فریدونشهر</c:v>
                </c:pt>
                <c:pt idx="3">
                  <c:v>چادگان</c:v>
                </c:pt>
                <c:pt idx="4">
                  <c:v>گلپایگان</c:v>
                </c:pt>
                <c:pt idx="5">
                  <c:v>هرند</c:v>
                </c:pt>
                <c:pt idx="6">
                  <c:v>خوانسار</c:v>
                </c:pt>
                <c:pt idx="7">
                  <c:v>فریدن</c:v>
                </c:pt>
                <c:pt idx="8">
                  <c:v>ورزنه</c:v>
                </c:pt>
                <c:pt idx="9">
                  <c:v>کوهپایه</c:v>
                </c:pt>
                <c:pt idx="10">
                  <c:v>تیران </c:v>
                </c:pt>
                <c:pt idx="11">
                  <c:v>خور</c:v>
                </c:pt>
                <c:pt idx="12">
                  <c:v>جرقویه</c:v>
                </c:pt>
                <c:pt idx="13">
                  <c:v>بوئین</c:v>
                </c:pt>
                <c:pt idx="14">
                  <c:v>نائین</c:v>
                </c:pt>
                <c:pt idx="15">
                  <c:v>دهاقان</c:v>
                </c:pt>
                <c:pt idx="16">
                  <c:v>سمیرم</c:v>
                </c:pt>
                <c:pt idx="17">
                  <c:v>مبارکه</c:v>
                </c:pt>
                <c:pt idx="18">
                  <c:v>فلاورجان</c:v>
                </c:pt>
                <c:pt idx="19">
                  <c:v>لنجان</c:v>
                </c:pt>
                <c:pt idx="20">
                  <c:v>شهرضا</c:v>
                </c:pt>
                <c:pt idx="21">
                  <c:v>برخوار</c:v>
                </c:pt>
                <c:pt idx="22">
                  <c:v>شاهین شهر </c:v>
                </c:pt>
                <c:pt idx="23">
                  <c:v>استان</c:v>
                </c:pt>
                <c:pt idx="24">
                  <c:v>نجف آباد</c:v>
                </c:pt>
                <c:pt idx="25">
                  <c:v>خمینی شهر</c:v>
                </c:pt>
                <c:pt idx="26">
                  <c:v>اصفهان 1</c:v>
                </c:pt>
                <c:pt idx="27">
                  <c:v>اصفهان 2</c:v>
                </c:pt>
              </c:strCache>
            </c:strRef>
          </c:cat>
          <c:val>
            <c:numRef>
              <c:f>'مقایسه با اهداف'!$B$2:$B$29</c:f>
              <c:numCache>
                <c:formatCode>General</c:formatCode>
                <c:ptCount val="28"/>
                <c:pt idx="0">
                  <c:v>17.79</c:v>
                </c:pt>
                <c:pt idx="1">
                  <c:v>16.62</c:v>
                </c:pt>
                <c:pt idx="2">
                  <c:v>16.22</c:v>
                </c:pt>
                <c:pt idx="3">
                  <c:v>15</c:v>
                </c:pt>
                <c:pt idx="4">
                  <c:v>14.83</c:v>
                </c:pt>
                <c:pt idx="5">
                  <c:v>14.25</c:v>
                </c:pt>
                <c:pt idx="6">
                  <c:v>14.17</c:v>
                </c:pt>
                <c:pt idx="7">
                  <c:v>13.64</c:v>
                </c:pt>
                <c:pt idx="8">
                  <c:v>13.31</c:v>
                </c:pt>
                <c:pt idx="9">
                  <c:v>13.17</c:v>
                </c:pt>
                <c:pt idx="10">
                  <c:v>13.01</c:v>
                </c:pt>
                <c:pt idx="11">
                  <c:v>12.87</c:v>
                </c:pt>
                <c:pt idx="12">
                  <c:v>12.75</c:v>
                </c:pt>
                <c:pt idx="13">
                  <c:v>12.29</c:v>
                </c:pt>
                <c:pt idx="14">
                  <c:v>12.04</c:v>
                </c:pt>
                <c:pt idx="15">
                  <c:v>11.4</c:v>
                </c:pt>
                <c:pt idx="16">
                  <c:v>11.38</c:v>
                </c:pt>
                <c:pt idx="17">
                  <c:v>11.11</c:v>
                </c:pt>
                <c:pt idx="18">
                  <c:v>9.5399999999999991</c:v>
                </c:pt>
                <c:pt idx="19">
                  <c:v>8.56</c:v>
                </c:pt>
                <c:pt idx="20">
                  <c:v>8.42</c:v>
                </c:pt>
                <c:pt idx="21">
                  <c:v>7.95</c:v>
                </c:pt>
                <c:pt idx="22">
                  <c:v>7.38</c:v>
                </c:pt>
                <c:pt idx="23">
                  <c:v>6.55</c:v>
                </c:pt>
                <c:pt idx="24">
                  <c:v>6.49</c:v>
                </c:pt>
                <c:pt idx="25">
                  <c:v>5.16</c:v>
                </c:pt>
                <c:pt idx="26">
                  <c:v>5.05</c:v>
                </c:pt>
                <c:pt idx="27">
                  <c:v>3.4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CD8-40A2-A8E5-718418E0CCCA}"/>
            </c:ext>
          </c:extLst>
        </c:ser>
        <c:ser>
          <c:idx val="1"/>
          <c:order val="1"/>
          <c:tx>
            <c:strRef>
              <c:f>'مقایسه با اهداف'!$C$1</c:f>
              <c:strCache>
                <c:ptCount val="1"/>
                <c:pt idx="0">
                  <c:v>هدف موردانتظار خطرسنجی فصلی بهار1405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23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CD8-40A2-A8E5-718418E0CCC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'مقایسه با اهداف'!$A$2:$A$29</c:f>
              <c:strCache>
                <c:ptCount val="28"/>
                <c:pt idx="0">
                  <c:v>اردستان</c:v>
                </c:pt>
                <c:pt idx="1">
                  <c:v>نطنز</c:v>
                </c:pt>
                <c:pt idx="2">
                  <c:v>فریدونشهر</c:v>
                </c:pt>
                <c:pt idx="3">
                  <c:v>چادگان</c:v>
                </c:pt>
                <c:pt idx="4">
                  <c:v>گلپایگان</c:v>
                </c:pt>
                <c:pt idx="5">
                  <c:v>هرند</c:v>
                </c:pt>
                <c:pt idx="6">
                  <c:v>خوانسار</c:v>
                </c:pt>
                <c:pt idx="7">
                  <c:v>فریدن</c:v>
                </c:pt>
                <c:pt idx="8">
                  <c:v>ورزنه</c:v>
                </c:pt>
                <c:pt idx="9">
                  <c:v>کوهپایه</c:v>
                </c:pt>
                <c:pt idx="10">
                  <c:v>تیران </c:v>
                </c:pt>
                <c:pt idx="11">
                  <c:v>خور</c:v>
                </c:pt>
                <c:pt idx="12">
                  <c:v>جرقویه</c:v>
                </c:pt>
                <c:pt idx="13">
                  <c:v>بوئین</c:v>
                </c:pt>
                <c:pt idx="14">
                  <c:v>نائین</c:v>
                </c:pt>
                <c:pt idx="15">
                  <c:v>دهاقان</c:v>
                </c:pt>
                <c:pt idx="16">
                  <c:v>سمیرم</c:v>
                </c:pt>
                <c:pt idx="17">
                  <c:v>مبارکه</c:v>
                </c:pt>
                <c:pt idx="18">
                  <c:v>فلاورجان</c:v>
                </c:pt>
                <c:pt idx="19">
                  <c:v>لنجان</c:v>
                </c:pt>
                <c:pt idx="20">
                  <c:v>شهرضا</c:v>
                </c:pt>
                <c:pt idx="21">
                  <c:v>برخوار</c:v>
                </c:pt>
                <c:pt idx="22">
                  <c:v>شاهین شهر </c:v>
                </c:pt>
                <c:pt idx="23">
                  <c:v>استان</c:v>
                </c:pt>
                <c:pt idx="24">
                  <c:v>نجف آباد</c:v>
                </c:pt>
                <c:pt idx="25">
                  <c:v>خمینی شهر</c:v>
                </c:pt>
                <c:pt idx="26">
                  <c:v>اصفهان 1</c:v>
                </c:pt>
                <c:pt idx="27">
                  <c:v>اصفهان 2</c:v>
                </c:pt>
              </c:strCache>
            </c:strRef>
          </c:cat>
          <c:val>
            <c:numRef>
              <c:f>'مقایسه با اهداف'!$C$2:$C$29</c:f>
              <c:numCache>
                <c:formatCode>0.00</c:formatCode>
                <c:ptCount val="28"/>
                <c:pt idx="0">
                  <c:v>16.9191</c:v>
                </c:pt>
                <c:pt idx="1">
                  <c:v>14.058000000000002</c:v>
                </c:pt>
                <c:pt idx="2">
                  <c:v>15.209700000000002</c:v>
                </c:pt>
                <c:pt idx="3">
                  <c:v>14.463900000000001</c:v>
                </c:pt>
                <c:pt idx="4">
                  <c:v>14.3352</c:v>
                </c:pt>
                <c:pt idx="5">
                  <c:v>14.137200000000002</c:v>
                </c:pt>
                <c:pt idx="6">
                  <c:v>14.823600000000001</c:v>
                </c:pt>
                <c:pt idx="7">
                  <c:v>16.0413</c:v>
                </c:pt>
                <c:pt idx="8">
                  <c:v>12.381600000000002</c:v>
                </c:pt>
                <c:pt idx="9">
                  <c:v>15.477</c:v>
                </c:pt>
                <c:pt idx="10">
                  <c:v>11.536800000000001</c:v>
                </c:pt>
                <c:pt idx="11">
                  <c:v>12.2133</c:v>
                </c:pt>
                <c:pt idx="12">
                  <c:v>13.572900000000001</c:v>
                </c:pt>
                <c:pt idx="13">
                  <c:v>14.6553</c:v>
                </c:pt>
                <c:pt idx="14">
                  <c:v>12.384900000000002</c:v>
                </c:pt>
                <c:pt idx="15">
                  <c:v>12.721499999999999</c:v>
                </c:pt>
                <c:pt idx="16">
                  <c:v>13.1769</c:v>
                </c:pt>
                <c:pt idx="17">
                  <c:v>11.11</c:v>
                </c:pt>
                <c:pt idx="18">
                  <c:v>11.8239</c:v>
                </c:pt>
                <c:pt idx="19">
                  <c:v>9.2466000000000008</c:v>
                </c:pt>
                <c:pt idx="20">
                  <c:v>9.0783000000000005</c:v>
                </c:pt>
                <c:pt idx="21">
                  <c:v>8.5899000000000001</c:v>
                </c:pt>
                <c:pt idx="22">
                  <c:v>7.3722000000000003</c:v>
                </c:pt>
                <c:pt idx="23">
                  <c:v>7.5</c:v>
                </c:pt>
                <c:pt idx="24">
                  <c:v>8.3391000000000002</c:v>
                </c:pt>
                <c:pt idx="25">
                  <c:v>7.6131000000000002</c:v>
                </c:pt>
                <c:pt idx="26">
                  <c:v>5.501100000000001</c:v>
                </c:pt>
                <c:pt idx="27">
                  <c:v>5.1843000000000004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CD8-40A2-A8E5-718418E0CCC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769291231"/>
        <c:axId val="1769295391"/>
      </c:barChart>
      <c:catAx>
        <c:axId val="176929123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69295391"/>
        <c:crosses val="autoZero"/>
        <c:auto val="1"/>
        <c:lblAlgn val="ctr"/>
        <c:lblOffset val="100"/>
        <c:noMultiLvlLbl val="0"/>
      </c:catAx>
      <c:valAx>
        <c:axId val="17692953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6929123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2E41D41B-EA8E-4191-91B7-10315EBA39FF}" type="datetimeFigureOut">
              <a:rPr lang="fa-IR" smtClean="0"/>
              <a:t>19/01/1448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5B156F14-E2DC-4068-88AF-AEDE847A365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294477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B00A52-5E0E-4E0B-8F1A-33C2ECF2DA68}" type="datetimeFigureOut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19/01/1448</a:t>
            </a:fld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EFF52C-EC3A-4F04-A1E7-4D8A42154C21}" type="slidenum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75353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B00A52-5E0E-4E0B-8F1A-33C2ECF2DA68}" type="datetimeFigureOut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19/01/1448</a:t>
            </a:fld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EFF52C-EC3A-4F04-A1E7-4D8A42154C21}" type="slidenum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23630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B00A52-5E0E-4E0B-8F1A-33C2ECF2DA68}" type="datetimeFigureOut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19/01/1448</a:t>
            </a:fld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EFF52C-EC3A-4F04-A1E7-4D8A42154C21}" type="slidenum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31649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B00A52-5E0E-4E0B-8F1A-33C2ECF2DA68}" type="datetimeFigureOut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19/01/1448</a:t>
            </a:fld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EFF52C-EC3A-4F04-A1E7-4D8A42154C21}" type="slidenum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4374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B00A52-5E0E-4E0B-8F1A-33C2ECF2DA68}" type="datetimeFigureOut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19/01/1448</a:t>
            </a:fld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EFF52C-EC3A-4F04-A1E7-4D8A42154C21}" type="slidenum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17065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B00A52-5E0E-4E0B-8F1A-33C2ECF2DA68}" type="datetimeFigureOut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19/01/1448</a:t>
            </a:fld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EFF52C-EC3A-4F04-A1E7-4D8A42154C21}" type="slidenum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67460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B00A52-5E0E-4E0B-8F1A-33C2ECF2DA68}" type="datetimeFigureOut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19/01/1448</a:t>
            </a:fld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EFF52C-EC3A-4F04-A1E7-4D8A42154C21}" type="slidenum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0228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B00A52-5E0E-4E0B-8F1A-33C2ECF2DA68}" type="datetimeFigureOut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19/01/1448</a:t>
            </a:fld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EFF52C-EC3A-4F04-A1E7-4D8A42154C21}" type="slidenum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4523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B00A52-5E0E-4E0B-8F1A-33C2ECF2DA68}" type="datetimeFigureOut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19/01/1448</a:t>
            </a:fld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EFF52C-EC3A-4F04-A1E7-4D8A42154C21}" type="slidenum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217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B00A52-5E0E-4E0B-8F1A-33C2ECF2DA68}" type="datetimeFigureOut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19/01/1448</a:t>
            </a:fld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EFF52C-EC3A-4F04-A1E7-4D8A42154C21}" type="slidenum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85791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B00A52-5E0E-4E0B-8F1A-33C2ECF2DA68}" type="datetimeFigureOut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19/01/1448</a:t>
            </a:fld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EFF52C-EC3A-4F04-A1E7-4D8A42154C21}" type="slidenum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3483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9EB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B00A52-5E0E-4E0B-8F1A-33C2ECF2DA68}" type="datetimeFigureOut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19/01/1448</a:t>
            </a:fld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EFF52C-EC3A-4F04-A1E7-4D8A42154C21}" type="slidenum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3675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5" r:id="rId1"/>
    <p:sldLayoutId id="2147484046" r:id="rId2"/>
    <p:sldLayoutId id="2147484047" r:id="rId3"/>
    <p:sldLayoutId id="2147484048" r:id="rId4"/>
    <p:sldLayoutId id="2147484049" r:id="rId5"/>
    <p:sldLayoutId id="2147484050" r:id="rId6"/>
    <p:sldLayoutId id="2147484051" r:id="rId7"/>
    <p:sldLayoutId id="2147484052" r:id="rId8"/>
    <p:sldLayoutId id="2147484053" r:id="rId9"/>
    <p:sldLayoutId id="2147484054" r:id="rId10"/>
    <p:sldLayoutId id="2147484055" r:id="rId1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8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853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899675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00000000-0008-0000-0600-000005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71800635"/>
              </p:ext>
            </p:extLst>
          </p:nvPr>
        </p:nvGraphicFramePr>
        <p:xfrm>
          <a:off x="209005" y="209006"/>
          <a:ext cx="11782697" cy="65314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078842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00000000-0008-0000-07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16405179"/>
              </p:ext>
            </p:extLst>
          </p:nvPr>
        </p:nvGraphicFramePr>
        <p:xfrm>
          <a:off x="222070" y="209005"/>
          <a:ext cx="11756570" cy="63616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259489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00000000-0008-0000-0700-000011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46299116"/>
              </p:ext>
            </p:extLst>
          </p:nvPr>
        </p:nvGraphicFramePr>
        <p:xfrm>
          <a:off x="252548" y="0"/>
          <a:ext cx="11939452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242287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0" y="1853512"/>
            <a:ext cx="8427308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4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+mn-ea"/>
                <a:cs typeface="B Titr" panose="00000700000000000000" pitchFamily="2" charset="-78"/>
              </a:rPr>
              <a:t>شاخص های </a:t>
            </a:r>
            <a:r>
              <a:rPr lang="fa-IR" sz="4400" dirty="0">
                <a:solidFill>
                  <a:schemeClr val="accent1">
                    <a:lumMod val="50000"/>
                  </a:schemeClr>
                </a:solidFill>
                <a:latin typeface="Calibri Light" panose="020F0302020204030204"/>
                <a:cs typeface="B Titr" panose="00000700000000000000" pitchFamily="2" charset="-78"/>
              </a:rPr>
              <a:t>بهار </a:t>
            </a:r>
            <a:r>
              <a:rPr kumimoji="0" lang="fa-IR" sz="4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+mn-ea"/>
                <a:cs typeface="B Titr" panose="00000700000000000000" pitchFamily="2" charset="-78"/>
              </a:rPr>
              <a:t>1405 </a:t>
            </a:r>
            <a:r>
              <a:rPr kumimoji="0" lang="fa-IR" sz="44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Calibri Light" panose="020F0302020204030204"/>
                <a:ea typeface="+mn-ea"/>
                <a:cs typeface="B Titr" panose="00000700000000000000" pitchFamily="2" charset="-78"/>
              </a:rPr>
              <a:t/>
            </a:r>
            <a:br>
              <a:rPr kumimoji="0" lang="fa-IR" sz="44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Calibri Light" panose="020F0302020204030204"/>
                <a:ea typeface="+mn-ea"/>
                <a:cs typeface="B Titr" panose="00000700000000000000" pitchFamily="2" charset="-78"/>
              </a:rPr>
            </a:br>
            <a:endParaRPr kumimoji="0" lang="fa-IR" sz="4400" b="0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Calibri Light" panose="020F03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5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n-ea"/>
                <a:cs typeface="B Titr" panose="00000700000000000000" pitchFamily="2" charset="-78"/>
              </a:rPr>
              <a:t>فشارخون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28892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5172564"/>
              </p:ext>
            </p:extLst>
          </p:nvPr>
        </p:nvGraphicFramePr>
        <p:xfrm>
          <a:off x="0" y="0"/>
          <a:ext cx="12191999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830118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51422770"/>
              </p:ext>
            </p:extLst>
          </p:nvPr>
        </p:nvGraphicFramePr>
        <p:xfrm>
          <a:off x="0" y="102637"/>
          <a:ext cx="12192000" cy="6755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060513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13961608"/>
              </p:ext>
            </p:extLst>
          </p:nvPr>
        </p:nvGraphicFramePr>
        <p:xfrm>
          <a:off x="365760" y="177282"/>
          <a:ext cx="11670730" cy="64586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33893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96E95E79-89CE-4A26-A491-34A817A931A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84142161"/>
              </p:ext>
            </p:extLst>
          </p:nvPr>
        </p:nvGraphicFramePr>
        <p:xfrm>
          <a:off x="-1" y="93306"/>
          <a:ext cx="12111135" cy="66620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002420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DF330F0F-5E66-479D-A4A7-63F8B8133D4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29667258"/>
              </p:ext>
            </p:extLst>
          </p:nvPr>
        </p:nvGraphicFramePr>
        <p:xfrm>
          <a:off x="93307" y="102637"/>
          <a:ext cx="11868538" cy="6755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597428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2309D6B4-029B-482B-8B7D-A2A9CCAA5F9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58324517"/>
              </p:ext>
            </p:extLst>
          </p:nvPr>
        </p:nvGraphicFramePr>
        <p:xfrm>
          <a:off x="279917" y="121299"/>
          <a:ext cx="11737911" cy="64941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537289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12371"/>
            <a:ext cx="10515600" cy="2901707"/>
          </a:xfrm>
        </p:spPr>
        <p:txBody>
          <a:bodyPr>
            <a:normAutofit fontScale="90000"/>
          </a:bodyPr>
          <a:lstStyle/>
          <a:p>
            <a:pPr algn="ctr" rtl="1">
              <a:lnSpc>
                <a:spcPct val="150000"/>
              </a:lnSpc>
            </a:pPr>
            <a:r>
              <a:rPr lang="fa-IR" b="1" dirty="0">
                <a:solidFill>
                  <a:srgbClr val="7030A0"/>
                </a:solidFill>
              </a:rPr>
              <a:t>شاخص های خطرسنجی و</a:t>
            </a:r>
            <a:br>
              <a:rPr lang="fa-IR" b="1" dirty="0">
                <a:solidFill>
                  <a:srgbClr val="7030A0"/>
                </a:solidFill>
              </a:rPr>
            </a:br>
            <a:r>
              <a:rPr lang="fa-IR" b="1" dirty="0">
                <a:solidFill>
                  <a:srgbClr val="7030A0"/>
                </a:solidFill>
              </a:rPr>
              <a:t>برنامه پیشگیری و کنترل فشارخون بالا</a:t>
            </a:r>
            <a:br>
              <a:rPr lang="fa-IR" b="1" dirty="0">
                <a:solidFill>
                  <a:srgbClr val="7030A0"/>
                </a:solidFill>
              </a:rPr>
            </a:br>
            <a:r>
              <a:rPr lang="fa-IR" sz="4000" b="1" dirty="0">
                <a:solidFill>
                  <a:srgbClr val="7030A0"/>
                </a:solidFill>
              </a:rPr>
              <a:t>بهار1405</a:t>
            </a:r>
            <a:r>
              <a:rPr lang="en-US" sz="5400" dirty="0"/>
              <a:t/>
            </a:r>
            <a:br>
              <a:rPr lang="en-US" sz="5400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519447"/>
            <a:ext cx="10515600" cy="1657515"/>
          </a:xfrm>
        </p:spPr>
        <p:txBody>
          <a:bodyPr/>
          <a:lstStyle/>
          <a:p>
            <a:pPr algn="ctr" rtl="1"/>
            <a:r>
              <a:rPr lang="fa-IR" dirty="0">
                <a:solidFill>
                  <a:schemeClr val="accent6">
                    <a:lumMod val="50000"/>
                  </a:schemeClr>
                </a:solidFill>
              </a:rPr>
              <a:t>معاونت بهداشت</a:t>
            </a:r>
          </a:p>
          <a:p>
            <a:pPr algn="ctr" rtl="1"/>
            <a:r>
              <a:rPr lang="fa-IR" dirty="0">
                <a:solidFill>
                  <a:schemeClr val="accent6">
                    <a:lumMod val="50000"/>
                  </a:schemeClr>
                </a:solidFill>
              </a:rPr>
              <a:t>مبارزه با بیماری های غیرواگیر</a:t>
            </a:r>
          </a:p>
        </p:txBody>
      </p:sp>
    </p:spTree>
    <p:extLst>
      <p:ext uri="{BB962C8B-B14F-4D97-AF65-F5344CB8AC3E}">
        <p14:creationId xmlns:p14="http://schemas.microsoft.com/office/powerpoint/2010/main" val="31713281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09569274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844991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30947816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600447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D0BC141F-FEF7-4BAE-A7F0-F523BDE65EF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8146147"/>
              </p:ext>
            </p:extLst>
          </p:nvPr>
        </p:nvGraphicFramePr>
        <p:xfrm>
          <a:off x="354563" y="233265"/>
          <a:ext cx="11607282" cy="63354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981827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4825D248-CEAE-4795-B124-8E6A2E9B6B4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8756692"/>
              </p:ext>
            </p:extLst>
          </p:nvPr>
        </p:nvGraphicFramePr>
        <p:xfrm>
          <a:off x="0" y="195943"/>
          <a:ext cx="12073812" cy="65127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649247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9B746213-0CB5-42F6-A36D-66A43FED1BA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15034301"/>
              </p:ext>
            </p:extLst>
          </p:nvPr>
        </p:nvGraphicFramePr>
        <p:xfrm>
          <a:off x="205273" y="167951"/>
          <a:ext cx="11747241" cy="64661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342999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42092416"/>
              </p:ext>
            </p:extLst>
          </p:nvPr>
        </p:nvGraphicFramePr>
        <p:xfrm>
          <a:off x="0" y="0"/>
          <a:ext cx="12192000" cy="69422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642420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75DA2F4C-A344-4543-964D-5BD26F12AB8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16344339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651052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402D5FBE-D876-4C9C-B55D-DCD64B545C5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20468922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82312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67007635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9504247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79754979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08149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52385958"/>
              </p:ext>
            </p:extLst>
          </p:nvPr>
        </p:nvGraphicFramePr>
        <p:xfrm>
          <a:off x="0" y="0"/>
          <a:ext cx="12192000" cy="70505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9245513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47355537-E974-4FEF-AE44-3246C4A34F6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2077342"/>
              </p:ext>
            </p:extLst>
          </p:nvPr>
        </p:nvGraphicFramePr>
        <p:xfrm>
          <a:off x="158619" y="289249"/>
          <a:ext cx="11896531" cy="63541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3994683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202DA806-21D7-404E-A911-E5758ED6CA1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71298312"/>
              </p:ext>
            </p:extLst>
          </p:nvPr>
        </p:nvGraphicFramePr>
        <p:xfrm>
          <a:off x="111967" y="167951"/>
          <a:ext cx="11943184" cy="65687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3491009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53966EF5-536D-428E-8534-4ECD65BA78F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60534683"/>
              </p:ext>
            </p:extLst>
          </p:nvPr>
        </p:nvGraphicFramePr>
        <p:xfrm>
          <a:off x="223935" y="177281"/>
          <a:ext cx="11653933" cy="64287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977754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8739541"/>
              </p:ext>
            </p:extLst>
          </p:nvPr>
        </p:nvGraphicFramePr>
        <p:xfrm>
          <a:off x="0" y="1"/>
          <a:ext cx="12192000" cy="71587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011308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7460FA0E-753E-4E3C-8F03-C0E2158C1D9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33926911"/>
              </p:ext>
            </p:extLst>
          </p:nvPr>
        </p:nvGraphicFramePr>
        <p:xfrm>
          <a:off x="259307" y="0"/>
          <a:ext cx="11778018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232230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79547762"/>
              </p:ext>
            </p:extLst>
          </p:nvPr>
        </p:nvGraphicFramePr>
        <p:xfrm>
          <a:off x="235132" y="169817"/>
          <a:ext cx="11834948" cy="65444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82797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71A74AF0-9932-4D2E-BB13-6F73441CE0C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08719801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764440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97A03055-D713-4CFF-9879-BCC695419EA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57454889"/>
              </p:ext>
            </p:extLst>
          </p:nvPr>
        </p:nvGraphicFramePr>
        <p:xfrm>
          <a:off x="0" y="109182"/>
          <a:ext cx="12191999" cy="67488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111866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58319733"/>
              </p:ext>
            </p:extLst>
          </p:nvPr>
        </p:nvGraphicFramePr>
        <p:xfrm>
          <a:off x="444137" y="496389"/>
          <a:ext cx="11273246" cy="57868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82848852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13720</TotalTime>
  <Words>421</Words>
  <Application>Microsoft Office PowerPoint</Application>
  <PresentationFormat>Widescreen</PresentationFormat>
  <Paragraphs>44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8" baseType="lpstr">
      <vt:lpstr>Arial</vt:lpstr>
      <vt:lpstr>B Titr</vt:lpstr>
      <vt:lpstr>Calibri</vt:lpstr>
      <vt:lpstr>Calibri Light</vt:lpstr>
      <vt:lpstr>Times New Roman</vt:lpstr>
      <vt:lpstr>1_Office Theme</vt:lpstr>
      <vt:lpstr>PowerPoint Presentation</vt:lpstr>
      <vt:lpstr>شاخص های خطرسنجی و برنامه پیشگیری و کنترل فشارخون بالا بهار1405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Dr.Rasti</dc:creator>
  <cp:lastModifiedBy>A.R.I</cp:lastModifiedBy>
  <cp:revision>1273</cp:revision>
  <dcterms:created xsi:type="dcterms:W3CDTF">2022-12-25T09:49:18Z</dcterms:created>
  <dcterms:modified xsi:type="dcterms:W3CDTF">2026-07-04T06:23:13Z</dcterms:modified>
</cp:coreProperties>
</file>