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sldIdLst>
    <p:sldId id="273" r:id="rId2"/>
    <p:sldId id="258" r:id="rId3"/>
    <p:sldId id="259" r:id="rId4"/>
    <p:sldId id="267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ثبت شده در سامانه سیب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7416799463065531E-2"/>
                  <c:y val="-0.118959107806691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12-43FF-AB35-6E5E88670978}"/>
                </c:ext>
              </c:extLst>
            </c:dLbl>
            <c:dLbl>
              <c:idx val="1"/>
              <c:layout>
                <c:manualLayout>
                  <c:x val="4.605144549300362E-2"/>
                  <c:y val="-3.7174721189591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12-43FF-AB35-6E5E88670978}"/>
                </c:ext>
              </c:extLst>
            </c:dLbl>
            <c:dLbl>
              <c:idx val="2"/>
              <c:layout>
                <c:manualLayout>
                  <c:x val="1.4391076716563664E-3"/>
                  <c:y val="-0.10780669144981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12-43FF-AB35-6E5E88670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تیر</c:v>
                </c:pt>
                <c:pt idx="1">
                  <c:v>مرداد</c:v>
                </c:pt>
                <c:pt idx="2">
                  <c:v> هفته اول شهریور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12307</c:v>
                </c:pt>
                <c:pt idx="1">
                  <c:v>17522</c:v>
                </c:pt>
                <c:pt idx="2">
                  <c:v>3545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12-43FF-AB35-6E5E886709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تعداد واقعی مشاوره کوئید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586615074845498E-2"/>
                  <c:y val="-5.94795539033457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C12-43FF-AB35-6E5E88670978}"/>
                </c:ext>
              </c:extLst>
            </c:dLbl>
            <c:dLbl>
              <c:idx val="1"/>
              <c:layout>
                <c:manualLayout>
                  <c:x val="-3.8855907134721895E-2"/>
                  <c:y val="-4.46096654275093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12-43FF-AB35-6E5E88670978}"/>
                </c:ext>
              </c:extLst>
            </c:dLbl>
            <c:dLbl>
              <c:idx val="2"/>
              <c:layout>
                <c:manualLayout>
                  <c:x val="1.8708399731532658E-2"/>
                  <c:y val="3.3457249070631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C12-43FF-AB35-6E5E88670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تیر</c:v>
                </c:pt>
                <c:pt idx="1">
                  <c:v>مرداد</c:v>
                </c:pt>
                <c:pt idx="2">
                  <c:v> هفته اول شهریور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6183</c:v>
                </c:pt>
                <c:pt idx="1">
                  <c:v>12116</c:v>
                </c:pt>
                <c:pt idx="2">
                  <c:v>2339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12-43FF-AB35-6E5E88670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38549039"/>
        <c:axId val="1238550287"/>
      </c:lineChart>
      <c:catAx>
        <c:axId val="1238549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8550287"/>
        <c:crosses val="autoZero"/>
        <c:auto val="1"/>
        <c:lblAlgn val="ctr"/>
        <c:lblOffset val="100"/>
        <c:noMultiLvlLbl val="0"/>
      </c:catAx>
      <c:valAx>
        <c:axId val="1238550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8549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54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6994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1500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859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6779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447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8116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5330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830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02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314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7682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96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982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50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810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957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8D8F52-8B53-4FC1-B56D-7A8337B865AD}" type="datetimeFigureOut">
              <a:rPr lang="fa-IR" smtClean="0"/>
              <a:t>15/06/1443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9864A4-EF81-4C04-A95D-A182AD0696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6374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  <p:sldLayoutId id="2147483941" r:id="rId14"/>
    <p:sldLayoutId id="2147483942" r:id="rId15"/>
    <p:sldLayoutId id="2147483943" r:id="rId16"/>
    <p:sldLayoutId id="214748394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6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944455" cy="706964"/>
          </a:xfrm>
        </p:spPr>
        <p:txBody>
          <a:bodyPr/>
          <a:lstStyle/>
          <a:p>
            <a:pPr algn="ctr"/>
            <a:r>
              <a:rPr lang="fa-IR" b="1" dirty="0" smtClean="0">
                <a:cs typeface="B Titr" panose="00000700000000000000" pitchFamily="2" charset="-78"/>
              </a:rPr>
              <a:t>خدمات کارشناس تغذیه در شرایط زرد و آبی</a:t>
            </a:r>
            <a:endParaRPr lang="fa-IR" b="1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035060"/>
              </p:ext>
            </p:extLst>
          </p:nvPr>
        </p:nvGraphicFramePr>
        <p:xfrm>
          <a:off x="637947" y="1938890"/>
          <a:ext cx="11180617" cy="4454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3332">
                  <a:extLst>
                    <a:ext uri="{9D8B030D-6E8A-4147-A177-3AD203B41FA5}">
                      <a16:colId xmlns:a16="http://schemas.microsoft.com/office/drawing/2014/main" val="2847690551"/>
                    </a:ext>
                  </a:extLst>
                </a:gridCol>
                <a:gridCol w="1971153">
                  <a:extLst>
                    <a:ext uri="{9D8B030D-6E8A-4147-A177-3AD203B41FA5}">
                      <a16:colId xmlns:a16="http://schemas.microsoft.com/office/drawing/2014/main" val="671302473"/>
                    </a:ext>
                  </a:extLst>
                </a:gridCol>
                <a:gridCol w="1823350">
                  <a:extLst>
                    <a:ext uri="{9D8B030D-6E8A-4147-A177-3AD203B41FA5}">
                      <a16:colId xmlns:a16="http://schemas.microsoft.com/office/drawing/2014/main" val="1973049088"/>
                    </a:ext>
                  </a:extLst>
                </a:gridCol>
                <a:gridCol w="1345991">
                  <a:extLst>
                    <a:ext uri="{9D8B030D-6E8A-4147-A177-3AD203B41FA5}">
                      <a16:colId xmlns:a16="http://schemas.microsoft.com/office/drawing/2014/main" val="873612443"/>
                    </a:ext>
                  </a:extLst>
                </a:gridCol>
                <a:gridCol w="1101658">
                  <a:extLst>
                    <a:ext uri="{9D8B030D-6E8A-4147-A177-3AD203B41FA5}">
                      <a16:colId xmlns:a16="http://schemas.microsoft.com/office/drawing/2014/main" val="4097890347"/>
                    </a:ext>
                  </a:extLst>
                </a:gridCol>
                <a:gridCol w="2495133">
                  <a:extLst>
                    <a:ext uri="{9D8B030D-6E8A-4147-A177-3AD203B41FA5}">
                      <a16:colId xmlns:a16="http://schemas.microsoft.com/office/drawing/2014/main" val="3190366475"/>
                    </a:ext>
                  </a:extLst>
                </a:gridCol>
              </a:tblGrid>
              <a:tr h="6817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raffic" panose="00000400000000000000" pitchFamily="2" charset="-78"/>
                        </a:rPr>
                        <a:t>خدمت وزن دهی شده حداکثر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raffic" panose="00000400000000000000" pitchFamily="2" charset="-78"/>
                        </a:rPr>
                        <a:t>تعداد حداکثر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raffic" panose="00000400000000000000" pitchFamily="2" charset="-78"/>
                        </a:rPr>
                        <a:t>خدمت وزن دهی شده حداقل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raffic" panose="00000400000000000000" pitchFamily="2" charset="-78"/>
                        </a:rPr>
                        <a:t>تعداد حداقل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raffic" panose="00000400000000000000" pitchFamily="2" charset="-78"/>
                        </a:rPr>
                        <a:t>وزن خدمت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raffic" panose="00000400000000000000" pitchFamily="2" charset="-78"/>
                        </a:rPr>
                        <a:t>عنوان خدمت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8282544"/>
                  </a:ext>
                </a:extLst>
              </a:tr>
              <a:tr h="6156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1200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1032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172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ارزیابی تغذیه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3011320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250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50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25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ارائه توضیحات (</a:t>
                      </a:r>
                      <a:r>
                        <a:rPr lang="ar-SA" sz="1800" b="1" dirty="0" smtClean="0">
                          <a:effectLst/>
                          <a:cs typeface="B Titr" panose="00000700000000000000" pitchFamily="2" charset="-78"/>
                        </a:rPr>
                        <a:t>آموزش</a:t>
                      </a: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 کووید </a:t>
                      </a:r>
                      <a:r>
                        <a:rPr lang="ar-SA" sz="1800" b="1" dirty="0" smtClean="0"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1429715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1050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300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945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270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3.5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ارائه توضیحات (آموزش)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0865121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660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120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561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102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5.5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ثبت برنامه غذایی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1360773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3160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2663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جمع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383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30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اصفهان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398950"/>
              </p:ext>
            </p:extLst>
          </p:nvPr>
        </p:nvGraphicFramePr>
        <p:xfrm>
          <a:off x="684213" y="685800"/>
          <a:ext cx="8534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81417301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3501942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09112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میانگین 2 ماهه</a:t>
                      </a:r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 ماهه</a:t>
                      </a:r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175481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233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465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مراقبت های انجام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428722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45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90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برنامه غذایی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357433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88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167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آموزش کرونای ثبت شده در سامانه سیب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4943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88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167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وافعی مشاوره کوئید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2538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1250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2500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افراد مثبت </a:t>
                      </a:r>
                      <a:b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</a:br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ثبت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5327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05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اصفهان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283319"/>
              </p:ext>
            </p:extLst>
          </p:nvPr>
        </p:nvGraphicFramePr>
        <p:xfrm>
          <a:off x="684213" y="685800"/>
          <a:ext cx="8534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81417301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3501942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09112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میانگین 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175481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71</a:t>
                      </a:r>
                      <a:endParaRPr lang="en-US" sz="2400" b="1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142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مراقبت های انجام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428722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29</a:t>
                      </a:r>
                      <a:endParaRPr lang="en-US" sz="2400" b="1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58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برنامه غذایی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357433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191</a:t>
                      </a:r>
                      <a:endParaRPr lang="en-US" sz="2400" b="1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382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آموزش کرونای ثبت شده در سامانه سیب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4943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128</a:t>
                      </a:r>
                      <a:endParaRPr lang="en-US" sz="2400" b="1" i="0" kern="1200" dirty="0">
                        <a:solidFill>
                          <a:srgbClr val="92D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254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وافعی مشاوره کوئید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2538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708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1415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افراد مثبت ثبت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5327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599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اصفهان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298654"/>
              </p:ext>
            </p:extLst>
          </p:nvPr>
        </p:nvGraphicFramePr>
        <p:xfrm>
          <a:off x="684213" y="685800"/>
          <a:ext cx="8534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81417301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3501942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09112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میانگین 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175481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177</a:t>
                      </a:r>
                      <a:endParaRPr lang="en-US" sz="2400" b="1" i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354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مراقبت های انجام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428722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120</a:t>
                      </a:r>
                      <a:endParaRPr lang="en-US" sz="2400" b="1" i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239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برنامه غذایی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357433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315</a:t>
                      </a:r>
                      <a:endParaRPr lang="en-US" sz="2400" b="1" i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631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آموزش کرونای ثبت شده در سامانه سیب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4943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101</a:t>
                      </a:r>
                      <a:endParaRPr lang="en-US" sz="2400" b="1" i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202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وافعی مشاوره کوئید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2538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545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1090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افراد مثبت ثبت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5327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158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خمینی شهر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363552"/>
              </p:ext>
            </p:extLst>
          </p:nvPr>
        </p:nvGraphicFramePr>
        <p:xfrm>
          <a:off x="684213" y="685800"/>
          <a:ext cx="8534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81417301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3501942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09112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میانگین 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175481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215</a:t>
                      </a:r>
                      <a:endParaRPr lang="en-US" sz="2400" b="1" i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430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مراقبت های انجام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428722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112</a:t>
                      </a:r>
                      <a:endParaRPr lang="en-US" sz="2400" b="1" i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223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برنامه غذایی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357433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243</a:t>
                      </a:r>
                      <a:endParaRPr lang="en-US" sz="2400" b="1" i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485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آموزش کرونای ثبت شده در سامانه سیب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4943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114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227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وافعی مشاوره کوئید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2538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379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758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افراد مثبت ثبت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5327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334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شهرضا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268794"/>
              </p:ext>
            </p:extLst>
          </p:nvPr>
        </p:nvGraphicFramePr>
        <p:xfrm>
          <a:off x="684213" y="685800"/>
          <a:ext cx="8534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81417301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3501942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09112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میانگین 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175481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116</a:t>
                      </a:r>
                      <a:endParaRPr lang="en-US" sz="2400" b="1" i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231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مراقبت های انجام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428722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83</a:t>
                      </a:r>
                      <a:endParaRPr lang="en-US" sz="2400" b="1" i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165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برنامه غذایی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357433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314</a:t>
                      </a:r>
                      <a:endParaRPr lang="en-US" sz="2400" b="1" i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627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آموزش کرونای ثبت شده در سامانه سیب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4943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96</a:t>
                      </a:r>
                      <a:endParaRPr lang="en-US" sz="2400" b="1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191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وافعی مشاوره کوئید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2538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432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864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افراد مثبت ثبت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5327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319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نجف آباد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385148"/>
              </p:ext>
            </p:extLst>
          </p:nvPr>
        </p:nvGraphicFramePr>
        <p:xfrm>
          <a:off x="684213" y="685800"/>
          <a:ext cx="8534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81417301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3501942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4091122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میانگین 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 ماهه</a:t>
                      </a:r>
                      <a:endParaRPr lang="en-US" dirty="0"/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1754817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i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231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مراقبت های انجام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428722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i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165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برنامه غذایی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357433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i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627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آموزش کرونای ثبت شده در سامانه سیب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4943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191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وافعی مشاوره کوئید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2538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864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i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Traffic" panose="00000400000000000000" pitchFamily="2" charset="-78"/>
                        </a:rPr>
                        <a:t>تعداد افراد مثبت ثبت شده</a:t>
                      </a:r>
                      <a:endParaRPr lang="en-US" sz="24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Traffic" panose="00000400000000000000" pitchFamily="2" charset="-78"/>
                      </a:endParaRPr>
                    </a:p>
                  </a:txBody>
                  <a:tcPr marL="88430" marR="88430"/>
                </a:tc>
                <a:extLst>
                  <a:ext uri="{0D108BD9-81ED-4DB2-BD59-A6C34878D82A}">
                    <a16:rowId xmlns:a16="http://schemas.microsoft.com/office/drawing/2014/main" val="25327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91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7965" y="624110"/>
            <a:ext cx="9786648" cy="128089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مراقبت تغذیه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558" y="2195945"/>
            <a:ext cx="8534400" cy="3615267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3200" b="1" dirty="0" smtClean="0">
                <a:cs typeface="B Traffic" panose="00000400000000000000" pitchFamily="2" charset="-78"/>
              </a:rPr>
              <a:t>تاکید بر پی گیری های بار دوم و سوم</a:t>
            </a:r>
          </a:p>
          <a:p>
            <a:pPr algn="r" rtl="1">
              <a:lnSpc>
                <a:spcPct val="200000"/>
              </a:lnSpc>
            </a:pPr>
            <a:r>
              <a:rPr lang="fa-IR" sz="3200" b="1" dirty="0" smtClean="0">
                <a:cs typeface="B Traffic" panose="00000400000000000000" pitchFamily="2" charset="-78"/>
              </a:rPr>
              <a:t>ثبت خدمات تلفنی برای کسانی که تمایل به مراجعه ندارند ( در شرایط قرمز)</a:t>
            </a:r>
            <a:endParaRPr lang="fa-IR" sz="3200" b="1" dirty="0">
              <a:cs typeface="B Traffic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26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6625" y="513274"/>
            <a:ext cx="8911687" cy="1280890"/>
          </a:xfrm>
        </p:spPr>
        <p:txBody>
          <a:bodyPr>
            <a:normAutofit/>
          </a:bodyPr>
          <a:lstStyle/>
          <a:p>
            <a:r>
              <a:rPr lang="fa-IR" dirty="0">
                <a:cs typeface="B Titr" panose="00000700000000000000" pitchFamily="2" charset="-78"/>
              </a:rPr>
              <a:t>آموزش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63407"/>
            <a:ext cx="12056011" cy="4594593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ثبت حداکثر 2 اقدام جهت هر کد ملی فرد مراقبت شده با در نظر گرفتن بیماری یا مشکل فرد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ثبت آموزش های گروهی در بستر شاد یا فضاهای مجازی </a:t>
            </a:r>
            <a:r>
              <a:rPr lang="fa-IR" sz="20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( با اخذ کد ملی و تاریخ تولد فرد)</a:t>
            </a:r>
            <a:endParaRPr lang="fa-IR" sz="2400" b="1" dirty="0" smtClean="0">
              <a:solidFill>
                <a:schemeClr val="tx2">
                  <a:lumMod val="50000"/>
                </a:schemeClr>
              </a:solidFill>
              <a:cs typeface="B Traffic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ثبت اقدام آموزش تغذیه در سایر بیماری ها جهت مبتلایان به کوئید 19 </a:t>
            </a:r>
            <a:r>
              <a:rPr lang="fa-IR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( با درج عدد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nut19</a:t>
            </a:r>
            <a:r>
              <a:rPr lang="fa-IR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 در توضیحات)</a:t>
            </a:r>
            <a:endParaRPr lang="fa-IR" sz="2400" b="1" dirty="0" smtClean="0">
              <a:solidFill>
                <a:schemeClr val="tx2">
                  <a:lumMod val="50000"/>
                </a:schemeClr>
              </a:solidFill>
              <a:cs typeface="B Traffic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ثبت اقدام آموزش تغذیه در سایر بیماری ها جهت اطرافیان مبتلایان به کوئید 19 </a:t>
            </a:r>
            <a:r>
              <a:rPr lang="fa-IR" sz="14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( با درج عدد 20 در توضیحات)</a:t>
            </a:r>
            <a:r>
              <a:rPr lang="fa-IR" sz="24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 </a:t>
            </a:r>
            <a:r>
              <a:rPr lang="fa-IR" sz="2000" dirty="0" smtClean="0">
                <a:solidFill>
                  <a:schemeClr val="tx2">
                    <a:lumMod val="50000"/>
                  </a:schemeClr>
                </a:solidFill>
              </a:rPr>
              <a:t>جهت کسانی که ثبت آموزش برای آنان به حد نصاب نرسیده است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برای کودکان هر </a:t>
            </a:r>
            <a:r>
              <a:rPr lang="fa-IR" sz="2400" b="1" dirty="0" smtClean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چند </a:t>
            </a:r>
            <a:r>
              <a:rPr lang="fa-IR" sz="2400" b="1" dirty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آموزشی که انجام داده اید اقدام ثبت نمائید</a:t>
            </a:r>
          </a:p>
        </p:txBody>
      </p:sp>
    </p:spTree>
    <p:extLst>
      <p:ext uri="{BB962C8B-B14F-4D97-AF65-F5344CB8AC3E}">
        <p14:creationId xmlns:p14="http://schemas.microsoft.com/office/powerpoint/2010/main" val="3893045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937" y="915302"/>
            <a:ext cx="10052554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cs typeface="B Titr" panose="00000700000000000000" pitchFamily="2" charset="-78"/>
              </a:rPr>
              <a:t>مقایسه تعداد افراد مشاوره شده کوئید در سامانه با تعداد واقعی مشاوره شده</a:t>
            </a:r>
            <a:endParaRPr lang="en-US" b="1" dirty="0">
              <a:cs typeface="B Titr" panose="000007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728391"/>
              </p:ext>
            </p:extLst>
          </p:nvPr>
        </p:nvGraphicFramePr>
        <p:xfrm>
          <a:off x="1154954" y="2509737"/>
          <a:ext cx="10108930" cy="4093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282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855" y="693382"/>
            <a:ext cx="9509557" cy="1280890"/>
          </a:xfrm>
        </p:spPr>
        <p:txBody>
          <a:bodyPr>
            <a:normAutofit/>
          </a:bodyPr>
          <a:lstStyle/>
          <a:p>
            <a:r>
              <a:rPr lang="ar-SA" dirty="0">
                <a:cs typeface="B Titr" panose="00000700000000000000" pitchFamily="2" charset="-78"/>
              </a:rPr>
              <a:t>ثبت</a:t>
            </a:r>
            <a:r>
              <a:rPr lang="ar-SA" b="1" dirty="0"/>
              <a:t> </a:t>
            </a:r>
            <a:r>
              <a:rPr lang="ar-SA" dirty="0">
                <a:cs typeface="B Titr" panose="00000700000000000000" pitchFamily="2" charset="-78"/>
              </a:rPr>
              <a:t>برنامه غذایی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145" y="2542299"/>
            <a:ext cx="10326976" cy="4198572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ثبت برنامه غذائی برای 60 درصد مراقبت های انجام شده</a:t>
            </a:r>
          </a:p>
          <a:p>
            <a:pPr algn="r" rtl="1"/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ثبت برنامه غذائی به صورت </a:t>
            </a:r>
            <a:r>
              <a:rPr lang="fa-IR" sz="3500" b="1" i="1" u="sng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حضوری</a:t>
            </a:r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                         مراجعین بار اول</a:t>
            </a:r>
          </a:p>
          <a:p>
            <a:pPr marL="0" indent="0" algn="r" rtl="1">
              <a:buNone/>
            </a:pPr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                                                                                                  مادران باردار</a:t>
            </a:r>
          </a:p>
          <a:p>
            <a:pPr marL="0" indent="0" algn="r" rtl="1">
              <a:buNone/>
            </a:pPr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                                                                                                 کودک و نوجوان</a:t>
            </a:r>
          </a:p>
          <a:p>
            <a:pPr marL="0" indent="0" algn="r" rtl="1">
              <a:buNone/>
            </a:pPr>
            <a:endParaRPr lang="fa-IR" sz="3000" b="1" dirty="0" smtClean="0">
              <a:solidFill>
                <a:schemeClr val="tx2">
                  <a:lumMod val="20000"/>
                  <a:lumOff val="80000"/>
                </a:schemeClr>
              </a:solidFill>
              <a:cs typeface="B Traffic" panose="00000400000000000000" pitchFamily="2" charset="-78"/>
            </a:endParaRPr>
          </a:p>
          <a:p>
            <a:pPr algn="r" rtl="1"/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  </a:t>
            </a:r>
            <a:r>
              <a:rPr lang="fa-IR" sz="30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ثبت برنامه غذائی به صورت</a:t>
            </a:r>
            <a:r>
              <a:rPr lang="fa-IR" sz="3500" b="1" i="1" u="sng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 غیر </a:t>
            </a:r>
            <a:r>
              <a:rPr lang="fa-IR" sz="3500" b="1" i="1" u="sng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حضوری</a:t>
            </a:r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 جهت مراجعین </a:t>
            </a:r>
            <a:r>
              <a:rPr lang="fa-IR" sz="30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بار </a:t>
            </a:r>
            <a:r>
              <a:rPr lang="fa-IR" sz="30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دوم به بعد</a:t>
            </a:r>
            <a:endParaRPr lang="fa-IR" sz="3500" b="1" dirty="0">
              <a:solidFill>
                <a:schemeClr val="tx2">
                  <a:lumMod val="20000"/>
                  <a:lumOff val="80000"/>
                </a:schemeClr>
              </a:solidFill>
              <a:cs typeface="B Traffic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600" b="1" dirty="0">
                <a:solidFill>
                  <a:schemeClr val="tx2">
                    <a:lumMod val="50000"/>
                  </a:schemeClr>
                </a:solidFill>
                <a:cs typeface="B Traffic" panose="00000400000000000000" pitchFamily="2" charset="-78"/>
              </a:rPr>
              <a:t>                                                                                                  </a:t>
            </a:r>
          </a:p>
          <a:p>
            <a:pPr marL="0" indent="0" algn="r" rtl="1">
              <a:buNone/>
            </a:pPr>
            <a:endParaRPr lang="fa-IR" sz="2400" b="1" dirty="0" smtClean="0">
              <a:cs typeface="B Traffic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400" b="1" dirty="0" smtClean="0">
                <a:cs typeface="B Traffic" panose="00000400000000000000" pitchFamily="2" charset="-78"/>
              </a:rPr>
              <a:t>                                                </a:t>
            </a:r>
            <a:endParaRPr lang="fa-IR" sz="2400" b="1" dirty="0">
              <a:cs typeface="B Traffic" panose="00000400000000000000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071847" y="3679122"/>
            <a:ext cx="1371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67130" y="3145080"/>
            <a:ext cx="0" cy="997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109154" y="4142607"/>
            <a:ext cx="1371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071847" y="3241958"/>
            <a:ext cx="1371600" cy="13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4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834" y="665674"/>
            <a:ext cx="8911687" cy="1280890"/>
          </a:xfrm>
        </p:spPr>
        <p:txBody>
          <a:bodyPr>
            <a:normAutofit/>
          </a:bodyPr>
          <a:lstStyle/>
          <a:p>
            <a:r>
              <a:rPr lang="fa-IR" dirty="0">
                <a:cs typeface="B Titr" panose="00000700000000000000" pitchFamily="2" charset="-78"/>
              </a:rPr>
              <a:t>پی گیری 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4340" y="2630658"/>
            <a:ext cx="8915400" cy="3782845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اصل کار تغذیه پی گیری های بار دوم به بعد است</a:t>
            </a:r>
          </a:p>
          <a:p>
            <a:pPr algn="r" rtl="1"/>
            <a:r>
              <a:rPr lang="fa-I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در مورد مراکز شلوغ و مراقبت های بالای 200 نفر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مادران باردار 100درصد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بیماری ها ی دیابت و قلبی عروقی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کودکان و نوجوانان</a:t>
            </a:r>
            <a:endParaRPr lang="fa-IR" sz="2800" b="1" dirty="0">
              <a:solidFill>
                <a:schemeClr val="tx2">
                  <a:lumMod val="20000"/>
                  <a:lumOff val="80000"/>
                </a:schemeClr>
              </a:solidFill>
              <a:cs typeface="B Traffic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187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834" y="665674"/>
            <a:ext cx="8911687" cy="1280890"/>
          </a:xfrm>
        </p:spPr>
        <p:txBody>
          <a:bodyPr>
            <a:normAutofit/>
          </a:bodyPr>
          <a:lstStyle/>
          <a:p>
            <a:r>
              <a:rPr lang="fa-IR" dirty="0">
                <a:cs typeface="B Titr" panose="00000700000000000000" pitchFamily="2" charset="-78"/>
              </a:rPr>
              <a:t>پی گیری 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288" y="2692152"/>
            <a:ext cx="8915400" cy="3777622"/>
          </a:xfrm>
        </p:spPr>
        <p:txBody>
          <a:bodyPr>
            <a:normAutofit/>
          </a:bodyPr>
          <a:lstStyle/>
          <a:p>
            <a:pPr algn="r" rtl="1"/>
            <a:r>
              <a:rPr lang="fa-IR" sz="26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پی گیری خدمت تا 3 بار</a:t>
            </a:r>
          </a:p>
          <a:p>
            <a:pPr algn="r" rtl="1"/>
            <a:r>
              <a:rPr lang="fa-IR" sz="26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فاصله زمانی با توافق فرد</a:t>
            </a:r>
          </a:p>
          <a:p>
            <a:pPr algn="r" rtl="1"/>
            <a:r>
              <a:rPr lang="fa-IR" sz="26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در غیر این صورت فاصله زمانی یک هفته</a:t>
            </a:r>
          </a:p>
          <a:p>
            <a:pPr algn="r" rtl="1"/>
            <a:r>
              <a:rPr lang="fa-IR" sz="26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در صورت عدم پاسخگوئی یا عدم همکاری ثبت  انصراف از خدمت</a:t>
            </a:r>
          </a:p>
          <a:p>
            <a:pPr algn="r" rtl="1"/>
            <a:r>
              <a:rPr lang="fa-IR" sz="26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در توضیحات درج عدم همکاری یا عدم پاسخگوئی</a:t>
            </a:r>
          </a:p>
        </p:txBody>
      </p:sp>
    </p:spTree>
    <p:extLst>
      <p:ext uri="{BB962C8B-B14F-4D97-AF65-F5344CB8AC3E}">
        <p14:creationId xmlns:p14="http://schemas.microsoft.com/office/powerpoint/2010/main" val="345785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107" y="527128"/>
            <a:ext cx="8911687" cy="1280890"/>
          </a:xfrm>
        </p:spPr>
        <p:txBody>
          <a:bodyPr>
            <a:normAutofit/>
          </a:bodyPr>
          <a:lstStyle/>
          <a:p>
            <a:r>
              <a:rPr lang="fa-IR" dirty="0">
                <a:cs typeface="B Titr" panose="00000700000000000000" pitchFamily="2" charset="-78"/>
              </a:rPr>
              <a:t>آموزش گروهی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361" y="2947501"/>
            <a:ext cx="8915400" cy="3777622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>
                <a:solidFill>
                  <a:schemeClr val="tx2">
                    <a:lumMod val="20000"/>
                    <a:lumOff val="80000"/>
                  </a:schemeClr>
                </a:solidFill>
                <a:cs typeface="B Traffic" panose="00000400000000000000" pitchFamily="2" charset="-78"/>
              </a:rPr>
              <a:t>ثبت دوره های مجازی در تب آموزش گروهی</a:t>
            </a:r>
          </a:p>
        </p:txBody>
      </p:sp>
    </p:spTree>
    <p:extLst>
      <p:ext uri="{BB962C8B-B14F-4D97-AF65-F5344CB8AC3E}">
        <p14:creationId xmlns:p14="http://schemas.microsoft.com/office/powerpoint/2010/main" val="29251564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944455" cy="706964"/>
          </a:xfrm>
        </p:spPr>
        <p:txBody>
          <a:bodyPr/>
          <a:lstStyle/>
          <a:p>
            <a:pPr algn="ctr" rtl="1"/>
            <a:r>
              <a:rPr lang="fa-IR" b="1" dirty="0" smtClean="0">
                <a:cs typeface="B Titr" panose="00000700000000000000" pitchFamily="2" charset="-78"/>
              </a:rPr>
              <a:t>خدمات کارشناس تغذیه در شرایط قرمز و نارنجی</a:t>
            </a:r>
            <a:endParaRPr lang="fa-IR" b="1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468527"/>
              </p:ext>
            </p:extLst>
          </p:nvPr>
        </p:nvGraphicFramePr>
        <p:xfrm>
          <a:off x="536872" y="1855763"/>
          <a:ext cx="11180617" cy="4525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3332">
                  <a:extLst>
                    <a:ext uri="{9D8B030D-6E8A-4147-A177-3AD203B41FA5}">
                      <a16:colId xmlns:a16="http://schemas.microsoft.com/office/drawing/2014/main" val="2847690551"/>
                    </a:ext>
                  </a:extLst>
                </a:gridCol>
                <a:gridCol w="1971153">
                  <a:extLst>
                    <a:ext uri="{9D8B030D-6E8A-4147-A177-3AD203B41FA5}">
                      <a16:colId xmlns:a16="http://schemas.microsoft.com/office/drawing/2014/main" val="671302473"/>
                    </a:ext>
                  </a:extLst>
                </a:gridCol>
                <a:gridCol w="1823350">
                  <a:extLst>
                    <a:ext uri="{9D8B030D-6E8A-4147-A177-3AD203B41FA5}">
                      <a16:colId xmlns:a16="http://schemas.microsoft.com/office/drawing/2014/main" val="1973049088"/>
                    </a:ext>
                  </a:extLst>
                </a:gridCol>
                <a:gridCol w="1345991">
                  <a:extLst>
                    <a:ext uri="{9D8B030D-6E8A-4147-A177-3AD203B41FA5}">
                      <a16:colId xmlns:a16="http://schemas.microsoft.com/office/drawing/2014/main" val="873612443"/>
                    </a:ext>
                  </a:extLst>
                </a:gridCol>
                <a:gridCol w="1101658">
                  <a:extLst>
                    <a:ext uri="{9D8B030D-6E8A-4147-A177-3AD203B41FA5}">
                      <a16:colId xmlns:a16="http://schemas.microsoft.com/office/drawing/2014/main" val="4097890347"/>
                    </a:ext>
                  </a:extLst>
                </a:gridCol>
                <a:gridCol w="2495133">
                  <a:extLst>
                    <a:ext uri="{9D8B030D-6E8A-4147-A177-3AD203B41FA5}">
                      <a16:colId xmlns:a16="http://schemas.microsoft.com/office/drawing/2014/main" val="3190366475"/>
                    </a:ext>
                  </a:extLst>
                </a:gridCol>
              </a:tblGrid>
              <a:tr h="6817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raffic" panose="00000400000000000000" pitchFamily="2" charset="-78"/>
                        </a:rPr>
                        <a:t>خدمت وزن دهی شده حداکثر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raffic" panose="00000400000000000000" pitchFamily="2" charset="-78"/>
                        </a:rPr>
                        <a:t>تعداد حداکثر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raffic" panose="00000400000000000000" pitchFamily="2" charset="-78"/>
                        </a:rPr>
                        <a:t>خدمت وزن دهی شده حداقل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raffic" panose="00000400000000000000" pitchFamily="2" charset="-78"/>
                        </a:rPr>
                        <a:t>تعداد حداقل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Traffic" panose="00000400000000000000" pitchFamily="2" charset="-78"/>
                        </a:rPr>
                        <a:t>وزن خدمت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Traffic" panose="00000400000000000000" pitchFamily="2" charset="-78"/>
                        </a:rPr>
                        <a:t>عنوان خدمت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raffic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8282544"/>
                  </a:ext>
                </a:extLst>
              </a:tr>
              <a:tr h="68656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1200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170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780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130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ارزیابی تغذیه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3011320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1000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200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625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125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ارائه توضیحات (</a:t>
                      </a:r>
                      <a:r>
                        <a:rPr lang="ar-SA" sz="1800" b="1" dirty="0" smtClean="0">
                          <a:effectLst/>
                          <a:cs typeface="B Titr" panose="00000700000000000000" pitchFamily="2" charset="-78"/>
                        </a:rPr>
                        <a:t>آموزش</a:t>
                      </a: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 کووید </a:t>
                      </a:r>
                      <a:r>
                        <a:rPr lang="ar-SA" sz="1800" b="1" dirty="0" smtClean="0"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1429715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952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272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815.5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233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3.5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ارائه توضیحات (آموزش)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0865121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561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102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412.5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75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5.5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ثبت برنامه غذایی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1360773"/>
                  </a:ext>
                </a:extLst>
              </a:tr>
              <a:tr h="65299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3713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Titr" panose="00000700000000000000" pitchFamily="2" charset="-78"/>
                        </a:rPr>
                        <a:t>2633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Titr" panose="00000700000000000000" pitchFamily="2" charset="-78"/>
                        </a:rPr>
                        <a:t>جمع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383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72601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ppt/theme/themeOverride2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635</Words>
  <Application>Microsoft Office PowerPoint</Application>
  <PresentationFormat>Widescreen</PresentationFormat>
  <Paragraphs>207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 Titr</vt:lpstr>
      <vt:lpstr>B Traffic</vt:lpstr>
      <vt:lpstr>Calibri</vt:lpstr>
      <vt:lpstr>Century Gothic</vt:lpstr>
      <vt:lpstr>Tahoma</vt:lpstr>
      <vt:lpstr>Wingdings 3</vt:lpstr>
      <vt:lpstr>Slice</vt:lpstr>
      <vt:lpstr>PowerPoint Presentation</vt:lpstr>
      <vt:lpstr>مراقبت تغذیه</vt:lpstr>
      <vt:lpstr>آموزش</vt:lpstr>
      <vt:lpstr>مقایسه تعداد افراد مشاوره شده کوئید در سامانه با تعداد واقعی مشاوره شده</vt:lpstr>
      <vt:lpstr>ثبت برنامه غذایی </vt:lpstr>
      <vt:lpstr>پی گیری ها</vt:lpstr>
      <vt:lpstr>پی گیری ها</vt:lpstr>
      <vt:lpstr>آموزش گروهی</vt:lpstr>
      <vt:lpstr>خدمات کارشناس تغذیه در شرایط قرمز و نارنجی</vt:lpstr>
      <vt:lpstr>خدمات کارشناس تغذیه در شرایط زرد و آبی</vt:lpstr>
      <vt:lpstr>اصفهان 2</vt:lpstr>
      <vt:lpstr>اصفهان 2</vt:lpstr>
      <vt:lpstr>اصفهان 1</vt:lpstr>
      <vt:lpstr>خمینی شهر</vt:lpstr>
      <vt:lpstr>شهرضا</vt:lpstr>
      <vt:lpstr>نجف آباد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Mrs.Foladgar</cp:lastModifiedBy>
  <cp:revision>46</cp:revision>
  <dcterms:created xsi:type="dcterms:W3CDTF">2021-02-20T17:08:47Z</dcterms:created>
  <dcterms:modified xsi:type="dcterms:W3CDTF">2022-01-19T04:08:35Z</dcterms:modified>
</cp:coreProperties>
</file>