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428" r:id="rId2"/>
    <p:sldId id="256" r:id="rId3"/>
    <p:sldId id="477" r:id="rId4"/>
    <p:sldId id="491" r:id="rId5"/>
    <p:sldId id="478" r:id="rId6"/>
    <p:sldId id="465" r:id="rId7"/>
    <p:sldId id="494" r:id="rId8"/>
    <p:sldId id="489" r:id="rId9"/>
    <p:sldId id="483" r:id="rId10"/>
    <p:sldId id="484" r:id="rId11"/>
    <p:sldId id="492" r:id="rId12"/>
    <p:sldId id="485" r:id="rId13"/>
    <p:sldId id="493" r:id="rId1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a:srgbClr val="FFFF99"/>
    <a:srgbClr val="ABEB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3466" autoAdjust="0"/>
  </p:normalViewPr>
  <p:slideViewPr>
    <p:cSldViewPr snapToGrid="0">
      <p:cViewPr varScale="1">
        <p:scale>
          <a:sx n="95" d="100"/>
          <a:sy n="95" d="100"/>
        </p:scale>
        <p:origin x="78" y="3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1400</c:v>
                </c:pt>
              </c:strCache>
            </c:strRef>
          </c:tx>
          <c:spPr>
            <a:solidFill>
              <a:schemeClr val="accent6">
                <a:lumMod val="75000"/>
              </a:schemeClr>
            </a:solidFill>
            <a:ln>
              <a:noFill/>
            </a:ln>
            <a:effectLst/>
          </c:spPr>
          <c:invertIfNegative val="0"/>
          <c:dPt>
            <c:idx val="2"/>
            <c:invertIfNegative val="0"/>
            <c:bubble3D val="0"/>
            <c:spPr>
              <a:solidFill>
                <a:schemeClr val="accent6">
                  <a:lumMod val="75000"/>
                </a:schemeClr>
              </a:solidFill>
              <a:ln>
                <a:noFill/>
              </a:ln>
              <a:effectLst/>
            </c:spPr>
            <c:extLst>
              <c:ext xmlns:c16="http://schemas.microsoft.com/office/drawing/2014/chart" uri="{C3380CC4-5D6E-409C-BE32-E72D297353CC}">
                <c16:uniqueId val="{00000001-998D-438E-85EB-549E58047468}"/>
              </c:ext>
            </c:extLst>
          </c:dPt>
          <c:dPt>
            <c:idx val="7"/>
            <c:invertIfNegative val="0"/>
            <c:bubble3D val="0"/>
            <c:spPr>
              <a:solidFill>
                <a:schemeClr val="accent1">
                  <a:lumMod val="75000"/>
                </a:schemeClr>
              </a:solidFill>
              <a:ln>
                <a:noFill/>
              </a:ln>
              <a:effectLst/>
            </c:spPr>
            <c:extLst>
              <c:ext xmlns:c16="http://schemas.microsoft.com/office/drawing/2014/chart" uri="{C3380CC4-5D6E-409C-BE32-E72D297353CC}">
                <c16:uniqueId val="{00000003-998D-438E-85EB-549E58047468}"/>
              </c:ext>
            </c:extLst>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Sheet1!$A$2:$A$24</c:f>
              <c:strCache>
                <c:ptCount val="23"/>
                <c:pt idx="0">
                  <c:v>فريدونشهر</c:v>
                </c:pt>
                <c:pt idx="1">
                  <c:v>چادگان</c:v>
                </c:pt>
                <c:pt idx="2">
                  <c:v>تيران وکرون</c:v>
                </c:pt>
                <c:pt idx="3">
                  <c:v>فريدن</c:v>
                </c:pt>
                <c:pt idx="4">
                  <c:v>نجف آباد</c:v>
                </c:pt>
                <c:pt idx="5">
                  <c:v>اصفهان</c:v>
                </c:pt>
                <c:pt idx="6">
                  <c:v>برخوار</c:v>
                </c:pt>
                <c:pt idx="7">
                  <c:v>استان به همراه کاشان</c:v>
                </c:pt>
                <c:pt idx="8">
                  <c:v>خور و بيابانک</c:v>
                </c:pt>
                <c:pt idx="9">
                  <c:v>دهاقان</c:v>
                </c:pt>
                <c:pt idx="10">
                  <c:v>اردستان</c:v>
                </c:pt>
                <c:pt idx="11">
                  <c:v>شهرضا</c:v>
                </c:pt>
                <c:pt idx="12">
                  <c:v>گلپايگان</c:v>
                </c:pt>
                <c:pt idx="13">
                  <c:v>نطنز</c:v>
                </c:pt>
                <c:pt idx="14">
                  <c:v>خميني شهر</c:v>
                </c:pt>
                <c:pt idx="15">
                  <c:v>نايين</c:v>
                </c:pt>
                <c:pt idx="16">
                  <c:v>فلاورجان</c:v>
                </c:pt>
                <c:pt idx="17">
                  <c:v>لنجان</c:v>
                </c:pt>
                <c:pt idx="18">
                  <c:v>شاهين شهروميمه</c:v>
                </c:pt>
                <c:pt idx="19">
                  <c:v>خوانسار</c:v>
                </c:pt>
                <c:pt idx="20">
                  <c:v>مبارکه</c:v>
                </c:pt>
                <c:pt idx="21">
                  <c:v>بويين و مياندشت</c:v>
                </c:pt>
                <c:pt idx="22">
                  <c:v>سميرم</c:v>
                </c:pt>
              </c:strCache>
            </c:strRef>
          </c:cat>
          <c:val>
            <c:numRef>
              <c:f>Sheet1!$B$2:$B$24</c:f>
              <c:numCache>
                <c:formatCode>0.0</c:formatCode>
                <c:ptCount val="23"/>
                <c:pt idx="0">
                  <c:v>1.8535881716552471</c:v>
                </c:pt>
                <c:pt idx="1">
                  <c:v>1.653519720419371</c:v>
                </c:pt>
                <c:pt idx="2">
                  <c:v>1.6358673766164034</c:v>
                </c:pt>
                <c:pt idx="3">
                  <c:v>1.5623974266395328</c:v>
                </c:pt>
                <c:pt idx="4">
                  <c:v>1.5290123221302405</c:v>
                </c:pt>
                <c:pt idx="5">
                  <c:v>1.5206157948426766</c:v>
                </c:pt>
                <c:pt idx="6">
                  <c:v>1.4884403669724773</c:v>
                </c:pt>
                <c:pt idx="7">
                  <c:v>1.4249384317056168</c:v>
                </c:pt>
                <c:pt idx="8">
                  <c:v>1.3657876943881002</c:v>
                </c:pt>
                <c:pt idx="9">
                  <c:v>1.3607775871926815</c:v>
                </c:pt>
                <c:pt idx="10">
                  <c:v>1.3538043939265416</c:v>
                </c:pt>
                <c:pt idx="11">
                  <c:v>1.3467473646238326</c:v>
                </c:pt>
                <c:pt idx="12">
                  <c:v>1.2914892815431562</c:v>
                </c:pt>
                <c:pt idx="13">
                  <c:v>1.2777364110201042</c:v>
                </c:pt>
                <c:pt idx="14">
                  <c:v>1.2712563662401959</c:v>
                </c:pt>
                <c:pt idx="15">
                  <c:v>1.2696756239673015</c:v>
                </c:pt>
                <c:pt idx="16">
                  <c:v>1.225894644339208</c:v>
                </c:pt>
                <c:pt idx="17">
                  <c:v>1.1932732815015241</c:v>
                </c:pt>
                <c:pt idx="18">
                  <c:v>1.1882648961256241</c:v>
                </c:pt>
                <c:pt idx="19">
                  <c:v>1.1397058823529411</c:v>
                </c:pt>
                <c:pt idx="20">
                  <c:v>1.1076923076923075</c:v>
                </c:pt>
                <c:pt idx="21">
                  <c:v>1.1005353955978585</c:v>
                </c:pt>
                <c:pt idx="22">
                  <c:v>0.97122759438959283</c:v>
                </c:pt>
              </c:numCache>
            </c:numRef>
          </c:val>
          <c:extLst>
            <c:ext xmlns:c16="http://schemas.microsoft.com/office/drawing/2014/chart" uri="{C3380CC4-5D6E-409C-BE32-E72D297353CC}">
              <c16:uniqueId val="{00000004-998D-438E-85EB-549E58047468}"/>
            </c:ext>
          </c:extLst>
        </c:ser>
        <c:dLbls>
          <c:showLegendKey val="0"/>
          <c:showVal val="0"/>
          <c:showCatName val="0"/>
          <c:showSerName val="0"/>
          <c:showPercent val="0"/>
          <c:showBubbleSize val="0"/>
        </c:dLbls>
        <c:gapWidth val="219"/>
        <c:overlap val="-27"/>
        <c:axId val="484569839"/>
        <c:axId val="484557359"/>
      </c:barChart>
      <c:catAx>
        <c:axId val="4845698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B Titr" panose="00000700000000000000" pitchFamily="2" charset="-78"/>
              </a:defRPr>
            </a:pPr>
            <a:endParaRPr lang="en-US"/>
          </a:p>
        </c:txPr>
        <c:crossAx val="484557359"/>
        <c:crosses val="autoZero"/>
        <c:auto val="1"/>
        <c:lblAlgn val="ctr"/>
        <c:lblOffset val="100"/>
        <c:noMultiLvlLbl val="0"/>
      </c:catAx>
      <c:valAx>
        <c:axId val="484557359"/>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8456983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B8C55A2A-81CF-42A1-BF2A-7F98DBEC1B0A}" type="datetimeFigureOut">
              <a:rPr lang="fa-IR" smtClean="0"/>
              <a:t>14/08/1444</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8CD33EC3-B7DC-4712-B9D1-763C7AB92E96}" type="slidenum">
              <a:rPr lang="fa-IR" smtClean="0"/>
              <a:t>‹#›</a:t>
            </a:fld>
            <a:endParaRPr lang="fa-IR"/>
          </a:p>
        </p:txBody>
      </p:sp>
    </p:spTree>
    <p:extLst>
      <p:ext uri="{BB962C8B-B14F-4D97-AF65-F5344CB8AC3E}">
        <p14:creationId xmlns:p14="http://schemas.microsoft.com/office/powerpoint/2010/main" val="309163479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01670" y="1350110"/>
            <a:ext cx="6719020" cy="1383823"/>
          </a:xfrm>
          <a:noFill/>
          <a:effectLst>
            <a:outerShdw blurRad="50800" dist="38100" dir="2700000" algn="tl" rotWithShape="0">
              <a:prstClr val="black">
                <a:alpha val="40000"/>
              </a:prstClr>
            </a:outerShdw>
          </a:effectLst>
        </p:spPr>
        <p:txBody>
          <a:bodyPr>
            <a:normAutofit/>
          </a:bodyPr>
          <a:lstStyle>
            <a:lvl1pPr algn="l">
              <a:defRPr sz="36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01670" y="3182569"/>
            <a:ext cx="8093365" cy="1374345"/>
          </a:xfrm>
          <a:noFill/>
        </p:spPr>
        <p:txBody>
          <a:bodyPr>
            <a:normAutofit/>
          </a:bodyPr>
          <a:lstStyle>
            <a:lvl1pPr marL="0" indent="0" algn="l">
              <a:buNone/>
              <a:defRPr sz="2800" b="0" i="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p>
          <a:p>
            <a:r>
              <a:rPr lang="en-US" dirty="0"/>
              <a:t>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3/6/2023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dirty="0"/>
          </a:p>
        </p:txBody>
      </p:sp>
    </p:spTree>
    <p:extLst>
      <p:ext uri="{BB962C8B-B14F-4D97-AF65-F5344CB8AC3E}">
        <p14:creationId xmlns:p14="http://schemas.microsoft.com/office/powerpoint/2010/main" val="32538751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3/6/2023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dirty="0"/>
          </a:p>
        </p:txBody>
      </p:sp>
    </p:spTree>
    <p:extLst>
      <p:ext uri="{BB962C8B-B14F-4D97-AF65-F5344CB8AC3E}">
        <p14:creationId xmlns:p14="http://schemas.microsoft.com/office/powerpoint/2010/main" val="4776078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dirty="0"/>
          </a:p>
        </p:txBody>
      </p:sp>
    </p:spTree>
    <p:extLst>
      <p:ext uri="{BB962C8B-B14F-4D97-AF65-F5344CB8AC3E}">
        <p14:creationId xmlns:p14="http://schemas.microsoft.com/office/powerpoint/2010/main" val="34286657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dirty="0"/>
          </a:p>
        </p:txBody>
      </p:sp>
      <p:pic>
        <p:nvPicPr>
          <p:cNvPr id="7" name="Picture 6" descr="E:\websites\free-power-point-templates\2012\logos.png"/>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3655770" y="3946095"/>
            <a:ext cx="1294032" cy="465853"/>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128470"/>
            <a:ext cx="8246070" cy="891995"/>
          </a:xfrm>
        </p:spPr>
        <p:txBody>
          <a:bodyPr>
            <a:normAutofit/>
          </a:bodyPr>
          <a:lstStyle>
            <a:lvl1pPr algn="l">
              <a:defRPr sz="3600" baseline="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6" y="1350110"/>
            <a:ext cx="8246070" cy="3359506"/>
          </a:xfrm>
        </p:spPr>
        <p:txBody>
          <a:bodyPr/>
          <a:lstStyle>
            <a:lvl1pPr algn="l">
              <a:defRPr sz="2800">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dirty="0"/>
          </a:p>
        </p:txBody>
      </p:sp>
    </p:spTree>
    <p:extLst>
      <p:ext uri="{BB962C8B-B14F-4D97-AF65-F5344CB8AC3E}">
        <p14:creationId xmlns:p14="http://schemas.microsoft.com/office/powerpoint/2010/main" val="1664471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8966" y="433880"/>
            <a:ext cx="7329840" cy="572644"/>
          </a:xfrm>
        </p:spPr>
        <p:txBody>
          <a:bodyPr>
            <a:normAutofit/>
          </a:bodyPr>
          <a:lstStyle>
            <a:lvl1pPr algn="l">
              <a:defRPr sz="360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6" y="1198559"/>
            <a:ext cx="7329840" cy="3511061"/>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3/6/2023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dirty="0"/>
          </a:p>
        </p:txBody>
      </p:sp>
    </p:spTree>
    <p:extLst>
      <p:ext uri="{BB962C8B-B14F-4D97-AF65-F5344CB8AC3E}">
        <p14:creationId xmlns:p14="http://schemas.microsoft.com/office/powerpoint/2010/main" val="16293913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3/6/2023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dirty="0"/>
          </a:p>
        </p:txBody>
      </p:sp>
    </p:spTree>
    <p:extLst>
      <p:ext uri="{BB962C8B-B14F-4D97-AF65-F5344CB8AC3E}">
        <p14:creationId xmlns:p14="http://schemas.microsoft.com/office/powerpoint/2010/main" val="38634415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3/6/2023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dirty="0"/>
          </a:p>
        </p:txBody>
      </p:sp>
    </p:spTree>
    <p:extLst>
      <p:ext uri="{BB962C8B-B14F-4D97-AF65-F5344CB8AC3E}">
        <p14:creationId xmlns:p14="http://schemas.microsoft.com/office/powerpoint/2010/main" val="3556791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4" y="281175"/>
            <a:ext cx="8246071" cy="763525"/>
          </a:xfrm>
        </p:spPr>
        <p:txBody>
          <a:bodyPr>
            <a:normAutofit/>
          </a:bodyPr>
          <a:lstStyle>
            <a:lvl1pPr algn="l">
              <a:defRPr sz="3600" baseline="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36879" y="1682115"/>
            <a:ext cx="4040188"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36879" y="2113635"/>
            <a:ext cx="4040188" cy="2137871"/>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72000" y="1682115"/>
            <a:ext cx="4041775"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72000" y="2113635"/>
            <a:ext cx="4041775" cy="2137871"/>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3/6/2023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dirty="0"/>
          </a:p>
        </p:txBody>
      </p:sp>
    </p:spTree>
    <p:extLst>
      <p:ext uri="{BB962C8B-B14F-4D97-AF65-F5344CB8AC3E}">
        <p14:creationId xmlns:p14="http://schemas.microsoft.com/office/powerpoint/2010/main" val="4122911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3/6/2023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dirty="0"/>
          </a:p>
        </p:txBody>
      </p:sp>
    </p:spTree>
    <p:extLst>
      <p:ext uri="{BB962C8B-B14F-4D97-AF65-F5344CB8AC3E}">
        <p14:creationId xmlns:p14="http://schemas.microsoft.com/office/powerpoint/2010/main" val="30297731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3/6/2023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dirty="0"/>
          </a:p>
        </p:txBody>
      </p:sp>
    </p:spTree>
    <p:extLst>
      <p:ext uri="{BB962C8B-B14F-4D97-AF65-F5344CB8AC3E}">
        <p14:creationId xmlns:p14="http://schemas.microsoft.com/office/powerpoint/2010/main" val="42518640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3/6/2023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dirty="0"/>
          </a:p>
        </p:txBody>
      </p:sp>
    </p:spTree>
    <p:extLst>
      <p:ext uri="{BB962C8B-B14F-4D97-AF65-F5344CB8AC3E}">
        <p14:creationId xmlns:p14="http://schemas.microsoft.com/office/powerpoint/2010/main" val="31744526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3/6/2023</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dirty="0"/>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3"/>
          <p:cNvPicPr>
            <a:picLocks noChangeAspect="1" noChangeArrowheads="1"/>
          </p:cNvPicPr>
          <p:nvPr/>
        </p:nvPicPr>
        <p:blipFill>
          <a:blip r:embed="rId2" cstate="print">
            <a:clrChange>
              <a:clrFrom>
                <a:srgbClr val="FFFFFF"/>
              </a:clrFrom>
              <a:clrTo>
                <a:srgbClr val="FFFFFF">
                  <a:alpha val="0"/>
                </a:srgbClr>
              </a:clrTo>
            </a:clrChange>
            <a:duotone>
              <a:schemeClr val="accent4">
                <a:shade val="45000"/>
                <a:satMod val="135000"/>
              </a:schemeClr>
              <a:prstClr val="white"/>
            </a:duotone>
            <a:extLst>
              <a:ext uri="{BEBA8EAE-BF5A-486C-A8C5-ECC9F3942E4B}">
                <a14:imgProps xmlns:a14="http://schemas.microsoft.com/office/drawing/2010/main">
                  <a14:imgLayer r:embed="rId3">
                    <a14:imgEffect>
                      <a14:colorTemperature colorTemp="11200"/>
                    </a14:imgEffect>
                  </a14:imgLayer>
                </a14:imgProps>
              </a:ext>
            </a:extLst>
          </a:blip>
          <a:srcRect/>
          <a:stretch>
            <a:fillRect/>
          </a:stretch>
        </p:blipFill>
        <p:spPr bwMode="auto">
          <a:xfrm>
            <a:off x="754375" y="586585"/>
            <a:ext cx="6566315" cy="4377543"/>
          </a:xfrm>
          <a:prstGeom prst="rect">
            <a:avLst/>
          </a:prstGeom>
          <a:noFill/>
          <a:ln w="9525">
            <a:noFill/>
            <a:miter lim="800000"/>
            <a:headEnd/>
            <a:tailEnd/>
          </a:ln>
        </p:spPr>
      </p:pic>
    </p:spTree>
    <p:extLst>
      <p:ext uri="{BB962C8B-B14F-4D97-AF65-F5344CB8AC3E}">
        <p14:creationId xmlns:p14="http://schemas.microsoft.com/office/powerpoint/2010/main" val="2987830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966" y="281175"/>
            <a:ext cx="7329840" cy="305410"/>
          </a:xfrm>
        </p:spPr>
        <p:txBody>
          <a:bodyPr>
            <a:noAutofit/>
          </a:bodyPr>
          <a:lstStyle/>
          <a:p>
            <a:pPr algn="ctr"/>
            <a:r>
              <a:rPr lang="fa-IR" sz="3200" dirty="0" smtClean="0">
                <a:cs typeface="B Titr" panose="00000700000000000000" pitchFamily="2" charset="-78"/>
              </a:rPr>
              <a:t>ماده 28 و 35</a:t>
            </a:r>
            <a:endParaRPr lang="en-US" sz="3200" dirty="0">
              <a:cs typeface="B Titr" panose="00000700000000000000" pitchFamily="2" charset="-78"/>
            </a:endParaRPr>
          </a:p>
        </p:txBody>
      </p:sp>
      <p:sp>
        <p:nvSpPr>
          <p:cNvPr id="3" name="Content Placeholder 2"/>
          <p:cNvSpPr>
            <a:spLocks noGrp="1"/>
          </p:cNvSpPr>
          <p:nvPr>
            <p:ph idx="1"/>
          </p:nvPr>
        </p:nvSpPr>
        <p:spPr>
          <a:xfrm>
            <a:off x="448966" y="891995"/>
            <a:ext cx="7329840" cy="3970330"/>
          </a:xfrm>
        </p:spPr>
        <p:txBody>
          <a:bodyPr>
            <a:normAutofit/>
          </a:bodyPr>
          <a:lstStyle/>
          <a:p>
            <a:pPr lvl="0" algn="just" rtl="1"/>
            <a:r>
              <a:rPr lang="ar-SA" dirty="0">
                <a:cs typeface="B Nazanin" panose="00000400000000000000" pitchFamily="2" charset="-78"/>
              </a:rPr>
              <a:t>کارشناس ستادی طی بازدید از واحد های بهداشتی شخصا با بررسی کتابخانه، بوردهای آموزشی، کمدهای نگهداری رسانه های آموزشی و ...  از حذف این مطالب اطمینان حاصل نمایند.</a:t>
            </a:r>
            <a:endParaRPr lang="en-US" dirty="0">
              <a:cs typeface="B Nazanin" panose="00000400000000000000" pitchFamily="2" charset="-78"/>
            </a:endParaRPr>
          </a:p>
          <a:p>
            <a:pPr lvl="0" algn="just" rtl="1"/>
            <a:r>
              <a:rPr lang="ar-SA" dirty="0">
                <a:cs typeface="B Nazanin" panose="00000400000000000000" pitchFamily="2" charset="-78"/>
              </a:rPr>
              <a:t>مهمترین مطالب مرتبط با حمایت از خانواده و جوانی جمعیت به طور منظم در سایت شبکه بارگذاری شده  و سپس به کلیه ادارات، نهادها و ... و نیز در جلسه ستاد حمایت از خانواده وجمعیت فرمانداری شیوه بهره برداری از محتوا اطلاع رسانی شود.</a:t>
            </a:r>
            <a:endParaRPr lang="en-US" dirty="0">
              <a:cs typeface="B Nazanin" panose="00000400000000000000" pitchFamily="2" charset="-78"/>
            </a:endParaRPr>
          </a:p>
          <a:p>
            <a:pPr lvl="0" algn="just" rtl="1">
              <a:spcBef>
                <a:spcPct val="0"/>
              </a:spcBef>
            </a:pPr>
            <a:endParaRPr lang="en-US" sz="2500" dirty="0">
              <a:solidFill>
                <a:srgbClr val="9900CC"/>
              </a:solidFill>
              <a:effectLst>
                <a:outerShdw blurRad="50800" dist="38100" dir="2700000" algn="tl" rotWithShape="0">
                  <a:prstClr val="black">
                    <a:alpha val="40000"/>
                  </a:prstClr>
                </a:outerShdw>
              </a:effectLst>
              <a:latin typeface="+mj-lt"/>
              <a:ea typeface="+mj-ea"/>
              <a:cs typeface="B Nazanin" panose="00000400000000000000" pitchFamily="2" charset="-78"/>
            </a:endParaRPr>
          </a:p>
        </p:txBody>
      </p:sp>
    </p:spTree>
    <p:extLst>
      <p:ext uri="{BB962C8B-B14F-4D97-AF65-F5344CB8AC3E}">
        <p14:creationId xmlns:p14="http://schemas.microsoft.com/office/powerpoint/2010/main" val="25085528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966" y="281175"/>
            <a:ext cx="7329840" cy="305410"/>
          </a:xfrm>
        </p:spPr>
        <p:txBody>
          <a:bodyPr>
            <a:noAutofit/>
          </a:bodyPr>
          <a:lstStyle/>
          <a:p>
            <a:pPr algn="ctr"/>
            <a:r>
              <a:rPr lang="fa-IR" sz="3200" dirty="0" smtClean="0">
                <a:cs typeface="B Titr" panose="00000700000000000000" pitchFamily="2" charset="-78"/>
              </a:rPr>
              <a:t>تدوین برنامه عملیاتی سال 1401</a:t>
            </a:r>
            <a:endParaRPr lang="en-US" sz="3200" dirty="0">
              <a:cs typeface="B Titr" panose="00000700000000000000" pitchFamily="2" charset="-78"/>
            </a:endParaRPr>
          </a:p>
        </p:txBody>
      </p:sp>
      <p:sp>
        <p:nvSpPr>
          <p:cNvPr id="3" name="Content Placeholder 2"/>
          <p:cNvSpPr>
            <a:spLocks noGrp="1"/>
          </p:cNvSpPr>
          <p:nvPr>
            <p:ph idx="1"/>
          </p:nvPr>
        </p:nvSpPr>
        <p:spPr/>
        <p:txBody>
          <a:bodyPr/>
          <a:lstStyle/>
          <a:p>
            <a:pPr algn="r" rtl="1"/>
            <a:r>
              <a:rPr lang="fa-IR" dirty="0" smtClean="0">
                <a:cs typeface="B Nazanin" panose="00000400000000000000" pitchFamily="2" charset="-78"/>
              </a:rPr>
              <a:t>محورهای برنامه با توجه به اهداف اعلام شده در سال 1400 و ناتمام ماندن بخشی از فعالیتها مشخص است. از جمله:</a:t>
            </a:r>
          </a:p>
          <a:p>
            <a:pPr lvl="1" algn="r" rtl="1"/>
            <a:r>
              <a:rPr lang="fa-IR" dirty="0" smtClean="0">
                <a:cs typeface="B Nazanin" panose="00000400000000000000" pitchFamily="2" charset="-78"/>
              </a:rPr>
              <a:t>خدمت مشاوره فرزندآوری و استفاده از نتایج </a:t>
            </a:r>
          </a:p>
          <a:p>
            <a:pPr lvl="1" algn="r" rtl="1"/>
            <a:r>
              <a:rPr lang="fa-IR" dirty="0" smtClean="0">
                <a:cs typeface="B Nazanin" panose="00000400000000000000" pitchFamily="2" charset="-78"/>
              </a:rPr>
              <a:t>ناباروری</a:t>
            </a:r>
          </a:p>
          <a:p>
            <a:pPr lvl="1" algn="r" rtl="1"/>
            <a:r>
              <a:rPr lang="fa-IR" dirty="0" smtClean="0">
                <a:cs typeface="B Nazanin" panose="00000400000000000000" pitchFamily="2" charset="-78"/>
              </a:rPr>
              <a:t>سقط جنین</a:t>
            </a:r>
          </a:p>
          <a:p>
            <a:pPr marL="457200" lvl="1" indent="0" algn="r" rtl="1">
              <a:buNone/>
            </a:pPr>
            <a:r>
              <a:rPr lang="fa-IR" dirty="0" smtClean="0">
                <a:cs typeface="B Nazanin" panose="00000400000000000000" pitchFamily="2" charset="-78"/>
              </a:rPr>
              <a:t>بنابراین انتظار می رود با توجه به وضعیت شاخصها هم اینک نسبت به آغاز تدوین مداخله در این خصوص اقدام شود.</a:t>
            </a:r>
            <a:endParaRPr lang="fa-IR" dirty="0">
              <a:cs typeface="B Nazanin" panose="00000400000000000000" pitchFamily="2" charset="-78"/>
            </a:endParaRPr>
          </a:p>
        </p:txBody>
      </p:sp>
    </p:spTree>
    <p:extLst>
      <p:ext uri="{BB962C8B-B14F-4D97-AF65-F5344CB8AC3E}">
        <p14:creationId xmlns:p14="http://schemas.microsoft.com/office/powerpoint/2010/main" val="1799584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966" y="281175"/>
            <a:ext cx="7329840" cy="305410"/>
          </a:xfrm>
        </p:spPr>
        <p:txBody>
          <a:bodyPr>
            <a:noAutofit/>
          </a:bodyPr>
          <a:lstStyle/>
          <a:p>
            <a:pPr algn="ctr"/>
            <a:r>
              <a:rPr lang="fa-IR" sz="3200" dirty="0" smtClean="0">
                <a:cs typeface="B Titr" panose="00000700000000000000" pitchFamily="2" charset="-78"/>
              </a:rPr>
              <a:t>موارد عدم دریافت برنامه عملیاتی با فرمت جدید</a:t>
            </a:r>
            <a:endParaRPr lang="en-US" sz="3200" dirty="0">
              <a:cs typeface="B Titr" panose="00000700000000000000" pitchFamily="2" charset="-78"/>
            </a:endParaRPr>
          </a:p>
        </p:txBody>
      </p:sp>
      <p:sp>
        <p:nvSpPr>
          <p:cNvPr id="3" name="Content Placeholder 2"/>
          <p:cNvSpPr>
            <a:spLocks noGrp="1"/>
          </p:cNvSpPr>
          <p:nvPr>
            <p:ph idx="1"/>
          </p:nvPr>
        </p:nvSpPr>
        <p:spPr>
          <a:xfrm>
            <a:off x="448966" y="891995"/>
            <a:ext cx="7329840" cy="3970330"/>
          </a:xfrm>
        </p:spPr>
        <p:txBody>
          <a:bodyPr>
            <a:normAutofit/>
          </a:bodyPr>
          <a:lstStyle/>
          <a:p>
            <a:pPr marL="0" lvl="0" indent="0" algn="r" rtl="1">
              <a:spcBef>
                <a:spcPct val="0"/>
              </a:spcBef>
              <a:buNone/>
            </a:pPr>
            <a:r>
              <a:rPr lang="fa-IR" dirty="0">
                <a:cs typeface="B Titr" panose="00000700000000000000" pitchFamily="2" charset="-78"/>
              </a:rPr>
              <a:t>موارد عدم دریافت برنامه عملیاتی با فرمت </a:t>
            </a:r>
            <a:r>
              <a:rPr lang="fa-IR" dirty="0" smtClean="0">
                <a:cs typeface="B Titr" panose="00000700000000000000" pitchFamily="2" charset="-78"/>
              </a:rPr>
              <a:t>جدید</a:t>
            </a:r>
          </a:p>
          <a:p>
            <a:pPr marL="0" lvl="0" indent="0" algn="r" rtl="1">
              <a:spcBef>
                <a:spcPct val="0"/>
              </a:spcBef>
              <a:buNone/>
            </a:pPr>
            <a:endParaRPr lang="fa-IR" sz="2500" dirty="0">
              <a:solidFill>
                <a:srgbClr val="9900CC"/>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lvl="0" algn="r" rtl="1">
              <a:spcBef>
                <a:spcPct val="0"/>
              </a:spcBef>
            </a:pPr>
            <a:r>
              <a:rPr lang="fa-IR" sz="2500" dirty="0" smtClean="0">
                <a:solidFill>
                  <a:srgbClr val="9900CC"/>
                </a:solidFill>
                <a:effectLst>
                  <a:outerShdw blurRad="50800" dist="38100" dir="2700000" algn="tl" rotWithShape="0">
                    <a:prstClr val="black">
                      <a:alpha val="40000"/>
                    </a:prstClr>
                  </a:outerShdw>
                </a:effectLst>
                <a:latin typeface="+mj-lt"/>
                <a:ea typeface="+mj-ea"/>
                <a:cs typeface="B Titr" panose="00000700000000000000" pitchFamily="2" charset="-78"/>
              </a:rPr>
              <a:t>شهرستانهای تیران و کرون- نطنز و نائین</a:t>
            </a:r>
          </a:p>
          <a:p>
            <a:pPr lvl="0" algn="r" rtl="1">
              <a:spcBef>
                <a:spcPct val="0"/>
              </a:spcBef>
            </a:pPr>
            <a:endParaRPr lang="fa-IR" sz="2500" dirty="0">
              <a:solidFill>
                <a:srgbClr val="9900CC"/>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marL="0" indent="0" algn="r" rtl="1">
              <a:spcBef>
                <a:spcPct val="0"/>
              </a:spcBef>
              <a:buNone/>
            </a:pPr>
            <a:r>
              <a:rPr lang="fa-IR" dirty="0">
                <a:cs typeface="B Titr" panose="00000700000000000000" pitchFamily="2" charset="-78"/>
              </a:rPr>
              <a:t>موارد عدم  دریافت موانع فرزند </a:t>
            </a:r>
            <a:r>
              <a:rPr lang="fa-IR" dirty="0" smtClean="0">
                <a:cs typeface="B Titr" panose="00000700000000000000" pitchFamily="2" charset="-78"/>
              </a:rPr>
              <a:t>آوری </a:t>
            </a:r>
            <a:r>
              <a:rPr lang="fa-IR" sz="1800" dirty="0" smtClean="0">
                <a:cs typeface="B Nazanin" panose="00000400000000000000" pitchFamily="2" charset="-78"/>
              </a:rPr>
              <a:t>(بوم نویسی)</a:t>
            </a:r>
            <a:endParaRPr lang="fa-IR" sz="1800" dirty="0" smtClean="0">
              <a:cs typeface="B Nazanin" panose="00000400000000000000" pitchFamily="2" charset="-78"/>
            </a:endParaRPr>
          </a:p>
          <a:p>
            <a:pPr marL="0" indent="0" algn="r" rtl="1">
              <a:spcBef>
                <a:spcPct val="0"/>
              </a:spcBef>
              <a:buNone/>
            </a:pPr>
            <a:endParaRPr lang="fa-IR" dirty="0">
              <a:cs typeface="B Titr" panose="00000700000000000000" pitchFamily="2" charset="-78"/>
            </a:endParaRPr>
          </a:p>
          <a:p>
            <a:pPr algn="r" rtl="1">
              <a:spcBef>
                <a:spcPct val="0"/>
              </a:spcBef>
            </a:pPr>
            <a:r>
              <a:rPr lang="fa-IR" sz="2500" dirty="0">
                <a:solidFill>
                  <a:srgbClr val="9900CC"/>
                </a:solidFill>
                <a:effectLst>
                  <a:outerShdw blurRad="50800" dist="38100" dir="2700000" algn="tl" rotWithShape="0">
                    <a:prstClr val="black">
                      <a:alpha val="40000"/>
                    </a:prstClr>
                  </a:outerShdw>
                </a:effectLst>
                <a:latin typeface="+mj-lt"/>
                <a:ea typeface="+mj-ea"/>
                <a:cs typeface="B Titr" panose="00000700000000000000" pitchFamily="2" charset="-78"/>
              </a:rPr>
              <a:t>شهرستانهای بوئین میاندشت- چادگان- خور و بیابانک- سمیرم- نائین- نطنز- فلاورجان- مبارکه-  فریدن و شرق اصفهان</a:t>
            </a:r>
          </a:p>
        </p:txBody>
      </p:sp>
    </p:spTree>
    <p:extLst>
      <p:ext uri="{BB962C8B-B14F-4D97-AF65-F5344CB8AC3E}">
        <p14:creationId xmlns:p14="http://schemas.microsoft.com/office/powerpoint/2010/main" val="28408474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1546" y="1497204"/>
            <a:ext cx="6903219" cy="2111843"/>
          </a:xfrm>
        </p:spPr>
        <p:txBody>
          <a:bodyPr>
            <a:noAutofit/>
          </a:bodyPr>
          <a:lstStyle/>
          <a:p>
            <a:pPr algn="ctr" rtl="1"/>
            <a:r>
              <a:rPr lang="fa-IR" sz="4000" dirty="0">
                <a:solidFill>
                  <a:srgbClr val="FF0000"/>
                </a:solidFill>
                <a:cs typeface="B Titr" panose="00000700000000000000" pitchFamily="2" charset="-78"/>
              </a:rPr>
              <a:t>با تشکر از توجه شما</a:t>
            </a:r>
            <a:r>
              <a:rPr lang="fa-IR" sz="4000" dirty="0">
                <a:solidFill>
                  <a:srgbClr val="00B050"/>
                </a:solidFill>
                <a:cs typeface="B Titr" panose="00000700000000000000" pitchFamily="2" charset="-78"/>
              </a:rPr>
              <a:t/>
            </a:r>
            <a:br>
              <a:rPr lang="fa-IR" sz="4000" dirty="0">
                <a:solidFill>
                  <a:srgbClr val="00B050"/>
                </a:solidFill>
                <a:cs typeface="B Titr" panose="00000700000000000000" pitchFamily="2" charset="-78"/>
              </a:rPr>
            </a:br>
            <a:r>
              <a:rPr lang="fa-IR" sz="4000" dirty="0">
                <a:solidFill>
                  <a:srgbClr val="FF0000"/>
                </a:solidFill>
                <a:cs typeface="B Titr" panose="00000700000000000000" pitchFamily="2" charset="-78"/>
              </a:rPr>
              <a:t>و</a:t>
            </a:r>
            <a:r>
              <a:rPr lang="fa-IR" sz="4000" dirty="0">
                <a:solidFill>
                  <a:srgbClr val="00B050"/>
                </a:solidFill>
                <a:cs typeface="B Titr" panose="00000700000000000000" pitchFamily="2" charset="-78"/>
              </a:rPr>
              <a:t/>
            </a:r>
            <a:br>
              <a:rPr lang="fa-IR" sz="4000" dirty="0">
                <a:solidFill>
                  <a:srgbClr val="00B050"/>
                </a:solidFill>
                <a:cs typeface="B Titr" panose="00000700000000000000" pitchFamily="2" charset="-78"/>
              </a:rPr>
            </a:br>
            <a:r>
              <a:rPr lang="fa-IR" sz="4000" dirty="0">
                <a:solidFill>
                  <a:srgbClr val="00B050"/>
                </a:solidFill>
                <a:cs typeface="B Titr" panose="00000700000000000000" pitchFamily="2" charset="-78"/>
              </a:rPr>
              <a:t>آرزوی </a:t>
            </a:r>
            <a:r>
              <a:rPr lang="fa-IR" sz="4000" dirty="0" smtClean="0">
                <a:solidFill>
                  <a:srgbClr val="00B050"/>
                </a:solidFill>
                <a:cs typeface="B Titr" panose="00000700000000000000" pitchFamily="2" charset="-78"/>
              </a:rPr>
              <a:t>سلامت و </a:t>
            </a:r>
            <a:r>
              <a:rPr lang="fa-IR" sz="4000" dirty="0">
                <a:solidFill>
                  <a:srgbClr val="00B050"/>
                </a:solidFill>
                <a:cs typeface="B Titr" panose="00000700000000000000" pitchFamily="2" charset="-78"/>
              </a:rPr>
              <a:t>توفیق روزافزون</a:t>
            </a:r>
            <a:endParaRPr lang="en-US" sz="4000" dirty="0">
              <a:cs typeface="B Titr" panose="00000700000000000000" pitchFamily="2" charset="-78"/>
            </a:endParaRPr>
          </a:p>
        </p:txBody>
      </p:sp>
    </p:spTree>
    <p:extLst>
      <p:ext uri="{BB962C8B-B14F-4D97-AF65-F5344CB8AC3E}">
        <p14:creationId xmlns:p14="http://schemas.microsoft.com/office/powerpoint/2010/main" val="761638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153682"/>
            <a:ext cx="6170064" cy="1794617"/>
          </a:xfrm>
        </p:spPr>
        <p:txBody>
          <a:bodyPr>
            <a:noAutofit/>
          </a:bodyPr>
          <a:lstStyle/>
          <a:p>
            <a:pPr algn="ctr" rtl="1"/>
            <a:r>
              <a:rPr lang="fa-IR" sz="2800" dirty="0" smtClean="0">
                <a:solidFill>
                  <a:schemeClr val="accent4">
                    <a:lumMod val="20000"/>
                    <a:lumOff val="80000"/>
                  </a:schemeClr>
                </a:solidFill>
                <a:cs typeface="B Titr" panose="00000700000000000000" pitchFamily="2" charset="-78"/>
              </a:rPr>
              <a:t>جلسه هماهنگی </a:t>
            </a:r>
            <a:br>
              <a:rPr lang="fa-IR" sz="2800" dirty="0" smtClean="0">
                <a:solidFill>
                  <a:schemeClr val="accent4">
                    <a:lumMod val="20000"/>
                    <a:lumOff val="80000"/>
                  </a:schemeClr>
                </a:solidFill>
                <a:cs typeface="B Titr" panose="00000700000000000000" pitchFamily="2" charset="-78"/>
              </a:rPr>
            </a:br>
            <a:r>
              <a:rPr lang="fa-IR" sz="2800" dirty="0" smtClean="0">
                <a:solidFill>
                  <a:schemeClr val="accent4">
                    <a:lumMod val="20000"/>
                    <a:lumOff val="80000"/>
                  </a:schemeClr>
                </a:solidFill>
                <a:cs typeface="B Titr" panose="00000700000000000000" pitchFamily="2" charset="-78"/>
              </a:rPr>
              <a:t>مسئولین سلامت خانواده و جمعیت</a:t>
            </a:r>
            <a:br>
              <a:rPr lang="fa-IR" sz="2800" dirty="0" smtClean="0">
                <a:solidFill>
                  <a:schemeClr val="accent4">
                    <a:lumMod val="20000"/>
                    <a:lumOff val="80000"/>
                  </a:schemeClr>
                </a:solidFill>
                <a:cs typeface="B Titr" panose="00000700000000000000" pitchFamily="2" charset="-78"/>
              </a:rPr>
            </a:br>
            <a:r>
              <a:rPr lang="fa-IR" sz="2800" dirty="0" smtClean="0">
                <a:solidFill>
                  <a:schemeClr val="accent4">
                    <a:lumMod val="20000"/>
                    <a:lumOff val="80000"/>
                  </a:schemeClr>
                </a:solidFill>
                <a:cs typeface="B Titr" panose="00000700000000000000" pitchFamily="2" charset="-78"/>
              </a:rPr>
              <a:t/>
            </a:r>
            <a:br>
              <a:rPr lang="fa-IR" sz="2800" dirty="0" smtClean="0">
                <a:solidFill>
                  <a:schemeClr val="accent4">
                    <a:lumMod val="20000"/>
                    <a:lumOff val="80000"/>
                  </a:schemeClr>
                </a:solidFill>
                <a:cs typeface="B Titr" panose="00000700000000000000" pitchFamily="2" charset="-78"/>
              </a:rPr>
            </a:br>
            <a:r>
              <a:rPr lang="fa-IR" sz="2800" dirty="0" smtClean="0">
                <a:solidFill>
                  <a:schemeClr val="accent4">
                    <a:lumMod val="20000"/>
                    <a:lumOff val="80000"/>
                  </a:schemeClr>
                </a:solidFill>
                <a:cs typeface="B Titr" panose="00000700000000000000" pitchFamily="2" charset="-78"/>
              </a:rPr>
              <a:t>برنامه </a:t>
            </a:r>
            <a:r>
              <a:rPr lang="fa-IR" sz="2800" dirty="0" smtClean="0">
                <a:solidFill>
                  <a:schemeClr val="accent4">
                    <a:lumMod val="20000"/>
                    <a:lumOff val="80000"/>
                  </a:schemeClr>
                </a:solidFill>
                <a:cs typeface="B Titr" panose="00000700000000000000" pitchFamily="2" charset="-78"/>
              </a:rPr>
              <a:t>باروری سالم </a:t>
            </a:r>
            <a:endParaRPr lang="en-US" sz="2800" dirty="0">
              <a:solidFill>
                <a:schemeClr val="accent4">
                  <a:lumMod val="20000"/>
                  <a:lumOff val="80000"/>
                </a:schemeClr>
              </a:solidFill>
              <a:cs typeface="B Titr" panose="00000700000000000000" pitchFamily="2" charset="-78"/>
            </a:endParaRPr>
          </a:p>
        </p:txBody>
      </p:sp>
      <p:sp>
        <p:nvSpPr>
          <p:cNvPr id="3" name="Subtitle 2"/>
          <p:cNvSpPr>
            <a:spLocks noGrp="1"/>
          </p:cNvSpPr>
          <p:nvPr>
            <p:ph type="subTitle" idx="1"/>
          </p:nvPr>
        </p:nvSpPr>
        <p:spPr>
          <a:xfrm>
            <a:off x="1670605" y="3793390"/>
            <a:ext cx="1985165" cy="610820"/>
          </a:xfrm>
        </p:spPr>
        <p:txBody>
          <a:bodyPr>
            <a:normAutofit fontScale="70000" lnSpcReduction="20000"/>
          </a:bodyPr>
          <a:lstStyle/>
          <a:p>
            <a:pPr algn="ctr" rtl="1"/>
            <a:r>
              <a:rPr lang="fa-IR" dirty="0" smtClean="0">
                <a:solidFill>
                  <a:srgbClr val="9900CC"/>
                </a:solidFill>
                <a:latin typeface="+mj-lt"/>
                <a:ea typeface="+mj-ea"/>
                <a:cs typeface="B Titr" panose="00000700000000000000" pitchFamily="2" charset="-78"/>
              </a:rPr>
              <a:t>اسفند ماه سال </a:t>
            </a:r>
            <a:r>
              <a:rPr lang="fa-IR" dirty="0" smtClean="0">
                <a:solidFill>
                  <a:srgbClr val="9900CC"/>
                </a:solidFill>
                <a:latin typeface="+mj-lt"/>
                <a:ea typeface="+mj-ea"/>
                <a:cs typeface="B Titr" panose="00000700000000000000" pitchFamily="2" charset="-78"/>
              </a:rPr>
              <a:t>1401</a:t>
            </a:r>
            <a:endParaRPr lang="en-US" dirty="0">
              <a:solidFill>
                <a:srgbClr val="9900CC"/>
              </a:solidFill>
              <a:latin typeface="+mj-lt"/>
              <a:ea typeface="+mj-ea"/>
              <a:cs typeface="B Titr" panose="00000700000000000000" pitchFamily="2" charset="-78"/>
            </a:endParaRPr>
          </a:p>
        </p:txBody>
      </p:sp>
    </p:spTree>
    <p:extLst>
      <p:ext uri="{BB962C8B-B14F-4D97-AF65-F5344CB8AC3E}">
        <p14:creationId xmlns:p14="http://schemas.microsoft.com/office/powerpoint/2010/main" val="3639203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smtClean="0">
                <a:cs typeface="B Titr" panose="00000700000000000000" pitchFamily="2" charset="-78"/>
              </a:rPr>
              <a:t>شاخص میزان باروری کلی</a:t>
            </a:r>
            <a:endParaRPr lang="en-US" dirty="0"/>
          </a:p>
        </p:txBody>
      </p:sp>
      <p:sp>
        <p:nvSpPr>
          <p:cNvPr id="3" name="Content Placeholder 2"/>
          <p:cNvSpPr>
            <a:spLocks noGrp="1"/>
          </p:cNvSpPr>
          <p:nvPr>
            <p:ph idx="1"/>
          </p:nvPr>
        </p:nvSpPr>
        <p:spPr/>
        <p:txBody>
          <a:bodyPr>
            <a:normAutofit fontScale="85000" lnSpcReduction="20000"/>
          </a:bodyPr>
          <a:lstStyle/>
          <a:p>
            <a:pPr lvl="0" algn="just" rtl="1"/>
            <a:r>
              <a:rPr lang="ar-SA" dirty="0">
                <a:cs typeface="B Nazanin" panose="00000400000000000000" pitchFamily="2" charset="-78"/>
              </a:rPr>
              <a:t>اطلاعات آماری استخراجی بویژه  نرخ باروری کلی منطقه تحت پوشش، شهرستان ، دانشگاه ،کشور بصورت مکتوب جهت کلیه واحد های بهداشتی ارسال و تاکید گردد در اولین جلسه هماهنگی مطرح و کلیه پرسنل در جریان آن قرار گیرند.</a:t>
            </a:r>
            <a:endParaRPr lang="en-US" dirty="0">
              <a:cs typeface="B Nazanin" panose="00000400000000000000" pitchFamily="2" charset="-78"/>
            </a:endParaRPr>
          </a:p>
          <a:p>
            <a:pPr lvl="0" algn="just" rtl="1"/>
            <a:r>
              <a:rPr lang="ar-SA" dirty="0">
                <a:cs typeface="B Nazanin" panose="00000400000000000000" pitchFamily="2" charset="-78"/>
              </a:rPr>
              <a:t>نمودار مقایسه ای </a:t>
            </a:r>
            <a:r>
              <a:rPr lang="en-US" dirty="0">
                <a:cs typeface="B Nazanin" panose="00000400000000000000" pitchFamily="2" charset="-78"/>
              </a:rPr>
              <a:t>TFR </a:t>
            </a:r>
            <a:r>
              <a:rPr lang="ar-SA" dirty="0">
                <a:cs typeface="B Nazanin" panose="00000400000000000000" pitchFamily="2" charset="-78"/>
              </a:rPr>
              <a:t>شهرستانهای استان و نیز نمودار مقایسه ای </a:t>
            </a:r>
            <a:r>
              <a:rPr lang="en-US" dirty="0">
                <a:cs typeface="B Nazanin" panose="00000400000000000000" pitchFamily="2" charset="-78"/>
              </a:rPr>
              <a:t>TFR</a:t>
            </a:r>
            <a:r>
              <a:rPr lang="fa-IR" dirty="0">
                <a:cs typeface="B Nazanin" panose="00000400000000000000" pitchFamily="2" charset="-78"/>
              </a:rPr>
              <a:t> مراکز شهرستان در بورد واحد سلامت خانواده شهرستان قرار گیرد و مدیر و معاون محترم بهداشتی شهرستان نیز نسبت به جایگاه شهرستان و نیز وضعیت مراکز آگاهی کامل داشته باشند.</a:t>
            </a:r>
            <a:endParaRPr lang="en-US" dirty="0">
              <a:cs typeface="B Nazanin" panose="00000400000000000000" pitchFamily="2" charset="-78"/>
            </a:endParaRPr>
          </a:p>
          <a:p>
            <a:pPr algn="just" rtl="1"/>
            <a:r>
              <a:rPr lang="ar-SA" dirty="0">
                <a:cs typeface="B Nazanin" panose="00000400000000000000" pitchFamily="2" charset="-78"/>
              </a:rPr>
              <a:t>نمودار مقایسه ای </a:t>
            </a:r>
            <a:r>
              <a:rPr lang="en-US" dirty="0">
                <a:cs typeface="B Nazanin" panose="00000400000000000000" pitchFamily="2" charset="-78"/>
              </a:rPr>
              <a:t>TFR</a:t>
            </a:r>
            <a:r>
              <a:rPr lang="fa-IR" dirty="0">
                <a:cs typeface="B Nazanin" panose="00000400000000000000" pitchFamily="2" charset="-78"/>
              </a:rPr>
              <a:t> مراکز شهرستان نیز جهت آنها و اطلاع پزشک و پرسنل بهداشتی ارسال شود.</a:t>
            </a:r>
            <a:endParaRPr lang="en-US" b="1" dirty="0">
              <a:cs typeface="B Nazanin" panose="00000400000000000000" pitchFamily="2" charset="-78"/>
            </a:endParaRPr>
          </a:p>
        </p:txBody>
      </p:sp>
    </p:spTree>
    <p:extLst>
      <p:ext uri="{BB962C8B-B14F-4D97-AF65-F5344CB8AC3E}">
        <p14:creationId xmlns:p14="http://schemas.microsoft.com/office/powerpoint/2010/main" val="35865759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5"/>
          <p:cNvGraphicFramePr>
            <a:graphicFrameLocks noGrp="1"/>
          </p:cNvGraphicFramePr>
          <p:nvPr>
            <p:ph idx="1"/>
            <p:extLst>
              <p:ext uri="{D42A27DB-BD31-4B8C-83A1-F6EECF244321}">
                <p14:modId xmlns:p14="http://schemas.microsoft.com/office/powerpoint/2010/main" val="2985223534"/>
              </p:ext>
            </p:extLst>
          </p:nvPr>
        </p:nvGraphicFramePr>
        <p:xfrm>
          <a:off x="142875" y="1198563"/>
          <a:ext cx="8679578" cy="3745226"/>
        </p:xfrm>
        <a:graphic>
          <a:graphicData uri="http://schemas.openxmlformats.org/drawingml/2006/chart">
            <c:chart xmlns:c="http://schemas.openxmlformats.org/drawingml/2006/chart" xmlns:r="http://schemas.openxmlformats.org/officeDocument/2006/relationships" r:id="rId2"/>
          </a:graphicData>
        </a:graphic>
      </p:graphicFrame>
      <p:sp>
        <p:nvSpPr>
          <p:cNvPr id="6" name="Title 1"/>
          <p:cNvSpPr txBox="1">
            <a:spLocks/>
          </p:cNvSpPr>
          <p:nvPr/>
        </p:nvSpPr>
        <p:spPr>
          <a:xfrm>
            <a:off x="773737" y="218466"/>
            <a:ext cx="7543800" cy="703931"/>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a:solidFill>
                  <a:srgbClr val="9900CC"/>
                </a:solidFill>
                <a:effectLst>
                  <a:outerShdw blurRad="50800" dist="38100" dir="2700000" algn="tl" rotWithShape="0">
                    <a:prstClr val="black">
                      <a:alpha val="40000"/>
                    </a:prstClr>
                  </a:outerShdw>
                </a:effectLst>
                <a:latin typeface="+mj-lt"/>
                <a:ea typeface="+mj-ea"/>
                <a:cs typeface="+mj-cs"/>
              </a:defRPr>
            </a:lvl1pPr>
          </a:lstStyle>
          <a:p>
            <a:pPr algn="ctr"/>
            <a:r>
              <a:rPr lang="fa-IR" sz="2700" smtClean="0">
                <a:cs typeface="B Titr" panose="00000700000000000000" pitchFamily="2" charset="-78"/>
              </a:rPr>
              <a:t>میزان باروری کلی در سال 1400</a:t>
            </a:r>
            <a:br>
              <a:rPr lang="fa-IR" sz="2700" smtClean="0">
                <a:cs typeface="B Titr" panose="00000700000000000000" pitchFamily="2" charset="-78"/>
              </a:rPr>
            </a:br>
            <a:r>
              <a:rPr lang="fa-IR" sz="2100" smtClean="0">
                <a:cs typeface="B Titr" panose="00000700000000000000" pitchFamily="2" charset="-78"/>
              </a:rPr>
              <a:t> بر اساس گزارش سازمان ثبت احوال</a:t>
            </a:r>
            <a:endParaRPr lang="en-US" sz="2700" dirty="0">
              <a:cs typeface="B Titr" panose="00000700000000000000" pitchFamily="2" charset="-78"/>
            </a:endParaRPr>
          </a:p>
        </p:txBody>
      </p:sp>
    </p:spTree>
    <p:extLst>
      <p:ext uri="{BB962C8B-B14F-4D97-AF65-F5344CB8AC3E}">
        <p14:creationId xmlns:p14="http://schemas.microsoft.com/office/powerpoint/2010/main" val="42776487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rtl="1"/>
            <a:r>
              <a:rPr lang="fa-IR" dirty="0" smtClean="0">
                <a:cs typeface="B Titr" panose="00000700000000000000" pitchFamily="2" charset="-78"/>
              </a:rPr>
              <a:t>ستاد حمایت از خانواده و جوانی جمعیت</a:t>
            </a:r>
            <a:endParaRPr lang="en-US" dirty="0">
              <a:cs typeface="B Titr" panose="00000700000000000000" pitchFamily="2" charset="-78"/>
            </a:endParaRPr>
          </a:p>
        </p:txBody>
      </p:sp>
      <p:sp>
        <p:nvSpPr>
          <p:cNvPr id="3" name="Content Placeholder 2"/>
          <p:cNvSpPr>
            <a:spLocks noGrp="1"/>
          </p:cNvSpPr>
          <p:nvPr>
            <p:ph idx="1"/>
          </p:nvPr>
        </p:nvSpPr>
        <p:spPr>
          <a:xfrm>
            <a:off x="143555" y="1198559"/>
            <a:ext cx="7635251" cy="3511061"/>
          </a:xfrm>
        </p:spPr>
        <p:txBody>
          <a:bodyPr>
            <a:normAutofit fontScale="92500" lnSpcReduction="10000"/>
          </a:bodyPr>
          <a:lstStyle/>
          <a:p>
            <a:pPr lvl="0" algn="just" rtl="1"/>
            <a:r>
              <a:rPr lang="ar-SA" dirty="0">
                <a:cs typeface="B Nazanin" panose="00000400000000000000" pitchFamily="2" charset="-78"/>
              </a:rPr>
              <a:t>هرچند تشکیل ستاد حمایت از خانواده و جوانی جمعیت در شهرستانها وظیفه فرمانداری است و دبیر کمیته نیز امور بانوان فرمانداری تعیین شده است؛ لیکن از طریق برگزاری جلسات برون بخشی و نیز از طریق گزارش وضعیت شاخص باروری کلی کشور، استان و شهرستان  و ... باید حساس سازی برای اهمیت تشکیل جلسات مذکور انجام شود. </a:t>
            </a:r>
            <a:endParaRPr lang="en-US" dirty="0">
              <a:cs typeface="B Nazanin" panose="00000400000000000000" pitchFamily="2" charset="-78"/>
            </a:endParaRPr>
          </a:p>
          <a:p>
            <a:pPr algn="just" rtl="1"/>
            <a:r>
              <a:rPr lang="ar-SA" dirty="0">
                <a:cs typeface="B Nazanin" panose="00000400000000000000" pitchFamily="2" charset="-78"/>
              </a:rPr>
              <a:t>برای یکی از جلسات ستاد حمایت از خانواده فرمانداری یک نفر از مدرسین حوزه دانشگاه ( اساتید معرفی شده طی نامه شماره 9374 مورخ </a:t>
            </a:r>
            <a:r>
              <a:rPr lang="fa-IR" dirty="0" smtClean="0">
                <a:cs typeface="B Nazanin" panose="00000400000000000000" pitchFamily="2" charset="-78"/>
              </a:rPr>
              <a:t>1401/8/26</a:t>
            </a:r>
            <a:r>
              <a:rPr lang="ar-SA" dirty="0" smtClean="0">
                <a:cs typeface="B Nazanin" panose="00000400000000000000" pitchFamily="2" charset="-78"/>
              </a:rPr>
              <a:t>) </a:t>
            </a:r>
            <a:r>
              <a:rPr lang="ar-SA" dirty="0">
                <a:cs typeface="B Nazanin" panose="00000400000000000000" pitchFamily="2" charset="-78"/>
              </a:rPr>
              <a:t>برای توجیه مسئولین ادارات و اعضای جلسه در خصوص سیاستهای جمعیتی دعوت شوند.</a:t>
            </a:r>
            <a:endParaRPr lang="en-US" dirty="0">
              <a:cs typeface="B Nazanin" panose="00000400000000000000" pitchFamily="2" charset="-78"/>
            </a:endParaRPr>
          </a:p>
        </p:txBody>
      </p:sp>
    </p:spTree>
    <p:extLst>
      <p:ext uri="{BB962C8B-B14F-4D97-AF65-F5344CB8AC3E}">
        <p14:creationId xmlns:p14="http://schemas.microsoft.com/office/powerpoint/2010/main" val="36695118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966" y="281175"/>
            <a:ext cx="7329840" cy="305410"/>
          </a:xfrm>
        </p:spPr>
        <p:txBody>
          <a:bodyPr>
            <a:noAutofit/>
          </a:bodyPr>
          <a:lstStyle/>
          <a:p>
            <a:pPr algn="ctr"/>
            <a:r>
              <a:rPr lang="fa-IR" sz="3200" dirty="0" smtClean="0">
                <a:cs typeface="B Titr" panose="00000700000000000000" pitchFamily="2" charset="-78"/>
              </a:rPr>
              <a:t>پایش برنامه ها</a:t>
            </a:r>
            <a:endParaRPr lang="en-US" sz="3200" dirty="0">
              <a:cs typeface="B Titr" panose="00000700000000000000" pitchFamily="2" charset="-78"/>
            </a:endParaRPr>
          </a:p>
        </p:txBody>
      </p:sp>
      <p:sp>
        <p:nvSpPr>
          <p:cNvPr id="3" name="Content Placeholder 2"/>
          <p:cNvSpPr>
            <a:spLocks noGrp="1"/>
          </p:cNvSpPr>
          <p:nvPr>
            <p:ph idx="1"/>
          </p:nvPr>
        </p:nvSpPr>
        <p:spPr>
          <a:xfrm>
            <a:off x="448966" y="891995"/>
            <a:ext cx="7329840" cy="3970330"/>
          </a:xfrm>
        </p:spPr>
        <p:txBody>
          <a:bodyPr>
            <a:normAutofit fontScale="77500" lnSpcReduction="20000"/>
          </a:bodyPr>
          <a:lstStyle/>
          <a:p>
            <a:pPr algn="just" rtl="1">
              <a:spcBef>
                <a:spcPct val="0"/>
              </a:spcBef>
            </a:pPr>
            <a:r>
              <a:rPr lang="fa-IR" dirty="0" smtClean="0">
                <a:cs typeface="B Nazanin" panose="00000400000000000000" pitchFamily="2" charset="-78"/>
              </a:rPr>
              <a:t>در صورت ابلاغ انجام پایش به شیوه خودارزیابی انتظار می رود مسئول واحد اقدام به پایش کارشناس برنامه خود نماید. هرچند این انتظار در صورت عدم ابلاغ خود ارزیابی نیز وجود دارد.</a:t>
            </a:r>
            <a:endParaRPr lang="fa-IR" dirty="0">
              <a:cs typeface="B Nazanin" panose="00000400000000000000" pitchFamily="2" charset="-78"/>
            </a:endParaRPr>
          </a:p>
          <a:p>
            <a:pPr algn="just" rtl="1">
              <a:spcBef>
                <a:spcPct val="0"/>
              </a:spcBef>
            </a:pPr>
            <a:r>
              <a:rPr lang="ar-SA" dirty="0" smtClean="0">
                <a:cs typeface="B Nazanin" panose="00000400000000000000" pitchFamily="2" charset="-78"/>
              </a:rPr>
              <a:t>پایش </a:t>
            </a:r>
            <a:r>
              <a:rPr lang="ar-SA" dirty="0">
                <a:cs typeface="B Nazanin" panose="00000400000000000000" pitchFamily="2" charset="-78"/>
              </a:rPr>
              <a:t>برنامه ها براساس مشکلات استخراج شده از نتایج پایش قبلی و نیز براساس نتایج حاصل از استخراج شاخصها مورد تأکید است</a:t>
            </a:r>
            <a:r>
              <a:rPr lang="ar-SA" dirty="0" smtClean="0">
                <a:cs typeface="B Nazanin" panose="00000400000000000000" pitchFamily="2" charset="-78"/>
              </a:rPr>
              <a:t>.</a:t>
            </a:r>
            <a:r>
              <a:rPr lang="fa-IR" dirty="0" smtClean="0">
                <a:cs typeface="B Nazanin" panose="00000400000000000000" pitchFamily="2" charset="-78"/>
              </a:rPr>
              <a:t> </a:t>
            </a:r>
            <a:endParaRPr lang="en-US" dirty="0">
              <a:cs typeface="B Nazanin" panose="00000400000000000000" pitchFamily="2" charset="-78"/>
            </a:endParaRPr>
          </a:p>
          <a:p>
            <a:pPr lvl="0" algn="just" rtl="1"/>
            <a:r>
              <a:rPr lang="fa-IR" dirty="0">
                <a:cs typeface="B Nazanin" panose="00000400000000000000" pitchFamily="2" charset="-78"/>
              </a:rPr>
              <a:t>جمع بندی و تحلیل نتایج نظارت ها به صورت فصلی انجام و به واحدهای محیطی </a:t>
            </a:r>
            <a:r>
              <a:rPr lang="fa-IR" dirty="0" smtClean="0">
                <a:cs typeface="B Nazanin" panose="00000400000000000000" pitchFamily="2" charset="-78"/>
              </a:rPr>
              <a:t>ارسال شود و اقدامات </a:t>
            </a:r>
            <a:r>
              <a:rPr lang="ar-SA" dirty="0">
                <a:cs typeface="B Nazanin" panose="00000400000000000000" pitchFamily="2" charset="-78"/>
              </a:rPr>
              <a:t>مداخله ای متناسب با شرایط موجود نیز طراحی و اجرا گردد.</a:t>
            </a:r>
            <a:endParaRPr lang="en-US" dirty="0">
              <a:cs typeface="B Nazanin" panose="00000400000000000000" pitchFamily="2" charset="-78"/>
            </a:endParaRPr>
          </a:p>
          <a:p>
            <a:pPr lvl="0" algn="just" rtl="1"/>
            <a:r>
              <a:rPr lang="ar-SA" dirty="0">
                <a:cs typeface="B Nazanin" panose="00000400000000000000" pitchFamily="2" charset="-78"/>
              </a:rPr>
              <a:t>با توجه به ابلاغ ارائه خدمت مشاوره فرزندآوری به شیوه غیرحضوری، لازم است برنامه ریزی تکمیل خدمت به شیوه تلفنی حداکثر </a:t>
            </a:r>
            <a:r>
              <a:rPr lang="ar-SA" b="1" u="sng" dirty="0">
                <a:cs typeface="B Nazanin" panose="00000400000000000000" pitchFamily="2" charset="-78"/>
              </a:rPr>
              <a:t>تا پایان </a:t>
            </a:r>
            <a:r>
              <a:rPr lang="fa-IR" b="1" u="sng" dirty="0" smtClean="0">
                <a:cs typeface="B Nazanin" panose="00000400000000000000" pitchFamily="2" charset="-78"/>
              </a:rPr>
              <a:t>سال</a:t>
            </a:r>
            <a:r>
              <a:rPr lang="ar-SA" dirty="0" smtClean="0">
                <a:cs typeface="B Nazanin" panose="00000400000000000000" pitchFamily="2" charset="-78"/>
              </a:rPr>
              <a:t> </a:t>
            </a:r>
            <a:r>
              <a:rPr lang="ar-SA" dirty="0">
                <a:cs typeface="B Nazanin" panose="00000400000000000000" pitchFamily="2" charset="-78"/>
              </a:rPr>
              <a:t>انجام شود.</a:t>
            </a:r>
            <a:endParaRPr lang="en-US" dirty="0">
              <a:cs typeface="B Nazanin" panose="00000400000000000000" pitchFamily="2" charset="-78"/>
            </a:endParaRPr>
          </a:p>
          <a:p>
            <a:pPr algn="just" rtl="1"/>
            <a:r>
              <a:rPr lang="ar-SA" dirty="0">
                <a:cs typeface="B Nazanin" panose="00000400000000000000" pitchFamily="2" charset="-78"/>
              </a:rPr>
              <a:t>تکمیل چک لیست اختصاصی واحد باروری سالم توسط سایر واحدهای فنی بررسی شود.</a:t>
            </a:r>
            <a:endParaRPr lang="en-US" sz="2500" dirty="0">
              <a:solidFill>
                <a:srgbClr val="9900CC"/>
              </a:solidFill>
              <a:effectLst>
                <a:outerShdw blurRad="50800" dist="38100" dir="2700000" algn="tl" rotWithShape="0">
                  <a:prstClr val="black">
                    <a:alpha val="40000"/>
                  </a:prstClr>
                </a:outerShdw>
              </a:effectLst>
              <a:latin typeface="+mj-lt"/>
              <a:ea typeface="+mj-ea"/>
              <a:cs typeface="B Nazanin" panose="00000400000000000000" pitchFamily="2" charset="-78"/>
            </a:endParaRPr>
          </a:p>
        </p:txBody>
      </p:sp>
    </p:spTree>
    <p:extLst>
      <p:ext uri="{BB962C8B-B14F-4D97-AF65-F5344CB8AC3E}">
        <p14:creationId xmlns:p14="http://schemas.microsoft.com/office/powerpoint/2010/main" val="29142114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773737" y="218467"/>
            <a:ext cx="7543800" cy="41458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kern="1200">
                <a:solidFill>
                  <a:srgbClr val="9900CC"/>
                </a:solidFill>
                <a:effectLst>
                  <a:outerShdw blurRad="50800" dist="38100" dir="2700000" algn="tl" rotWithShape="0">
                    <a:prstClr val="black">
                      <a:alpha val="40000"/>
                    </a:prstClr>
                  </a:outerShdw>
                </a:effectLst>
                <a:latin typeface="+mj-lt"/>
                <a:ea typeface="+mj-ea"/>
                <a:cs typeface="+mj-cs"/>
              </a:defRPr>
            </a:lvl1pPr>
          </a:lstStyle>
          <a:p>
            <a:pPr algn="ctr"/>
            <a:r>
              <a:rPr lang="fa-IR" sz="2700" dirty="0" smtClean="0">
                <a:cs typeface="B Titr" panose="00000700000000000000" pitchFamily="2" charset="-78"/>
              </a:rPr>
              <a:t>درصد ارائه خدمت مشاوره فرزندآوری تا تاریخ 1401/11/10</a:t>
            </a:r>
          </a:p>
          <a:p>
            <a:pPr algn="ctr"/>
            <a:r>
              <a:rPr lang="fa-IR" sz="2700" dirty="0" smtClean="0">
                <a:cs typeface="B Titr" panose="00000700000000000000" pitchFamily="2" charset="-78"/>
              </a:rPr>
              <a:t>در شهرستانهای استان</a:t>
            </a:r>
            <a:endParaRPr lang="en-US" sz="2700" dirty="0">
              <a:cs typeface="B Titr" panose="00000700000000000000"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130472474"/>
              </p:ext>
            </p:extLst>
          </p:nvPr>
        </p:nvGraphicFramePr>
        <p:xfrm>
          <a:off x="4172389" y="1178823"/>
          <a:ext cx="3581029" cy="3432504"/>
        </p:xfrm>
        <a:graphic>
          <a:graphicData uri="http://schemas.openxmlformats.org/drawingml/2006/table">
            <a:tbl>
              <a:tblPr rtl="1" firstRow="1" firstCol="1" bandRow="1">
                <a:tableStyleId>{5C22544A-7EE6-4342-B048-85BDC9FD1C3A}</a:tableStyleId>
              </a:tblPr>
              <a:tblGrid>
                <a:gridCol w="1543537">
                  <a:extLst>
                    <a:ext uri="{9D8B030D-6E8A-4147-A177-3AD203B41FA5}">
                      <a16:colId xmlns:a16="http://schemas.microsoft.com/office/drawing/2014/main" val="1288563965"/>
                    </a:ext>
                  </a:extLst>
                </a:gridCol>
                <a:gridCol w="2037492">
                  <a:extLst>
                    <a:ext uri="{9D8B030D-6E8A-4147-A177-3AD203B41FA5}">
                      <a16:colId xmlns:a16="http://schemas.microsoft.com/office/drawing/2014/main" val="1838361744"/>
                    </a:ext>
                  </a:extLst>
                </a:gridCol>
              </a:tblGrid>
              <a:tr h="283405">
                <a:tc>
                  <a:txBody>
                    <a:bodyPr/>
                    <a:lstStyle/>
                    <a:p>
                      <a:pPr algn="ctr" rtl="1">
                        <a:lnSpc>
                          <a:spcPct val="107000"/>
                        </a:lnSpc>
                        <a:spcAft>
                          <a:spcPts val="0"/>
                        </a:spcAft>
                      </a:pPr>
                      <a:r>
                        <a:rPr lang="fa-IR" sz="1400" dirty="0" smtClean="0">
                          <a:effectLst/>
                          <a:latin typeface="Calibri" panose="020F0502020204030204" pitchFamily="34" charset="0"/>
                          <a:ea typeface="Calibri" panose="020F0502020204030204" pitchFamily="34" charset="0"/>
                          <a:cs typeface="B Nazanin" panose="00000400000000000000" pitchFamily="2" charset="-78"/>
                        </a:rPr>
                        <a:t>نام شهرستان</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tc>
                <a:tc>
                  <a:txBody>
                    <a:bodyPr/>
                    <a:lstStyle/>
                    <a:p>
                      <a:pPr algn="ctr" rtl="1">
                        <a:lnSpc>
                          <a:spcPct val="107000"/>
                        </a:lnSpc>
                        <a:spcAft>
                          <a:spcPts val="0"/>
                        </a:spcAft>
                      </a:pPr>
                      <a:r>
                        <a:rPr lang="fa-IR" sz="1600" b="0" dirty="0" smtClean="0">
                          <a:effectLst/>
                          <a:latin typeface="Calibri" panose="020F0502020204030204" pitchFamily="34" charset="0"/>
                          <a:ea typeface="Calibri" panose="020F0502020204030204" pitchFamily="34" charset="0"/>
                          <a:cs typeface="B Nazanin" panose="00000400000000000000" pitchFamily="2" charset="-78"/>
                        </a:rPr>
                        <a:t>درصد</a:t>
                      </a:r>
                      <a:r>
                        <a:rPr lang="fa-IR" sz="1600" b="0" baseline="0" dirty="0" smtClean="0">
                          <a:effectLst/>
                          <a:latin typeface="Calibri" panose="020F0502020204030204" pitchFamily="34" charset="0"/>
                          <a:ea typeface="Calibri" panose="020F0502020204030204" pitchFamily="34" charset="0"/>
                          <a:cs typeface="B Nazanin" panose="00000400000000000000" pitchFamily="2" charset="-78"/>
                        </a:rPr>
                        <a:t> شاخص</a:t>
                      </a:r>
                      <a:endParaRPr lang="en-US" sz="1600" b="0" dirty="0">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tc>
                <a:extLst>
                  <a:ext uri="{0D108BD9-81ED-4DB2-BD59-A6C34878D82A}">
                    <a16:rowId xmlns:a16="http://schemas.microsoft.com/office/drawing/2014/main" val="3023090665"/>
                  </a:ext>
                </a:extLst>
              </a:tr>
              <a:tr h="278957">
                <a:tc>
                  <a:txBody>
                    <a:bodyPr/>
                    <a:lstStyle/>
                    <a:p>
                      <a:pPr algn="ctr" rtl="1">
                        <a:lnSpc>
                          <a:spcPct val="107000"/>
                        </a:lnSpc>
                        <a:spcAft>
                          <a:spcPts val="0"/>
                        </a:spcAft>
                      </a:pPr>
                      <a:r>
                        <a:rPr lang="ar-SA" sz="1600" dirty="0">
                          <a:solidFill>
                            <a:schemeClr val="tx1"/>
                          </a:solidFill>
                          <a:effectLst/>
                          <a:cs typeface="B Nazanin" panose="00000400000000000000" pitchFamily="2" charset="-78"/>
                        </a:rPr>
                        <a:t>اصفهان1</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0000"/>
                    </a:solidFill>
                  </a:tcPr>
                </a:tc>
                <a:tc>
                  <a:txBody>
                    <a:bodyPr/>
                    <a:lstStyle/>
                    <a:p>
                      <a:pPr algn="ctr" rtl="0">
                        <a:lnSpc>
                          <a:spcPct val="107000"/>
                        </a:lnSpc>
                        <a:spcAft>
                          <a:spcPts val="0"/>
                        </a:spcAft>
                      </a:pPr>
                      <a:r>
                        <a:rPr lang="en-US" sz="1600" b="1" dirty="0">
                          <a:solidFill>
                            <a:schemeClr val="tx1"/>
                          </a:solidFill>
                          <a:effectLst/>
                          <a:cs typeface="B Nazanin" panose="00000400000000000000" pitchFamily="2" charset="-78"/>
                        </a:rPr>
                        <a:t>34.14</a:t>
                      </a:r>
                      <a:endParaRPr lang="en-US" sz="1600" b="1"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0000"/>
                    </a:solidFill>
                  </a:tcPr>
                </a:tc>
                <a:extLst>
                  <a:ext uri="{0D108BD9-81ED-4DB2-BD59-A6C34878D82A}">
                    <a16:rowId xmlns:a16="http://schemas.microsoft.com/office/drawing/2014/main" val="302946452"/>
                  </a:ext>
                </a:extLst>
              </a:tr>
              <a:tr h="248190">
                <a:tc>
                  <a:txBody>
                    <a:bodyPr/>
                    <a:lstStyle/>
                    <a:p>
                      <a:pPr algn="ctr" rtl="1">
                        <a:lnSpc>
                          <a:spcPct val="107000"/>
                        </a:lnSpc>
                        <a:spcAft>
                          <a:spcPts val="0"/>
                        </a:spcAft>
                      </a:pPr>
                      <a:r>
                        <a:rPr lang="ar-SA" sz="1600" dirty="0">
                          <a:solidFill>
                            <a:schemeClr val="tx1"/>
                          </a:solidFill>
                          <a:effectLst/>
                          <a:cs typeface="B Nazanin" panose="00000400000000000000" pitchFamily="2" charset="-78"/>
                        </a:rPr>
                        <a:t>اصفهان2</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0000"/>
                    </a:solidFill>
                  </a:tcPr>
                </a:tc>
                <a:tc>
                  <a:txBody>
                    <a:bodyPr/>
                    <a:lstStyle/>
                    <a:p>
                      <a:pPr algn="ctr" rtl="0">
                        <a:lnSpc>
                          <a:spcPct val="107000"/>
                        </a:lnSpc>
                        <a:spcAft>
                          <a:spcPts val="0"/>
                        </a:spcAft>
                      </a:pPr>
                      <a:r>
                        <a:rPr lang="en-US" sz="1600" b="1" dirty="0">
                          <a:solidFill>
                            <a:schemeClr val="tx1"/>
                          </a:solidFill>
                          <a:effectLst/>
                          <a:cs typeface="B Nazanin" panose="00000400000000000000" pitchFamily="2" charset="-78"/>
                        </a:rPr>
                        <a:t>34.80</a:t>
                      </a:r>
                      <a:endParaRPr lang="en-US" sz="1600" b="1"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0000"/>
                    </a:solidFill>
                  </a:tcPr>
                </a:tc>
                <a:extLst>
                  <a:ext uri="{0D108BD9-81ED-4DB2-BD59-A6C34878D82A}">
                    <a16:rowId xmlns:a16="http://schemas.microsoft.com/office/drawing/2014/main" val="1251657404"/>
                  </a:ext>
                </a:extLst>
              </a:tr>
              <a:tr h="248190">
                <a:tc>
                  <a:txBody>
                    <a:bodyPr/>
                    <a:lstStyle/>
                    <a:p>
                      <a:pPr algn="ctr" rtl="1">
                        <a:lnSpc>
                          <a:spcPct val="107000"/>
                        </a:lnSpc>
                        <a:spcAft>
                          <a:spcPts val="0"/>
                        </a:spcAft>
                      </a:pPr>
                      <a:r>
                        <a:rPr lang="ar-SA" sz="1600" dirty="0">
                          <a:solidFill>
                            <a:schemeClr val="tx1"/>
                          </a:solidFill>
                          <a:effectLst/>
                          <a:cs typeface="B Nazanin" panose="00000400000000000000" pitchFamily="2" charset="-78"/>
                        </a:rPr>
                        <a:t>دانشگاه اصفهان</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0000"/>
                    </a:solidFill>
                  </a:tcPr>
                </a:tc>
                <a:tc>
                  <a:txBody>
                    <a:bodyPr/>
                    <a:lstStyle/>
                    <a:p>
                      <a:pPr algn="ctr" rtl="0">
                        <a:lnSpc>
                          <a:spcPct val="107000"/>
                        </a:lnSpc>
                        <a:spcAft>
                          <a:spcPts val="0"/>
                        </a:spcAft>
                      </a:pPr>
                      <a:r>
                        <a:rPr lang="en-US" sz="1600" b="1" dirty="0">
                          <a:solidFill>
                            <a:schemeClr val="tx1"/>
                          </a:solidFill>
                          <a:effectLst/>
                          <a:cs typeface="B Nazanin" panose="00000400000000000000" pitchFamily="2" charset="-78"/>
                        </a:rPr>
                        <a:t>47.90</a:t>
                      </a:r>
                      <a:endParaRPr lang="en-US" sz="1600" b="1"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0000"/>
                    </a:solidFill>
                  </a:tcPr>
                </a:tc>
                <a:extLst>
                  <a:ext uri="{0D108BD9-81ED-4DB2-BD59-A6C34878D82A}">
                    <a16:rowId xmlns:a16="http://schemas.microsoft.com/office/drawing/2014/main" val="1859783067"/>
                  </a:ext>
                </a:extLst>
              </a:tr>
              <a:tr h="248190">
                <a:tc>
                  <a:txBody>
                    <a:bodyPr/>
                    <a:lstStyle/>
                    <a:p>
                      <a:pPr algn="ctr" rtl="1">
                        <a:lnSpc>
                          <a:spcPct val="107000"/>
                        </a:lnSpc>
                        <a:spcAft>
                          <a:spcPts val="0"/>
                        </a:spcAft>
                      </a:pPr>
                      <a:r>
                        <a:rPr lang="ar-SA" sz="1600" dirty="0">
                          <a:solidFill>
                            <a:schemeClr val="tx1"/>
                          </a:solidFill>
                          <a:effectLst/>
                          <a:cs typeface="B Nazanin" panose="00000400000000000000" pitchFamily="2" charset="-78"/>
                        </a:rPr>
                        <a:t>شاهین شهر و میمه </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0000"/>
                    </a:solidFill>
                  </a:tcPr>
                </a:tc>
                <a:tc>
                  <a:txBody>
                    <a:bodyPr/>
                    <a:lstStyle/>
                    <a:p>
                      <a:pPr algn="ctr" rtl="0">
                        <a:lnSpc>
                          <a:spcPct val="107000"/>
                        </a:lnSpc>
                        <a:spcAft>
                          <a:spcPts val="0"/>
                        </a:spcAft>
                      </a:pPr>
                      <a:r>
                        <a:rPr lang="en-US" sz="1600" b="1" dirty="0">
                          <a:solidFill>
                            <a:schemeClr val="tx1"/>
                          </a:solidFill>
                          <a:effectLst/>
                          <a:cs typeface="B Nazanin" panose="00000400000000000000" pitchFamily="2" charset="-78"/>
                        </a:rPr>
                        <a:t>48.47</a:t>
                      </a:r>
                      <a:endParaRPr lang="en-US" sz="1600" b="1"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0000"/>
                    </a:solidFill>
                  </a:tcPr>
                </a:tc>
                <a:extLst>
                  <a:ext uri="{0D108BD9-81ED-4DB2-BD59-A6C34878D82A}">
                    <a16:rowId xmlns:a16="http://schemas.microsoft.com/office/drawing/2014/main" val="593912276"/>
                  </a:ext>
                </a:extLst>
              </a:tr>
              <a:tr h="248190">
                <a:tc>
                  <a:txBody>
                    <a:bodyPr/>
                    <a:lstStyle/>
                    <a:p>
                      <a:pPr algn="ctr" rtl="1">
                        <a:lnSpc>
                          <a:spcPct val="107000"/>
                        </a:lnSpc>
                        <a:spcAft>
                          <a:spcPts val="0"/>
                        </a:spcAft>
                      </a:pPr>
                      <a:r>
                        <a:rPr lang="ar-SA" sz="1600" dirty="0">
                          <a:solidFill>
                            <a:schemeClr val="tx1"/>
                          </a:solidFill>
                          <a:effectLst/>
                          <a:cs typeface="B Nazanin" panose="00000400000000000000" pitchFamily="2" charset="-78"/>
                        </a:rPr>
                        <a:t>شهرضا </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9933"/>
                    </a:solidFill>
                  </a:tcPr>
                </a:tc>
                <a:tc>
                  <a:txBody>
                    <a:bodyPr/>
                    <a:lstStyle/>
                    <a:p>
                      <a:pPr algn="ctr" rtl="0">
                        <a:lnSpc>
                          <a:spcPct val="107000"/>
                        </a:lnSpc>
                        <a:spcAft>
                          <a:spcPts val="0"/>
                        </a:spcAft>
                      </a:pPr>
                      <a:r>
                        <a:rPr lang="en-US" sz="1600" dirty="0">
                          <a:solidFill>
                            <a:schemeClr val="tx1"/>
                          </a:solidFill>
                          <a:effectLst/>
                          <a:cs typeface="B Nazanin" panose="00000400000000000000" pitchFamily="2" charset="-78"/>
                        </a:rPr>
                        <a:t>50.06</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9933"/>
                    </a:solidFill>
                  </a:tcPr>
                </a:tc>
                <a:extLst>
                  <a:ext uri="{0D108BD9-81ED-4DB2-BD59-A6C34878D82A}">
                    <a16:rowId xmlns:a16="http://schemas.microsoft.com/office/drawing/2014/main" val="3557528259"/>
                  </a:ext>
                </a:extLst>
              </a:tr>
              <a:tr h="248190">
                <a:tc>
                  <a:txBody>
                    <a:bodyPr/>
                    <a:lstStyle/>
                    <a:p>
                      <a:pPr algn="ctr" rtl="1">
                        <a:lnSpc>
                          <a:spcPct val="107000"/>
                        </a:lnSpc>
                        <a:spcAft>
                          <a:spcPts val="0"/>
                        </a:spcAft>
                      </a:pPr>
                      <a:r>
                        <a:rPr lang="ar-SA" sz="1600" dirty="0">
                          <a:solidFill>
                            <a:schemeClr val="tx1"/>
                          </a:solidFill>
                          <a:effectLst/>
                          <a:cs typeface="B Nazanin" panose="00000400000000000000" pitchFamily="2" charset="-78"/>
                        </a:rPr>
                        <a:t>خمینی شهر</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9933"/>
                    </a:solidFill>
                  </a:tcPr>
                </a:tc>
                <a:tc>
                  <a:txBody>
                    <a:bodyPr/>
                    <a:lstStyle/>
                    <a:p>
                      <a:pPr algn="ctr" rtl="0">
                        <a:lnSpc>
                          <a:spcPct val="107000"/>
                        </a:lnSpc>
                        <a:spcAft>
                          <a:spcPts val="0"/>
                        </a:spcAft>
                      </a:pPr>
                      <a:r>
                        <a:rPr lang="en-US" sz="1600" dirty="0">
                          <a:solidFill>
                            <a:schemeClr val="tx1"/>
                          </a:solidFill>
                          <a:effectLst/>
                          <a:cs typeface="B Nazanin" panose="00000400000000000000" pitchFamily="2" charset="-78"/>
                        </a:rPr>
                        <a:t>50.57</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9933"/>
                    </a:solidFill>
                  </a:tcPr>
                </a:tc>
                <a:extLst>
                  <a:ext uri="{0D108BD9-81ED-4DB2-BD59-A6C34878D82A}">
                    <a16:rowId xmlns:a16="http://schemas.microsoft.com/office/drawing/2014/main" val="917522955"/>
                  </a:ext>
                </a:extLst>
              </a:tr>
              <a:tr h="248190">
                <a:tc>
                  <a:txBody>
                    <a:bodyPr/>
                    <a:lstStyle/>
                    <a:p>
                      <a:pPr algn="ctr" rtl="1">
                        <a:lnSpc>
                          <a:spcPct val="107000"/>
                        </a:lnSpc>
                        <a:spcAft>
                          <a:spcPts val="0"/>
                        </a:spcAft>
                      </a:pPr>
                      <a:r>
                        <a:rPr lang="ar-SA" sz="1600" dirty="0">
                          <a:solidFill>
                            <a:schemeClr val="tx1"/>
                          </a:solidFill>
                          <a:effectLst/>
                          <a:cs typeface="B Nazanin" panose="00000400000000000000" pitchFamily="2" charset="-78"/>
                        </a:rPr>
                        <a:t>لنجان</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9933"/>
                    </a:solidFill>
                  </a:tcPr>
                </a:tc>
                <a:tc>
                  <a:txBody>
                    <a:bodyPr/>
                    <a:lstStyle/>
                    <a:p>
                      <a:pPr algn="ctr" rtl="0">
                        <a:lnSpc>
                          <a:spcPct val="107000"/>
                        </a:lnSpc>
                        <a:spcAft>
                          <a:spcPts val="0"/>
                        </a:spcAft>
                      </a:pPr>
                      <a:r>
                        <a:rPr lang="en-US" sz="1600" dirty="0">
                          <a:solidFill>
                            <a:schemeClr val="tx1"/>
                          </a:solidFill>
                          <a:effectLst/>
                          <a:cs typeface="B Nazanin" panose="00000400000000000000" pitchFamily="2" charset="-78"/>
                        </a:rPr>
                        <a:t>52.38</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9933"/>
                    </a:solidFill>
                  </a:tcPr>
                </a:tc>
                <a:extLst>
                  <a:ext uri="{0D108BD9-81ED-4DB2-BD59-A6C34878D82A}">
                    <a16:rowId xmlns:a16="http://schemas.microsoft.com/office/drawing/2014/main" val="2263079002"/>
                  </a:ext>
                </a:extLst>
              </a:tr>
              <a:tr h="230303">
                <a:tc>
                  <a:txBody>
                    <a:bodyPr/>
                    <a:lstStyle/>
                    <a:p>
                      <a:pPr algn="ctr" rtl="1">
                        <a:lnSpc>
                          <a:spcPct val="107000"/>
                        </a:lnSpc>
                        <a:spcAft>
                          <a:spcPts val="0"/>
                        </a:spcAft>
                      </a:pPr>
                      <a:r>
                        <a:rPr lang="ar-SA" sz="1600" dirty="0">
                          <a:solidFill>
                            <a:schemeClr val="tx1"/>
                          </a:solidFill>
                          <a:effectLst/>
                          <a:cs typeface="B Nazanin" panose="00000400000000000000" pitchFamily="2" charset="-78"/>
                        </a:rPr>
                        <a:t>نجف آباد</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9933"/>
                    </a:solidFill>
                  </a:tcPr>
                </a:tc>
                <a:tc>
                  <a:txBody>
                    <a:bodyPr/>
                    <a:lstStyle/>
                    <a:p>
                      <a:pPr algn="ctr" rtl="0">
                        <a:lnSpc>
                          <a:spcPct val="107000"/>
                        </a:lnSpc>
                        <a:spcAft>
                          <a:spcPts val="0"/>
                        </a:spcAft>
                      </a:pPr>
                      <a:r>
                        <a:rPr lang="en-US" sz="1600" dirty="0">
                          <a:solidFill>
                            <a:schemeClr val="tx1"/>
                          </a:solidFill>
                          <a:effectLst/>
                          <a:cs typeface="B Nazanin" panose="00000400000000000000" pitchFamily="2" charset="-78"/>
                        </a:rPr>
                        <a:t>53.44</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9933"/>
                    </a:solidFill>
                  </a:tcPr>
                </a:tc>
                <a:extLst>
                  <a:ext uri="{0D108BD9-81ED-4DB2-BD59-A6C34878D82A}">
                    <a16:rowId xmlns:a16="http://schemas.microsoft.com/office/drawing/2014/main" val="3657529869"/>
                  </a:ext>
                </a:extLst>
              </a:tr>
              <a:tr h="248190">
                <a:tc>
                  <a:txBody>
                    <a:bodyPr/>
                    <a:lstStyle/>
                    <a:p>
                      <a:pPr algn="ctr" rtl="1">
                        <a:lnSpc>
                          <a:spcPct val="107000"/>
                        </a:lnSpc>
                        <a:spcAft>
                          <a:spcPts val="0"/>
                        </a:spcAft>
                      </a:pPr>
                      <a:r>
                        <a:rPr lang="ar-SA" sz="1600" dirty="0">
                          <a:solidFill>
                            <a:schemeClr val="tx1"/>
                          </a:solidFill>
                          <a:effectLst/>
                          <a:cs typeface="B Nazanin" panose="00000400000000000000" pitchFamily="2" charset="-78"/>
                        </a:rPr>
                        <a:t>ورزنه</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9933"/>
                    </a:solidFill>
                  </a:tcPr>
                </a:tc>
                <a:tc>
                  <a:txBody>
                    <a:bodyPr/>
                    <a:lstStyle/>
                    <a:p>
                      <a:pPr algn="ctr" rtl="0">
                        <a:lnSpc>
                          <a:spcPct val="107000"/>
                        </a:lnSpc>
                        <a:spcAft>
                          <a:spcPts val="0"/>
                        </a:spcAft>
                      </a:pPr>
                      <a:r>
                        <a:rPr lang="en-US" sz="1600" dirty="0">
                          <a:solidFill>
                            <a:schemeClr val="tx1"/>
                          </a:solidFill>
                          <a:effectLst/>
                          <a:cs typeface="B Nazanin" panose="00000400000000000000" pitchFamily="2" charset="-78"/>
                        </a:rPr>
                        <a:t>54.67</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9933"/>
                    </a:solidFill>
                  </a:tcPr>
                </a:tc>
                <a:extLst>
                  <a:ext uri="{0D108BD9-81ED-4DB2-BD59-A6C34878D82A}">
                    <a16:rowId xmlns:a16="http://schemas.microsoft.com/office/drawing/2014/main" val="11356306"/>
                  </a:ext>
                </a:extLst>
              </a:tr>
              <a:tr h="248190">
                <a:tc>
                  <a:txBody>
                    <a:bodyPr/>
                    <a:lstStyle/>
                    <a:p>
                      <a:pPr algn="ctr" rtl="1">
                        <a:lnSpc>
                          <a:spcPct val="107000"/>
                        </a:lnSpc>
                        <a:spcAft>
                          <a:spcPts val="0"/>
                        </a:spcAft>
                      </a:pPr>
                      <a:r>
                        <a:rPr lang="ar-SA" sz="1600" dirty="0">
                          <a:solidFill>
                            <a:schemeClr val="tx1"/>
                          </a:solidFill>
                          <a:effectLst/>
                          <a:cs typeface="B Nazanin" panose="00000400000000000000" pitchFamily="2" charset="-78"/>
                        </a:rPr>
                        <a:t>بوئین و میاندشت</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9933"/>
                    </a:solidFill>
                  </a:tcPr>
                </a:tc>
                <a:tc>
                  <a:txBody>
                    <a:bodyPr/>
                    <a:lstStyle/>
                    <a:p>
                      <a:pPr algn="ctr" rtl="0">
                        <a:lnSpc>
                          <a:spcPct val="107000"/>
                        </a:lnSpc>
                        <a:spcAft>
                          <a:spcPts val="0"/>
                        </a:spcAft>
                      </a:pPr>
                      <a:r>
                        <a:rPr lang="en-US" sz="1600" dirty="0">
                          <a:solidFill>
                            <a:schemeClr val="tx1"/>
                          </a:solidFill>
                          <a:effectLst/>
                          <a:cs typeface="B Nazanin" panose="00000400000000000000" pitchFamily="2" charset="-78"/>
                        </a:rPr>
                        <a:t>55.48</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9933"/>
                    </a:solidFill>
                  </a:tcPr>
                </a:tc>
                <a:extLst>
                  <a:ext uri="{0D108BD9-81ED-4DB2-BD59-A6C34878D82A}">
                    <a16:rowId xmlns:a16="http://schemas.microsoft.com/office/drawing/2014/main" val="206472480"/>
                  </a:ext>
                </a:extLst>
              </a:tr>
              <a:tr h="248190">
                <a:tc>
                  <a:txBody>
                    <a:bodyPr/>
                    <a:lstStyle/>
                    <a:p>
                      <a:pPr algn="ctr" rtl="1">
                        <a:lnSpc>
                          <a:spcPct val="107000"/>
                        </a:lnSpc>
                        <a:spcAft>
                          <a:spcPts val="0"/>
                        </a:spcAft>
                      </a:pPr>
                      <a:r>
                        <a:rPr lang="ar-SA" sz="1600" dirty="0">
                          <a:solidFill>
                            <a:schemeClr val="tx1"/>
                          </a:solidFill>
                          <a:effectLst/>
                          <a:cs typeface="B Nazanin" panose="00000400000000000000" pitchFamily="2" charset="-78"/>
                        </a:rPr>
                        <a:t>خوانسار</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9933"/>
                    </a:solidFill>
                  </a:tcPr>
                </a:tc>
                <a:tc>
                  <a:txBody>
                    <a:bodyPr/>
                    <a:lstStyle/>
                    <a:p>
                      <a:pPr algn="ctr" rtl="0">
                        <a:lnSpc>
                          <a:spcPct val="107000"/>
                        </a:lnSpc>
                        <a:spcAft>
                          <a:spcPts val="0"/>
                        </a:spcAft>
                      </a:pPr>
                      <a:r>
                        <a:rPr lang="en-US" sz="1600" dirty="0">
                          <a:solidFill>
                            <a:schemeClr val="tx1"/>
                          </a:solidFill>
                          <a:effectLst/>
                          <a:cs typeface="B Nazanin" panose="00000400000000000000" pitchFamily="2" charset="-78"/>
                        </a:rPr>
                        <a:t>56.71</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9933"/>
                    </a:solidFill>
                  </a:tcPr>
                </a:tc>
                <a:extLst>
                  <a:ext uri="{0D108BD9-81ED-4DB2-BD59-A6C34878D82A}">
                    <a16:rowId xmlns:a16="http://schemas.microsoft.com/office/drawing/2014/main" val="239189263"/>
                  </a:ext>
                </a:extLst>
              </a:tr>
              <a:tr h="248190">
                <a:tc>
                  <a:txBody>
                    <a:bodyPr/>
                    <a:lstStyle/>
                    <a:p>
                      <a:pPr algn="ctr" rtl="1">
                        <a:lnSpc>
                          <a:spcPct val="107000"/>
                        </a:lnSpc>
                        <a:spcAft>
                          <a:spcPts val="0"/>
                        </a:spcAft>
                      </a:pPr>
                      <a:r>
                        <a:rPr lang="ar-SA" sz="1600" dirty="0">
                          <a:solidFill>
                            <a:schemeClr val="tx1"/>
                          </a:solidFill>
                          <a:effectLst/>
                          <a:cs typeface="B Nazanin" panose="00000400000000000000" pitchFamily="2" charset="-78"/>
                        </a:rPr>
                        <a:t>گلپایگان</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9933"/>
                    </a:solidFill>
                  </a:tcPr>
                </a:tc>
                <a:tc>
                  <a:txBody>
                    <a:bodyPr/>
                    <a:lstStyle/>
                    <a:p>
                      <a:pPr algn="ctr" rtl="0">
                        <a:lnSpc>
                          <a:spcPct val="107000"/>
                        </a:lnSpc>
                        <a:spcAft>
                          <a:spcPts val="0"/>
                        </a:spcAft>
                      </a:pPr>
                      <a:r>
                        <a:rPr lang="en-US" sz="1600" dirty="0">
                          <a:solidFill>
                            <a:schemeClr val="tx1"/>
                          </a:solidFill>
                          <a:effectLst/>
                          <a:cs typeface="B Nazanin" panose="00000400000000000000" pitchFamily="2" charset="-78"/>
                        </a:rPr>
                        <a:t>58.49</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7602" marR="67602" marT="0" marB="0" anchor="ctr">
                    <a:solidFill>
                      <a:srgbClr val="FF9933"/>
                    </a:solidFill>
                  </a:tcPr>
                </a:tc>
                <a:extLst>
                  <a:ext uri="{0D108BD9-81ED-4DB2-BD59-A6C34878D82A}">
                    <a16:rowId xmlns:a16="http://schemas.microsoft.com/office/drawing/2014/main" val="2994680623"/>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4183306861"/>
              </p:ext>
            </p:extLst>
          </p:nvPr>
        </p:nvGraphicFramePr>
        <p:xfrm>
          <a:off x="411982" y="876126"/>
          <a:ext cx="3498113" cy="4227182"/>
        </p:xfrm>
        <a:graphic>
          <a:graphicData uri="http://schemas.openxmlformats.org/drawingml/2006/table">
            <a:tbl>
              <a:tblPr rtl="1" firstRow="1" firstCol="1" bandRow="1">
                <a:tableStyleId>{5C22544A-7EE6-4342-B048-85BDC9FD1C3A}</a:tableStyleId>
              </a:tblPr>
              <a:tblGrid>
                <a:gridCol w="1156848">
                  <a:extLst>
                    <a:ext uri="{9D8B030D-6E8A-4147-A177-3AD203B41FA5}">
                      <a16:colId xmlns:a16="http://schemas.microsoft.com/office/drawing/2014/main" val="1813951861"/>
                    </a:ext>
                  </a:extLst>
                </a:gridCol>
                <a:gridCol w="2341265">
                  <a:extLst>
                    <a:ext uri="{9D8B030D-6E8A-4147-A177-3AD203B41FA5}">
                      <a16:colId xmlns:a16="http://schemas.microsoft.com/office/drawing/2014/main" val="2888760108"/>
                    </a:ext>
                  </a:extLst>
                </a:gridCol>
              </a:tblGrid>
              <a:tr h="313550">
                <a:tc>
                  <a:txBody>
                    <a:bodyPr/>
                    <a:lstStyle/>
                    <a:p>
                      <a:pPr algn="ctr" rtl="1">
                        <a:lnSpc>
                          <a:spcPct val="107000"/>
                        </a:lnSpc>
                        <a:spcAft>
                          <a:spcPts val="0"/>
                        </a:spcAft>
                      </a:pPr>
                      <a:r>
                        <a:rPr lang="ar-SA" sz="1400" dirty="0">
                          <a:effectLst/>
                          <a:cs typeface="B Nazanin" panose="00000400000000000000" pitchFamily="2" charset="-78"/>
                        </a:rPr>
                        <a:t>نام شهرستان </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txBody>
                  <a:tcPr marL="52024" marR="52024" marT="0" marB="0" anchor="ctr"/>
                </a:tc>
                <a:tc>
                  <a:txBody>
                    <a:bodyPr/>
                    <a:lstStyle/>
                    <a:p>
                      <a:pPr algn="ctr" rtl="1">
                        <a:lnSpc>
                          <a:spcPct val="107000"/>
                        </a:lnSpc>
                        <a:spcAft>
                          <a:spcPts val="0"/>
                        </a:spcAft>
                      </a:pPr>
                      <a:r>
                        <a:rPr lang="fa-IR" sz="1600" dirty="0" smtClean="0">
                          <a:effectLst/>
                          <a:latin typeface="Calibri" panose="020F0502020204030204" pitchFamily="34" charset="0"/>
                          <a:ea typeface="Calibri" panose="020F0502020204030204" pitchFamily="34" charset="0"/>
                          <a:cs typeface="B Nazanin" panose="00000400000000000000" pitchFamily="2" charset="-78"/>
                        </a:rPr>
                        <a:t>درصد</a:t>
                      </a:r>
                      <a:r>
                        <a:rPr lang="fa-IR" sz="1600" baseline="0" dirty="0" smtClean="0">
                          <a:effectLst/>
                          <a:latin typeface="Calibri" panose="020F0502020204030204" pitchFamily="34" charset="0"/>
                          <a:ea typeface="Calibri" panose="020F0502020204030204" pitchFamily="34" charset="0"/>
                          <a:cs typeface="B Nazanin" panose="00000400000000000000" pitchFamily="2" charset="-78"/>
                        </a:rPr>
                        <a:t> شاخص</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52024" marR="52024" marT="0" marB="0" anchor="ctr"/>
                </a:tc>
                <a:extLst>
                  <a:ext uri="{0D108BD9-81ED-4DB2-BD59-A6C34878D82A}">
                    <a16:rowId xmlns:a16="http://schemas.microsoft.com/office/drawing/2014/main" val="1869219676"/>
                  </a:ext>
                </a:extLst>
              </a:tr>
              <a:tr h="211318">
                <a:tc>
                  <a:txBody>
                    <a:bodyPr/>
                    <a:lstStyle/>
                    <a:p>
                      <a:pPr algn="ctr" rtl="1">
                        <a:lnSpc>
                          <a:spcPct val="107000"/>
                        </a:lnSpc>
                        <a:spcAft>
                          <a:spcPts val="0"/>
                        </a:spcAft>
                      </a:pPr>
                      <a:r>
                        <a:rPr lang="ar-SA" sz="1500" dirty="0">
                          <a:solidFill>
                            <a:schemeClr val="tx1"/>
                          </a:solidFill>
                          <a:effectLst/>
                          <a:cs typeface="B Nazanin" panose="00000400000000000000" pitchFamily="2" charset="-78"/>
                        </a:rPr>
                        <a:t>مبارکه</a:t>
                      </a:r>
                      <a:endParaRPr lang="en-US" sz="15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52024" marR="52024" marT="0" marB="0" anchor="ctr">
                    <a:solidFill>
                      <a:srgbClr val="FFFF99"/>
                    </a:solidFill>
                  </a:tcPr>
                </a:tc>
                <a:tc>
                  <a:txBody>
                    <a:bodyPr/>
                    <a:lstStyle/>
                    <a:p>
                      <a:pPr algn="ctr" rtl="0">
                        <a:lnSpc>
                          <a:spcPct val="107000"/>
                        </a:lnSpc>
                        <a:spcAft>
                          <a:spcPts val="0"/>
                        </a:spcAft>
                      </a:pPr>
                      <a:r>
                        <a:rPr lang="en-US" sz="1400" dirty="0">
                          <a:solidFill>
                            <a:schemeClr val="tx1"/>
                          </a:solidFill>
                          <a:effectLst/>
                        </a:rPr>
                        <a:t>60.21</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52024" marR="52024" marT="0" marB="0" anchor="ctr">
                    <a:solidFill>
                      <a:srgbClr val="FFFF99"/>
                    </a:solidFill>
                  </a:tcPr>
                </a:tc>
                <a:extLst>
                  <a:ext uri="{0D108BD9-81ED-4DB2-BD59-A6C34878D82A}">
                    <a16:rowId xmlns:a16="http://schemas.microsoft.com/office/drawing/2014/main" val="738065750"/>
                  </a:ext>
                </a:extLst>
              </a:tr>
              <a:tr h="211318">
                <a:tc>
                  <a:txBody>
                    <a:bodyPr/>
                    <a:lstStyle/>
                    <a:p>
                      <a:pPr algn="ctr" rtl="1">
                        <a:lnSpc>
                          <a:spcPct val="107000"/>
                        </a:lnSpc>
                        <a:spcAft>
                          <a:spcPts val="0"/>
                        </a:spcAft>
                      </a:pPr>
                      <a:r>
                        <a:rPr lang="ar-SA" sz="1500" dirty="0">
                          <a:solidFill>
                            <a:schemeClr val="tx1"/>
                          </a:solidFill>
                          <a:effectLst/>
                          <a:cs typeface="B Nazanin" panose="00000400000000000000" pitchFamily="2" charset="-78"/>
                        </a:rPr>
                        <a:t>فلاورجان</a:t>
                      </a:r>
                      <a:endParaRPr lang="en-US" sz="15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52024" marR="52024" marT="0" marB="0" anchor="ctr">
                    <a:solidFill>
                      <a:srgbClr val="FFFF99"/>
                    </a:solidFill>
                  </a:tcPr>
                </a:tc>
                <a:tc>
                  <a:txBody>
                    <a:bodyPr/>
                    <a:lstStyle/>
                    <a:p>
                      <a:pPr algn="ctr" rtl="0">
                        <a:lnSpc>
                          <a:spcPct val="107000"/>
                        </a:lnSpc>
                        <a:spcAft>
                          <a:spcPts val="0"/>
                        </a:spcAft>
                      </a:pPr>
                      <a:r>
                        <a:rPr lang="en-US" sz="1400" dirty="0">
                          <a:solidFill>
                            <a:schemeClr val="tx1"/>
                          </a:solidFill>
                          <a:effectLst/>
                        </a:rPr>
                        <a:t>62.21</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52024" marR="52024" marT="0" marB="0" anchor="ctr">
                    <a:solidFill>
                      <a:srgbClr val="FFFF99"/>
                    </a:solidFill>
                  </a:tcPr>
                </a:tc>
                <a:extLst>
                  <a:ext uri="{0D108BD9-81ED-4DB2-BD59-A6C34878D82A}">
                    <a16:rowId xmlns:a16="http://schemas.microsoft.com/office/drawing/2014/main" val="931206515"/>
                  </a:ext>
                </a:extLst>
              </a:tr>
              <a:tr h="211318">
                <a:tc>
                  <a:txBody>
                    <a:bodyPr/>
                    <a:lstStyle/>
                    <a:p>
                      <a:pPr algn="ctr" rtl="1">
                        <a:lnSpc>
                          <a:spcPct val="107000"/>
                        </a:lnSpc>
                        <a:spcAft>
                          <a:spcPts val="0"/>
                        </a:spcAft>
                      </a:pPr>
                      <a:r>
                        <a:rPr lang="ar-SA" sz="1500" dirty="0">
                          <a:solidFill>
                            <a:schemeClr val="tx1"/>
                          </a:solidFill>
                          <a:effectLst/>
                          <a:cs typeface="B Nazanin" panose="00000400000000000000" pitchFamily="2" charset="-78"/>
                        </a:rPr>
                        <a:t>دهاقان</a:t>
                      </a:r>
                      <a:endParaRPr lang="en-US" sz="15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52024" marR="52024" marT="0" marB="0" anchor="ctr">
                    <a:solidFill>
                      <a:srgbClr val="FFFF99"/>
                    </a:solidFill>
                  </a:tcPr>
                </a:tc>
                <a:tc>
                  <a:txBody>
                    <a:bodyPr/>
                    <a:lstStyle/>
                    <a:p>
                      <a:pPr algn="ctr" rtl="0">
                        <a:lnSpc>
                          <a:spcPct val="107000"/>
                        </a:lnSpc>
                        <a:spcAft>
                          <a:spcPts val="0"/>
                        </a:spcAft>
                      </a:pPr>
                      <a:r>
                        <a:rPr lang="en-US" sz="1400" dirty="0">
                          <a:solidFill>
                            <a:schemeClr val="tx1"/>
                          </a:solidFill>
                          <a:effectLst/>
                        </a:rPr>
                        <a:t>65.66</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52024" marR="52024" marT="0" marB="0" anchor="ctr">
                    <a:solidFill>
                      <a:srgbClr val="FFFF99"/>
                    </a:solidFill>
                  </a:tcPr>
                </a:tc>
                <a:extLst>
                  <a:ext uri="{0D108BD9-81ED-4DB2-BD59-A6C34878D82A}">
                    <a16:rowId xmlns:a16="http://schemas.microsoft.com/office/drawing/2014/main" val="2027181914"/>
                  </a:ext>
                </a:extLst>
              </a:tr>
              <a:tr h="211318">
                <a:tc>
                  <a:txBody>
                    <a:bodyPr/>
                    <a:lstStyle/>
                    <a:p>
                      <a:pPr algn="ctr" rtl="1">
                        <a:lnSpc>
                          <a:spcPct val="107000"/>
                        </a:lnSpc>
                        <a:spcAft>
                          <a:spcPts val="0"/>
                        </a:spcAft>
                      </a:pPr>
                      <a:r>
                        <a:rPr lang="ar-SA" sz="1500" dirty="0">
                          <a:solidFill>
                            <a:schemeClr val="tx1"/>
                          </a:solidFill>
                          <a:effectLst/>
                          <a:cs typeface="B Nazanin" panose="00000400000000000000" pitchFamily="2" charset="-78"/>
                        </a:rPr>
                        <a:t>نائین</a:t>
                      </a:r>
                      <a:endParaRPr lang="en-US" sz="15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52024" marR="52024" marT="0" marB="0" anchor="ctr">
                    <a:solidFill>
                      <a:srgbClr val="FFFF99"/>
                    </a:solidFill>
                  </a:tcPr>
                </a:tc>
                <a:tc>
                  <a:txBody>
                    <a:bodyPr/>
                    <a:lstStyle/>
                    <a:p>
                      <a:pPr algn="ctr" rtl="0">
                        <a:lnSpc>
                          <a:spcPct val="107000"/>
                        </a:lnSpc>
                        <a:spcAft>
                          <a:spcPts val="0"/>
                        </a:spcAft>
                      </a:pPr>
                      <a:r>
                        <a:rPr lang="en-US" sz="1400" dirty="0">
                          <a:solidFill>
                            <a:schemeClr val="tx1"/>
                          </a:solidFill>
                          <a:effectLst/>
                        </a:rPr>
                        <a:t>66.82</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52024" marR="52024" marT="0" marB="0" anchor="ctr">
                    <a:solidFill>
                      <a:srgbClr val="FFFF99"/>
                    </a:solidFill>
                  </a:tcPr>
                </a:tc>
                <a:extLst>
                  <a:ext uri="{0D108BD9-81ED-4DB2-BD59-A6C34878D82A}">
                    <a16:rowId xmlns:a16="http://schemas.microsoft.com/office/drawing/2014/main" val="2340109654"/>
                  </a:ext>
                </a:extLst>
              </a:tr>
              <a:tr h="211318">
                <a:tc>
                  <a:txBody>
                    <a:bodyPr/>
                    <a:lstStyle/>
                    <a:p>
                      <a:pPr algn="ctr" rtl="1">
                        <a:lnSpc>
                          <a:spcPct val="107000"/>
                        </a:lnSpc>
                        <a:spcAft>
                          <a:spcPts val="0"/>
                        </a:spcAft>
                      </a:pPr>
                      <a:r>
                        <a:rPr lang="ar-SA" sz="1500" dirty="0">
                          <a:solidFill>
                            <a:schemeClr val="tx1"/>
                          </a:solidFill>
                          <a:effectLst/>
                          <a:cs typeface="B Nazanin" panose="00000400000000000000" pitchFamily="2" charset="-78"/>
                        </a:rPr>
                        <a:t>برخوار</a:t>
                      </a:r>
                      <a:endParaRPr lang="en-US" sz="15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52024" marR="52024" marT="0" marB="0" anchor="ctr">
                    <a:solidFill>
                      <a:srgbClr val="FFFF99"/>
                    </a:solidFill>
                  </a:tcPr>
                </a:tc>
                <a:tc>
                  <a:txBody>
                    <a:bodyPr/>
                    <a:lstStyle/>
                    <a:p>
                      <a:pPr algn="ctr" rtl="0">
                        <a:lnSpc>
                          <a:spcPct val="107000"/>
                        </a:lnSpc>
                        <a:spcAft>
                          <a:spcPts val="0"/>
                        </a:spcAft>
                      </a:pPr>
                      <a:r>
                        <a:rPr lang="en-US" sz="1400" dirty="0">
                          <a:solidFill>
                            <a:schemeClr val="tx1"/>
                          </a:solidFill>
                          <a:effectLst/>
                        </a:rPr>
                        <a:t>67.10</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52024" marR="52024" marT="0" marB="0" anchor="ctr">
                    <a:solidFill>
                      <a:srgbClr val="FFFF99"/>
                    </a:solidFill>
                  </a:tcPr>
                </a:tc>
                <a:extLst>
                  <a:ext uri="{0D108BD9-81ED-4DB2-BD59-A6C34878D82A}">
                    <a16:rowId xmlns:a16="http://schemas.microsoft.com/office/drawing/2014/main" val="754789236"/>
                  </a:ext>
                </a:extLst>
              </a:tr>
              <a:tr h="211318">
                <a:tc>
                  <a:txBody>
                    <a:bodyPr/>
                    <a:lstStyle/>
                    <a:p>
                      <a:pPr algn="ctr" rtl="1">
                        <a:lnSpc>
                          <a:spcPct val="107000"/>
                        </a:lnSpc>
                        <a:spcAft>
                          <a:spcPts val="0"/>
                        </a:spcAft>
                      </a:pPr>
                      <a:r>
                        <a:rPr lang="ar-SA" sz="1500" dirty="0">
                          <a:solidFill>
                            <a:schemeClr val="tx1"/>
                          </a:solidFill>
                          <a:effectLst/>
                          <a:cs typeface="B Nazanin" panose="00000400000000000000" pitchFamily="2" charset="-78"/>
                        </a:rPr>
                        <a:t>فریدن</a:t>
                      </a:r>
                      <a:endParaRPr lang="en-US" sz="15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52024" marR="52024" marT="0" marB="0" anchor="ctr">
                    <a:solidFill>
                      <a:srgbClr val="FFFF99"/>
                    </a:solidFill>
                  </a:tcPr>
                </a:tc>
                <a:tc>
                  <a:txBody>
                    <a:bodyPr/>
                    <a:lstStyle/>
                    <a:p>
                      <a:pPr algn="ctr" rtl="0">
                        <a:lnSpc>
                          <a:spcPct val="107000"/>
                        </a:lnSpc>
                        <a:spcAft>
                          <a:spcPts val="0"/>
                        </a:spcAft>
                      </a:pPr>
                      <a:r>
                        <a:rPr lang="en-US" sz="1400" dirty="0">
                          <a:solidFill>
                            <a:schemeClr val="tx1"/>
                          </a:solidFill>
                          <a:effectLst/>
                        </a:rPr>
                        <a:t>67.26</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52024" marR="52024" marT="0" marB="0" anchor="ctr">
                    <a:solidFill>
                      <a:srgbClr val="FFFF99"/>
                    </a:solidFill>
                  </a:tcPr>
                </a:tc>
                <a:extLst>
                  <a:ext uri="{0D108BD9-81ED-4DB2-BD59-A6C34878D82A}">
                    <a16:rowId xmlns:a16="http://schemas.microsoft.com/office/drawing/2014/main" val="3905033242"/>
                  </a:ext>
                </a:extLst>
              </a:tr>
              <a:tr h="211318">
                <a:tc>
                  <a:txBody>
                    <a:bodyPr/>
                    <a:lstStyle/>
                    <a:p>
                      <a:pPr algn="ctr" rtl="1">
                        <a:lnSpc>
                          <a:spcPct val="107000"/>
                        </a:lnSpc>
                        <a:spcAft>
                          <a:spcPts val="0"/>
                        </a:spcAft>
                      </a:pPr>
                      <a:r>
                        <a:rPr lang="ar-SA" sz="1500" dirty="0">
                          <a:solidFill>
                            <a:schemeClr val="tx1"/>
                          </a:solidFill>
                          <a:effectLst/>
                          <a:cs typeface="B Nazanin" panose="00000400000000000000" pitchFamily="2" charset="-78"/>
                        </a:rPr>
                        <a:t>خور وبیابانک</a:t>
                      </a:r>
                      <a:endParaRPr lang="en-US" sz="15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52024" marR="52024" marT="0" marB="0" anchor="ctr">
                    <a:solidFill>
                      <a:srgbClr val="FFFF99"/>
                    </a:solidFill>
                  </a:tcPr>
                </a:tc>
                <a:tc>
                  <a:txBody>
                    <a:bodyPr/>
                    <a:lstStyle/>
                    <a:p>
                      <a:pPr algn="ctr" rtl="0">
                        <a:lnSpc>
                          <a:spcPct val="107000"/>
                        </a:lnSpc>
                        <a:spcAft>
                          <a:spcPts val="0"/>
                        </a:spcAft>
                      </a:pPr>
                      <a:r>
                        <a:rPr lang="en-US" sz="1400" dirty="0">
                          <a:solidFill>
                            <a:schemeClr val="tx1"/>
                          </a:solidFill>
                          <a:effectLst/>
                        </a:rPr>
                        <a:t>68.25</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52024" marR="52024" marT="0" marB="0" anchor="ctr">
                    <a:solidFill>
                      <a:srgbClr val="FFFF99"/>
                    </a:solidFill>
                  </a:tcPr>
                </a:tc>
                <a:extLst>
                  <a:ext uri="{0D108BD9-81ED-4DB2-BD59-A6C34878D82A}">
                    <a16:rowId xmlns:a16="http://schemas.microsoft.com/office/drawing/2014/main" val="1861283349"/>
                  </a:ext>
                </a:extLst>
              </a:tr>
              <a:tr h="211318">
                <a:tc>
                  <a:txBody>
                    <a:bodyPr/>
                    <a:lstStyle/>
                    <a:p>
                      <a:pPr algn="ctr" rtl="1">
                        <a:lnSpc>
                          <a:spcPct val="107000"/>
                        </a:lnSpc>
                        <a:spcAft>
                          <a:spcPts val="0"/>
                        </a:spcAft>
                      </a:pPr>
                      <a:r>
                        <a:rPr lang="ar-SA" sz="1500" dirty="0">
                          <a:solidFill>
                            <a:schemeClr val="tx1"/>
                          </a:solidFill>
                          <a:effectLst/>
                          <a:cs typeface="B Nazanin" panose="00000400000000000000" pitchFamily="2" charset="-78"/>
                        </a:rPr>
                        <a:t>کوهپایه</a:t>
                      </a:r>
                      <a:endParaRPr lang="en-US" sz="15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52024" marR="52024" marT="0" marB="0" anchor="ctr">
                    <a:solidFill>
                      <a:srgbClr val="FFFF99"/>
                    </a:solidFill>
                  </a:tcPr>
                </a:tc>
                <a:tc>
                  <a:txBody>
                    <a:bodyPr/>
                    <a:lstStyle/>
                    <a:p>
                      <a:pPr algn="ctr" rtl="0">
                        <a:lnSpc>
                          <a:spcPct val="107000"/>
                        </a:lnSpc>
                        <a:spcAft>
                          <a:spcPts val="0"/>
                        </a:spcAft>
                      </a:pPr>
                      <a:r>
                        <a:rPr lang="en-US" sz="1400" dirty="0">
                          <a:solidFill>
                            <a:schemeClr val="tx1"/>
                          </a:solidFill>
                          <a:effectLst/>
                        </a:rPr>
                        <a:t>69.69</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52024" marR="52024" marT="0" marB="0" anchor="ctr">
                    <a:solidFill>
                      <a:srgbClr val="FFFF99"/>
                    </a:solidFill>
                  </a:tcPr>
                </a:tc>
                <a:extLst>
                  <a:ext uri="{0D108BD9-81ED-4DB2-BD59-A6C34878D82A}">
                    <a16:rowId xmlns:a16="http://schemas.microsoft.com/office/drawing/2014/main" val="2630071588"/>
                  </a:ext>
                </a:extLst>
              </a:tr>
              <a:tr h="228199">
                <a:tc>
                  <a:txBody>
                    <a:bodyPr/>
                    <a:lstStyle/>
                    <a:p>
                      <a:pPr algn="ctr" rtl="1">
                        <a:lnSpc>
                          <a:spcPct val="107000"/>
                        </a:lnSpc>
                        <a:spcAft>
                          <a:spcPts val="0"/>
                        </a:spcAft>
                      </a:pPr>
                      <a:r>
                        <a:rPr lang="ar-SA" sz="1500" dirty="0">
                          <a:solidFill>
                            <a:schemeClr val="tx1"/>
                          </a:solidFill>
                          <a:effectLst/>
                          <a:cs typeface="B Nazanin" panose="00000400000000000000" pitchFamily="2" charset="-78"/>
                        </a:rPr>
                        <a:t>هرند</a:t>
                      </a:r>
                      <a:endParaRPr lang="en-US" sz="15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52024" marR="52024" marT="0" marB="0" anchor="ctr">
                    <a:solidFill>
                      <a:srgbClr val="FFFF99"/>
                    </a:solidFill>
                  </a:tcPr>
                </a:tc>
                <a:tc>
                  <a:txBody>
                    <a:bodyPr/>
                    <a:lstStyle/>
                    <a:p>
                      <a:pPr algn="ctr" rtl="0">
                        <a:lnSpc>
                          <a:spcPct val="107000"/>
                        </a:lnSpc>
                        <a:spcAft>
                          <a:spcPts val="0"/>
                        </a:spcAft>
                      </a:pPr>
                      <a:r>
                        <a:rPr lang="en-US" sz="1400" dirty="0">
                          <a:solidFill>
                            <a:schemeClr val="tx1"/>
                          </a:solidFill>
                          <a:effectLst/>
                        </a:rPr>
                        <a:t>69.80</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52024" marR="52024" marT="0" marB="0" anchor="ctr">
                    <a:solidFill>
                      <a:srgbClr val="FFFF99"/>
                    </a:solidFill>
                  </a:tcPr>
                </a:tc>
                <a:extLst>
                  <a:ext uri="{0D108BD9-81ED-4DB2-BD59-A6C34878D82A}">
                    <a16:rowId xmlns:a16="http://schemas.microsoft.com/office/drawing/2014/main" val="1986485193"/>
                  </a:ext>
                </a:extLst>
              </a:tr>
              <a:tr h="211318">
                <a:tc>
                  <a:txBody>
                    <a:bodyPr/>
                    <a:lstStyle/>
                    <a:p>
                      <a:pPr algn="ctr" rtl="1">
                        <a:lnSpc>
                          <a:spcPct val="107000"/>
                        </a:lnSpc>
                        <a:spcAft>
                          <a:spcPts val="0"/>
                        </a:spcAft>
                      </a:pPr>
                      <a:r>
                        <a:rPr lang="ar-SA" sz="1500" dirty="0">
                          <a:solidFill>
                            <a:schemeClr val="tx1"/>
                          </a:solidFill>
                          <a:effectLst/>
                          <a:cs typeface="B Nazanin" panose="00000400000000000000" pitchFamily="2" charset="-78"/>
                        </a:rPr>
                        <a:t>چادگان </a:t>
                      </a:r>
                      <a:endParaRPr lang="en-US" sz="15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52024" marR="52024" marT="0" marB="0" anchor="ctr">
                    <a:solidFill>
                      <a:srgbClr val="FFFF99"/>
                    </a:solidFill>
                  </a:tcPr>
                </a:tc>
                <a:tc>
                  <a:txBody>
                    <a:bodyPr/>
                    <a:lstStyle/>
                    <a:p>
                      <a:pPr algn="ctr" rtl="0">
                        <a:lnSpc>
                          <a:spcPct val="107000"/>
                        </a:lnSpc>
                        <a:spcAft>
                          <a:spcPts val="0"/>
                        </a:spcAft>
                      </a:pPr>
                      <a:r>
                        <a:rPr lang="en-US" sz="1400" dirty="0">
                          <a:solidFill>
                            <a:schemeClr val="tx1"/>
                          </a:solidFill>
                          <a:effectLst/>
                        </a:rPr>
                        <a:t>69.89</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52024" marR="52024" marT="0" marB="0" anchor="ctr">
                    <a:solidFill>
                      <a:srgbClr val="FFFF99"/>
                    </a:solidFill>
                  </a:tcPr>
                </a:tc>
                <a:extLst>
                  <a:ext uri="{0D108BD9-81ED-4DB2-BD59-A6C34878D82A}">
                    <a16:rowId xmlns:a16="http://schemas.microsoft.com/office/drawing/2014/main" val="2397609576"/>
                  </a:ext>
                </a:extLst>
              </a:tr>
              <a:tr h="211318">
                <a:tc>
                  <a:txBody>
                    <a:bodyPr/>
                    <a:lstStyle/>
                    <a:p>
                      <a:pPr algn="ctr" rtl="1">
                        <a:lnSpc>
                          <a:spcPct val="107000"/>
                        </a:lnSpc>
                        <a:spcAft>
                          <a:spcPts val="0"/>
                        </a:spcAft>
                      </a:pPr>
                      <a:r>
                        <a:rPr lang="ar-SA" sz="1500" dirty="0">
                          <a:solidFill>
                            <a:schemeClr val="tx1"/>
                          </a:solidFill>
                          <a:effectLst/>
                          <a:cs typeface="B Nazanin" panose="00000400000000000000" pitchFamily="2" charset="-78"/>
                        </a:rPr>
                        <a:t>تیران و کرون </a:t>
                      </a:r>
                      <a:endParaRPr lang="en-US" sz="15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52024" marR="52024" marT="0" marB="0" anchor="ctr">
                    <a:solidFill>
                      <a:srgbClr val="FFFF99"/>
                    </a:solidFill>
                  </a:tcPr>
                </a:tc>
                <a:tc>
                  <a:txBody>
                    <a:bodyPr/>
                    <a:lstStyle/>
                    <a:p>
                      <a:pPr algn="ctr" rtl="0">
                        <a:lnSpc>
                          <a:spcPct val="107000"/>
                        </a:lnSpc>
                        <a:spcAft>
                          <a:spcPts val="0"/>
                        </a:spcAft>
                      </a:pPr>
                      <a:r>
                        <a:rPr lang="en-US" sz="1400" dirty="0">
                          <a:solidFill>
                            <a:schemeClr val="tx1"/>
                          </a:solidFill>
                          <a:effectLst/>
                        </a:rPr>
                        <a:t>70.10</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52024" marR="52024" marT="0" marB="0" anchor="ctr">
                    <a:solidFill>
                      <a:srgbClr val="FFFF99"/>
                    </a:solidFill>
                  </a:tcPr>
                </a:tc>
                <a:extLst>
                  <a:ext uri="{0D108BD9-81ED-4DB2-BD59-A6C34878D82A}">
                    <a16:rowId xmlns:a16="http://schemas.microsoft.com/office/drawing/2014/main" val="1855573218"/>
                  </a:ext>
                </a:extLst>
              </a:tr>
              <a:tr h="211318">
                <a:tc>
                  <a:txBody>
                    <a:bodyPr/>
                    <a:lstStyle/>
                    <a:p>
                      <a:pPr algn="ctr" rtl="1">
                        <a:lnSpc>
                          <a:spcPct val="107000"/>
                        </a:lnSpc>
                        <a:spcAft>
                          <a:spcPts val="0"/>
                        </a:spcAft>
                      </a:pPr>
                      <a:r>
                        <a:rPr lang="ar-SA" sz="1500" dirty="0">
                          <a:solidFill>
                            <a:schemeClr val="tx1"/>
                          </a:solidFill>
                          <a:effectLst/>
                          <a:cs typeface="B Nazanin" panose="00000400000000000000" pitchFamily="2" charset="-78"/>
                        </a:rPr>
                        <a:t>نطنز</a:t>
                      </a:r>
                      <a:endParaRPr lang="en-US" sz="15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52024" marR="52024" marT="0" marB="0" anchor="ctr">
                    <a:solidFill>
                      <a:srgbClr val="FFFF99"/>
                    </a:solidFill>
                  </a:tcPr>
                </a:tc>
                <a:tc>
                  <a:txBody>
                    <a:bodyPr/>
                    <a:lstStyle/>
                    <a:p>
                      <a:pPr algn="ctr" rtl="0">
                        <a:lnSpc>
                          <a:spcPct val="107000"/>
                        </a:lnSpc>
                        <a:spcAft>
                          <a:spcPts val="0"/>
                        </a:spcAft>
                      </a:pPr>
                      <a:r>
                        <a:rPr lang="en-US" sz="1400" dirty="0">
                          <a:solidFill>
                            <a:schemeClr val="tx1"/>
                          </a:solidFill>
                          <a:effectLst/>
                        </a:rPr>
                        <a:t>71.03</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52024" marR="52024" marT="0" marB="0" anchor="ctr">
                    <a:solidFill>
                      <a:srgbClr val="FFFF99"/>
                    </a:solidFill>
                  </a:tcPr>
                </a:tc>
                <a:extLst>
                  <a:ext uri="{0D108BD9-81ED-4DB2-BD59-A6C34878D82A}">
                    <a16:rowId xmlns:a16="http://schemas.microsoft.com/office/drawing/2014/main" val="3223787033"/>
                  </a:ext>
                </a:extLst>
              </a:tr>
              <a:tr h="211318">
                <a:tc>
                  <a:txBody>
                    <a:bodyPr/>
                    <a:lstStyle/>
                    <a:p>
                      <a:pPr algn="ctr" rtl="1">
                        <a:lnSpc>
                          <a:spcPct val="107000"/>
                        </a:lnSpc>
                        <a:spcAft>
                          <a:spcPts val="0"/>
                        </a:spcAft>
                      </a:pPr>
                      <a:r>
                        <a:rPr lang="ar-SA" sz="1500" dirty="0">
                          <a:solidFill>
                            <a:schemeClr val="tx1"/>
                          </a:solidFill>
                          <a:effectLst/>
                          <a:cs typeface="B Nazanin" panose="00000400000000000000" pitchFamily="2" charset="-78"/>
                        </a:rPr>
                        <a:t>فریدون شهر</a:t>
                      </a:r>
                      <a:endParaRPr lang="en-US" sz="15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52024" marR="52024" marT="0" marB="0" anchor="ctr">
                    <a:solidFill>
                      <a:srgbClr val="FFFF99"/>
                    </a:solidFill>
                  </a:tcPr>
                </a:tc>
                <a:tc>
                  <a:txBody>
                    <a:bodyPr/>
                    <a:lstStyle/>
                    <a:p>
                      <a:pPr algn="ctr" rtl="0">
                        <a:lnSpc>
                          <a:spcPct val="107000"/>
                        </a:lnSpc>
                        <a:spcAft>
                          <a:spcPts val="0"/>
                        </a:spcAft>
                      </a:pPr>
                      <a:r>
                        <a:rPr lang="en-US" sz="1400" dirty="0">
                          <a:solidFill>
                            <a:schemeClr val="tx1"/>
                          </a:solidFill>
                          <a:effectLst/>
                        </a:rPr>
                        <a:t>72.19</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52024" marR="52024" marT="0" marB="0" anchor="ctr">
                    <a:solidFill>
                      <a:srgbClr val="FFFF99"/>
                    </a:solidFill>
                  </a:tcPr>
                </a:tc>
                <a:extLst>
                  <a:ext uri="{0D108BD9-81ED-4DB2-BD59-A6C34878D82A}">
                    <a16:rowId xmlns:a16="http://schemas.microsoft.com/office/drawing/2014/main" val="4209250916"/>
                  </a:ext>
                </a:extLst>
              </a:tr>
              <a:tr h="211318">
                <a:tc>
                  <a:txBody>
                    <a:bodyPr/>
                    <a:lstStyle/>
                    <a:p>
                      <a:pPr algn="ctr" rtl="1">
                        <a:lnSpc>
                          <a:spcPct val="107000"/>
                        </a:lnSpc>
                        <a:spcAft>
                          <a:spcPts val="0"/>
                        </a:spcAft>
                      </a:pPr>
                      <a:r>
                        <a:rPr lang="ar-SA" sz="1500" dirty="0">
                          <a:solidFill>
                            <a:schemeClr val="tx1"/>
                          </a:solidFill>
                          <a:effectLst/>
                          <a:cs typeface="B Nazanin" panose="00000400000000000000" pitchFamily="2" charset="-78"/>
                        </a:rPr>
                        <a:t>جرقویه</a:t>
                      </a:r>
                      <a:endParaRPr lang="en-US" sz="15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52024" marR="52024" marT="0" marB="0" anchor="ctr">
                    <a:solidFill>
                      <a:srgbClr val="FFFF99"/>
                    </a:solidFill>
                  </a:tcPr>
                </a:tc>
                <a:tc>
                  <a:txBody>
                    <a:bodyPr/>
                    <a:lstStyle/>
                    <a:p>
                      <a:pPr algn="ctr" rtl="0">
                        <a:lnSpc>
                          <a:spcPct val="107000"/>
                        </a:lnSpc>
                        <a:spcAft>
                          <a:spcPts val="0"/>
                        </a:spcAft>
                      </a:pPr>
                      <a:r>
                        <a:rPr lang="en-US" sz="1400" dirty="0">
                          <a:solidFill>
                            <a:schemeClr val="tx1"/>
                          </a:solidFill>
                          <a:effectLst/>
                        </a:rPr>
                        <a:t>79.26</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52024" marR="52024" marT="0" marB="0" anchor="ctr">
                    <a:solidFill>
                      <a:srgbClr val="FFFF99"/>
                    </a:solidFill>
                  </a:tcPr>
                </a:tc>
                <a:extLst>
                  <a:ext uri="{0D108BD9-81ED-4DB2-BD59-A6C34878D82A}">
                    <a16:rowId xmlns:a16="http://schemas.microsoft.com/office/drawing/2014/main" val="2842029594"/>
                  </a:ext>
                </a:extLst>
              </a:tr>
              <a:tr h="211318">
                <a:tc>
                  <a:txBody>
                    <a:bodyPr/>
                    <a:lstStyle/>
                    <a:p>
                      <a:pPr algn="ctr" rtl="1">
                        <a:lnSpc>
                          <a:spcPct val="107000"/>
                        </a:lnSpc>
                        <a:spcAft>
                          <a:spcPts val="0"/>
                        </a:spcAft>
                      </a:pPr>
                      <a:r>
                        <a:rPr lang="ar-SA" sz="1500" dirty="0">
                          <a:solidFill>
                            <a:schemeClr val="tx1"/>
                          </a:solidFill>
                          <a:effectLst/>
                          <a:cs typeface="B Nazanin" panose="00000400000000000000" pitchFamily="2" charset="-78"/>
                        </a:rPr>
                        <a:t>اردستان </a:t>
                      </a:r>
                      <a:endParaRPr lang="en-US" sz="15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52024" marR="52024" marT="0" marB="0" anchor="ctr">
                    <a:solidFill>
                      <a:srgbClr val="ABEB87"/>
                    </a:solidFill>
                  </a:tcPr>
                </a:tc>
                <a:tc>
                  <a:txBody>
                    <a:bodyPr/>
                    <a:lstStyle/>
                    <a:p>
                      <a:pPr algn="ctr" rtl="0">
                        <a:lnSpc>
                          <a:spcPct val="107000"/>
                        </a:lnSpc>
                        <a:spcAft>
                          <a:spcPts val="0"/>
                        </a:spcAft>
                      </a:pPr>
                      <a:r>
                        <a:rPr lang="en-US" sz="1400" dirty="0">
                          <a:solidFill>
                            <a:schemeClr val="tx1"/>
                          </a:solidFill>
                          <a:effectLst/>
                        </a:rPr>
                        <a:t>81.77</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52024" marR="52024" marT="0" marB="0" anchor="ctr">
                    <a:solidFill>
                      <a:srgbClr val="ABEB87"/>
                    </a:solidFill>
                  </a:tcPr>
                </a:tc>
                <a:extLst>
                  <a:ext uri="{0D108BD9-81ED-4DB2-BD59-A6C34878D82A}">
                    <a16:rowId xmlns:a16="http://schemas.microsoft.com/office/drawing/2014/main" val="920987224"/>
                  </a:ext>
                </a:extLst>
              </a:tr>
              <a:tr h="211318">
                <a:tc>
                  <a:txBody>
                    <a:bodyPr/>
                    <a:lstStyle/>
                    <a:p>
                      <a:pPr algn="ctr" rtl="1">
                        <a:lnSpc>
                          <a:spcPct val="107000"/>
                        </a:lnSpc>
                        <a:spcAft>
                          <a:spcPts val="0"/>
                        </a:spcAft>
                      </a:pPr>
                      <a:r>
                        <a:rPr lang="ar-SA" sz="1500" dirty="0">
                          <a:solidFill>
                            <a:schemeClr val="tx1"/>
                          </a:solidFill>
                          <a:effectLst/>
                          <a:cs typeface="B Nazanin" panose="00000400000000000000" pitchFamily="2" charset="-78"/>
                        </a:rPr>
                        <a:t>سمیرم</a:t>
                      </a:r>
                      <a:endParaRPr lang="en-US" sz="15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52024" marR="52024" marT="0" marB="0" anchor="ctr">
                    <a:solidFill>
                      <a:srgbClr val="ABEB87"/>
                    </a:solidFill>
                  </a:tcPr>
                </a:tc>
                <a:tc>
                  <a:txBody>
                    <a:bodyPr/>
                    <a:lstStyle/>
                    <a:p>
                      <a:pPr algn="ctr" rtl="0">
                        <a:lnSpc>
                          <a:spcPct val="107000"/>
                        </a:lnSpc>
                        <a:spcAft>
                          <a:spcPts val="0"/>
                        </a:spcAft>
                      </a:pPr>
                      <a:r>
                        <a:rPr lang="en-US" sz="1400" dirty="0">
                          <a:solidFill>
                            <a:schemeClr val="tx1"/>
                          </a:solidFill>
                          <a:effectLst/>
                        </a:rPr>
                        <a:t>85.44</a:t>
                      </a:r>
                      <a:endParaRPr lang="en-US" sz="14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52024" marR="52024" marT="0" marB="0" anchor="ctr">
                    <a:solidFill>
                      <a:srgbClr val="ABEB87"/>
                    </a:solidFill>
                  </a:tcPr>
                </a:tc>
                <a:extLst>
                  <a:ext uri="{0D108BD9-81ED-4DB2-BD59-A6C34878D82A}">
                    <a16:rowId xmlns:a16="http://schemas.microsoft.com/office/drawing/2014/main" val="3289174178"/>
                  </a:ext>
                </a:extLst>
              </a:tr>
            </a:tbl>
          </a:graphicData>
        </a:graphic>
      </p:graphicFrame>
    </p:spTree>
    <p:extLst>
      <p:ext uri="{BB962C8B-B14F-4D97-AF65-F5344CB8AC3E}">
        <p14:creationId xmlns:p14="http://schemas.microsoft.com/office/powerpoint/2010/main" val="28099019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966" y="281175"/>
            <a:ext cx="7329840" cy="305410"/>
          </a:xfrm>
        </p:spPr>
        <p:txBody>
          <a:bodyPr>
            <a:noAutofit/>
          </a:bodyPr>
          <a:lstStyle/>
          <a:p>
            <a:pPr algn="ctr"/>
            <a:r>
              <a:rPr lang="fa-IR" sz="2800" dirty="0" smtClean="0">
                <a:cs typeface="B Titr" panose="00000700000000000000" pitchFamily="2" charset="-78"/>
              </a:rPr>
              <a:t>نامه  </a:t>
            </a:r>
            <a:r>
              <a:rPr lang="fa-IR" sz="2800" dirty="0" smtClean="0">
                <a:cs typeface="B Titr" panose="00000700000000000000" pitchFamily="2" charset="-78"/>
              </a:rPr>
              <a:t>تذکر ضرورت </a:t>
            </a:r>
            <a:r>
              <a:rPr lang="fa-IR" sz="2800" dirty="0" smtClean="0">
                <a:cs typeface="B Titr" panose="00000700000000000000" pitchFamily="2" charset="-78"/>
              </a:rPr>
              <a:t>فعال سازی جمعیت</a:t>
            </a:r>
            <a:endParaRPr lang="en-US" sz="2800" dirty="0">
              <a:cs typeface="B Titr" panose="00000700000000000000" pitchFamily="2" charset="-78"/>
            </a:endParaRPr>
          </a:p>
        </p:txBody>
      </p:sp>
      <p:pic>
        <p:nvPicPr>
          <p:cNvPr id="4" name="Content Placeholder 3"/>
          <p:cNvPicPr>
            <a:picLocks noGrp="1" noChangeAspect="1"/>
          </p:cNvPicPr>
          <p:nvPr>
            <p:ph idx="1"/>
          </p:nvPr>
        </p:nvPicPr>
        <p:blipFill>
          <a:blip r:embed="rId2"/>
          <a:stretch>
            <a:fillRect/>
          </a:stretch>
        </p:blipFill>
        <p:spPr>
          <a:xfrm>
            <a:off x="1748413" y="733530"/>
            <a:ext cx="4103987" cy="4250451"/>
          </a:xfrm>
          <a:prstGeom prst="rect">
            <a:avLst/>
          </a:prstGeom>
        </p:spPr>
      </p:pic>
    </p:spTree>
    <p:extLst>
      <p:ext uri="{BB962C8B-B14F-4D97-AF65-F5344CB8AC3E}">
        <p14:creationId xmlns:p14="http://schemas.microsoft.com/office/powerpoint/2010/main" val="19372451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966" y="281175"/>
            <a:ext cx="7329840" cy="305410"/>
          </a:xfrm>
        </p:spPr>
        <p:txBody>
          <a:bodyPr>
            <a:noAutofit/>
          </a:bodyPr>
          <a:lstStyle/>
          <a:p>
            <a:pPr algn="ctr"/>
            <a:r>
              <a:rPr lang="fa-IR" sz="3200" dirty="0" smtClean="0">
                <a:cs typeface="B Titr" panose="00000700000000000000" pitchFamily="2" charset="-78"/>
              </a:rPr>
              <a:t>ماده 51</a:t>
            </a:r>
            <a:endParaRPr lang="en-US" sz="3200" dirty="0">
              <a:cs typeface="B Titr" panose="00000700000000000000" pitchFamily="2" charset="-78"/>
            </a:endParaRPr>
          </a:p>
        </p:txBody>
      </p:sp>
      <p:sp>
        <p:nvSpPr>
          <p:cNvPr id="3" name="Content Placeholder 2"/>
          <p:cNvSpPr>
            <a:spLocks noGrp="1"/>
          </p:cNvSpPr>
          <p:nvPr>
            <p:ph idx="1"/>
          </p:nvPr>
        </p:nvSpPr>
        <p:spPr>
          <a:xfrm>
            <a:off x="448966" y="891995"/>
            <a:ext cx="7329840" cy="3970330"/>
          </a:xfrm>
        </p:spPr>
        <p:txBody>
          <a:bodyPr>
            <a:normAutofit/>
          </a:bodyPr>
          <a:lstStyle/>
          <a:p>
            <a:pPr lvl="0" algn="just" rtl="1">
              <a:spcBef>
                <a:spcPct val="0"/>
              </a:spcBef>
            </a:pPr>
            <a:r>
              <a:rPr lang="ar-SA" dirty="0">
                <a:cs typeface="B Nazanin" panose="00000400000000000000" pitchFamily="2" charset="-78"/>
              </a:rPr>
              <a:t>به کلیه همکاران شاغل اعم از پزشک و مراقب سلامت و ماما و بهورز تاکید گردد که هیچ گونه وظیفه ای در قبال آموزش نحوه مصرف و بررسی وضعیت فرد جهت استفاده از روش های پیشگیری از بارداری ندارند.</a:t>
            </a:r>
            <a:endParaRPr lang="en-US" dirty="0">
              <a:cs typeface="B Nazanin" panose="00000400000000000000" pitchFamily="2" charset="-78"/>
            </a:endParaRPr>
          </a:p>
          <a:p>
            <a:pPr lvl="0" algn="just" rtl="1">
              <a:spcBef>
                <a:spcPct val="0"/>
              </a:spcBef>
            </a:pPr>
            <a:r>
              <a:rPr lang="ar-SA" dirty="0">
                <a:cs typeface="B Nazanin" panose="00000400000000000000" pitchFamily="2" charset="-78"/>
              </a:rPr>
              <a:t>هرگونه ارایه داروهای جلوگیری از بارداری در داروخانه‌های تحت پوشش با  تجویز و نسخه پزشک مانند سایر داروها باشد</a:t>
            </a:r>
            <a:r>
              <a:rPr lang="en-US" dirty="0">
                <a:cs typeface="B Nazanin" panose="00000400000000000000" pitchFamily="2" charset="-78"/>
              </a:rPr>
              <a:t>.</a:t>
            </a:r>
          </a:p>
          <a:p>
            <a:pPr algn="just" rtl="1">
              <a:spcBef>
                <a:spcPct val="0"/>
              </a:spcBef>
            </a:pPr>
            <a:r>
              <a:rPr lang="ar-SA" dirty="0">
                <a:cs typeface="B Nazanin" panose="00000400000000000000" pitchFamily="2" charset="-78"/>
              </a:rPr>
              <a:t>کار گذاشتن و معاینات دوره ای آی یو دی نیز  ممنوعیت داشته و صرفا خروج آی یو دی بلامانع می باشد.</a:t>
            </a:r>
            <a:r>
              <a:rPr lang="en-US" u="sng" dirty="0">
                <a:cs typeface="B Nazanin" panose="00000400000000000000" pitchFamily="2" charset="-78"/>
              </a:rPr>
              <a:t> </a:t>
            </a:r>
            <a:endParaRPr lang="en-US" sz="2500" dirty="0">
              <a:solidFill>
                <a:srgbClr val="9900CC"/>
              </a:solidFill>
              <a:effectLst>
                <a:outerShdw blurRad="50800" dist="38100" dir="2700000" algn="tl" rotWithShape="0">
                  <a:prstClr val="black">
                    <a:alpha val="40000"/>
                  </a:prstClr>
                </a:outerShdw>
              </a:effectLst>
              <a:latin typeface="+mj-lt"/>
              <a:ea typeface="+mj-ea"/>
              <a:cs typeface="B Nazanin" panose="00000400000000000000" pitchFamily="2" charset="-78"/>
            </a:endParaRPr>
          </a:p>
        </p:txBody>
      </p:sp>
    </p:spTree>
    <p:extLst>
      <p:ext uri="{BB962C8B-B14F-4D97-AF65-F5344CB8AC3E}">
        <p14:creationId xmlns:p14="http://schemas.microsoft.com/office/powerpoint/2010/main" val="4183421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674</TotalTime>
  <Words>729</Words>
  <Application>Microsoft Office PowerPoint</Application>
  <PresentationFormat>On-screen Show (16:9)</PresentationFormat>
  <Paragraphs>101</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B Nazanin</vt:lpstr>
      <vt:lpstr>B Titr</vt:lpstr>
      <vt:lpstr>Calibri</vt:lpstr>
      <vt:lpstr>Office Theme</vt:lpstr>
      <vt:lpstr>PowerPoint Presentation</vt:lpstr>
      <vt:lpstr>جلسه هماهنگی  مسئولین سلامت خانواده و جمعیت  برنامه باروری سالم </vt:lpstr>
      <vt:lpstr>شاخص میزان باروری کلی</vt:lpstr>
      <vt:lpstr>PowerPoint Presentation</vt:lpstr>
      <vt:lpstr>ستاد حمایت از خانواده و جوانی جمعیت</vt:lpstr>
      <vt:lpstr>پایش برنامه ها</vt:lpstr>
      <vt:lpstr>PowerPoint Presentation</vt:lpstr>
      <vt:lpstr>نامه  تذکر ضرورت فعال سازی جمعیت</vt:lpstr>
      <vt:lpstr>ماده 51</vt:lpstr>
      <vt:lpstr>ماده 28 و 35</vt:lpstr>
      <vt:lpstr>تدوین برنامه عملیاتی سال 1401</vt:lpstr>
      <vt:lpstr>موارد عدم دریافت برنامه عملیاتی با فرمت جدید</vt:lpstr>
      <vt:lpstr>با تشکر از توجه شما و آرزوی سلامت و توفیق روزافزون</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A.R.I</dc:creator>
  <cp:lastModifiedBy>A.R.I</cp:lastModifiedBy>
  <cp:revision>91</cp:revision>
  <dcterms:modified xsi:type="dcterms:W3CDTF">2023-03-06T10:04:20Z</dcterms:modified>
</cp:coreProperties>
</file>