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drawings/drawing1.xml" ContentType="application/vnd.openxmlformats-officedocument.drawingml.chartshapes+xml"/>
  <Override PartName="/ppt/notesSlides/notesSlide1.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6" r:id="rId1"/>
  </p:sldMasterIdLst>
  <p:notesMasterIdLst>
    <p:notesMasterId r:id="rId61"/>
  </p:notesMasterIdLst>
  <p:handoutMasterIdLst>
    <p:handoutMasterId r:id="rId62"/>
  </p:handoutMasterIdLst>
  <p:sldIdLst>
    <p:sldId id="488" r:id="rId2"/>
    <p:sldId id="440" r:id="rId3"/>
    <p:sldId id="432" r:id="rId4"/>
    <p:sldId id="485" r:id="rId5"/>
    <p:sldId id="484" r:id="rId6"/>
    <p:sldId id="486" r:id="rId7"/>
    <p:sldId id="487" r:id="rId8"/>
    <p:sldId id="441" r:id="rId9"/>
    <p:sldId id="518" r:id="rId10"/>
    <p:sldId id="489" r:id="rId11"/>
    <p:sldId id="490" r:id="rId12"/>
    <p:sldId id="491" r:id="rId13"/>
    <p:sldId id="492" r:id="rId14"/>
    <p:sldId id="493" r:id="rId15"/>
    <p:sldId id="494" r:id="rId16"/>
    <p:sldId id="495" r:id="rId17"/>
    <p:sldId id="496" r:id="rId18"/>
    <p:sldId id="498" r:id="rId19"/>
    <p:sldId id="497" r:id="rId20"/>
    <p:sldId id="501" r:id="rId21"/>
    <p:sldId id="502" r:id="rId22"/>
    <p:sldId id="506" r:id="rId23"/>
    <p:sldId id="507" r:id="rId24"/>
    <p:sldId id="508" r:id="rId25"/>
    <p:sldId id="509" r:id="rId26"/>
    <p:sldId id="510" r:id="rId27"/>
    <p:sldId id="519" r:id="rId28"/>
    <p:sldId id="521" r:id="rId29"/>
    <p:sldId id="512" r:id="rId30"/>
    <p:sldId id="513" r:id="rId31"/>
    <p:sldId id="514" r:id="rId32"/>
    <p:sldId id="515" r:id="rId33"/>
    <p:sldId id="516" r:id="rId34"/>
    <p:sldId id="517" r:id="rId35"/>
    <p:sldId id="522" r:id="rId36"/>
    <p:sldId id="524" r:id="rId37"/>
    <p:sldId id="525" r:id="rId38"/>
    <p:sldId id="526" r:id="rId39"/>
    <p:sldId id="527" r:id="rId40"/>
    <p:sldId id="528" r:id="rId41"/>
    <p:sldId id="529" r:id="rId42"/>
    <p:sldId id="530" r:id="rId43"/>
    <p:sldId id="531" r:id="rId44"/>
    <p:sldId id="532" r:id="rId45"/>
    <p:sldId id="533" r:id="rId46"/>
    <p:sldId id="534" r:id="rId47"/>
    <p:sldId id="535" r:id="rId48"/>
    <p:sldId id="536" r:id="rId49"/>
    <p:sldId id="537" r:id="rId50"/>
    <p:sldId id="538" r:id="rId51"/>
    <p:sldId id="539" r:id="rId52"/>
    <p:sldId id="540" r:id="rId53"/>
    <p:sldId id="541" r:id="rId54"/>
    <p:sldId id="542" r:id="rId55"/>
    <p:sldId id="543" r:id="rId56"/>
    <p:sldId id="544" r:id="rId57"/>
    <p:sldId id="545" r:id="rId58"/>
    <p:sldId id="546" r:id="rId59"/>
    <p:sldId id="547" r:id="rId60"/>
  </p:sldIdLst>
  <p:sldSz cx="12192000" cy="6858000"/>
  <p:notesSz cx="6735763" cy="9799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00CC"/>
    <a:srgbClr val="CC0099"/>
    <a:srgbClr val="FEDAFA"/>
    <a:srgbClr val="E581DE"/>
    <a:srgbClr val="E1CD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9" d="100"/>
          <a:sy n="69" d="100"/>
        </p:scale>
        <p:origin x="756" y="6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5" Type="http://schemas.openxmlformats.org/officeDocument/2006/relationships/chartUserShapes" Target="../drawings/drawing1.xml"/><Relationship Id="rId4"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3.7517563269928701E-2"/>
          <c:y val="5.1950069744413102E-2"/>
          <c:w val="0.92403191421840403"/>
          <c:h val="0.79421582302212224"/>
        </c:manualLayout>
      </c:layout>
      <c:barChart>
        <c:barDir val="col"/>
        <c:grouping val="clustered"/>
        <c:varyColors val="0"/>
        <c:ser>
          <c:idx val="0"/>
          <c:order val="0"/>
          <c:tx>
            <c:strRef>
              <c:f>Sheet1!$B$1</c:f>
              <c:strCache>
                <c:ptCount val="1"/>
                <c:pt idx="0">
                  <c:v>درصد تعیین تکلیف نشده </c:v>
                </c:pt>
              </c:strCache>
            </c:strRef>
          </c:tx>
          <c:spPr>
            <a:solidFill>
              <a:srgbClr val="5B9BD5">
                <a:lumMod val="75000"/>
              </a:srgbClr>
            </a:solidFill>
            <a:ln>
              <a:noFill/>
            </a:ln>
            <a:effectLst/>
          </c:spPr>
          <c:invertIfNegative val="0"/>
          <c:dPt>
            <c:idx val="19"/>
            <c:invertIfNegative val="0"/>
            <c:bubble3D val="0"/>
            <c:spPr>
              <a:solidFill>
                <a:srgbClr val="FFC000"/>
              </a:solidFill>
              <a:ln>
                <a:noFill/>
              </a:ln>
              <a:effectLst/>
            </c:spPr>
            <c:extLst>
              <c:ext xmlns:c16="http://schemas.microsoft.com/office/drawing/2014/chart" uri="{C3380CC4-5D6E-409C-BE32-E72D297353CC}">
                <c16:uniqueId val="{00000001-2BB1-492E-BB7D-07CB7BDEB64D}"/>
              </c:ext>
            </c:extLst>
          </c:dPt>
          <c:dLbls>
            <c:spPr>
              <a:noFill/>
              <a:ln>
                <a:noFill/>
              </a:ln>
              <a:effectLst/>
            </c:spPr>
            <c:txPr>
              <a:bodyPr rot="-540000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B Nazanin" panose="00000400000000000000" pitchFamily="2" charset="-78"/>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Sheet1!$A$2:$A$36</c:f>
              <c:strCache>
                <c:ptCount val="35"/>
                <c:pt idx="0">
                  <c:v>امام حسین گلپایگان</c:v>
                </c:pt>
                <c:pt idx="1">
                  <c:v>امیرالمومنین شهرضا</c:v>
                </c:pt>
                <c:pt idx="2">
                  <c:v>حشمتیه نایین</c:v>
                </c:pt>
                <c:pt idx="3">
                  <c:v>رسول اکرم فریدونشهر </c:v>
                </c:pt>
                <c:pt idx="4">
                  <c:v>زهرا زینبیه</c:v>
                </c:pt>
                <c:pt idx="5">
                  <c:v>شهدای لنجان</c:v>
                </c:pt>
                <c:pt idx="6">
                  <c:v>شهید اشرفی خمینی شهر </c:v>
                </c:pt>
                <c:pt idx="7">
                  <c:v>منتظری نجف آباد</c:v>
                </c:pt>
                <c:pt idx="8">
                  <c:v>فاطمیه خوانسار</c:v>
                </c:pt>
                <c:pt idx="9">
                  <c:v>منظریه خمینی شهر </c:v>
                </c:pt>
                <c:pt idx="10">
                  <c:v>بهنیا تیران</c:v>
                </c:pt>
                <c:pt idx="11">
                  <c:v>بهشتی اردستان</c:v>
                </c:pt>
                <c:pt idx="12">
                  <c:v>مطهری فولادشهر</c:v>
                </c:pt>
                <c:pt idx="13">
                  <c:v>شهید رجایی فریدن</c:v>
                </c:pt>
                <c:pt idx="14">
                  <c:v>شفاکلیشاد فلاورجان</c:v>
                </c:pt>
                <c:pt idx="15">
                  <c:v>غرضی</c:v>
                </c:pt>
                <c:pt idx="16">
                  <c:v>فارابی</c:v>
                </c:pt>
                <c:pt idx="17">
                  <c:v>آفتاب هشتم خور </c:v>
                </c:pt>
                <c:pt idx="18">
                  <c:v>شریعتی</c:v>
                </c:pt>
                <c:pt idx="19">
                  <c:v>استان </c:v>
                </c:pt>
                <c:pt idx="20">
                  <c:v>امام خمینی فلاورجان</c:v>
                </c:pt>
                <c:pt idx="21">
                  <c:v>فاطمه الزهرا نجف آباد</c:v>
                </c:pt>
                <c:pt idx="22">
                  <c:v>الزهرا</c:v>
                </c:pt>
                <c:pt idx="23">
                  <c:v>محمد رسول الله مبارکه </c:v>
                </c:pt>
                <c:pt idx="24">
                  <c:v>گلدیس شاهین شهر </c:v>
                </c:pt>
                <c:pt idx="25">
                  <c:v>عسگریه</c:v>
                </c:pt>
                <c:pt idx="26">
                  <c:v>فاطمیه بادرود</c:v>
                </c:pt>
                <c:pt idx="27">
                  <c:v>شهدای دهاقان</c:v>
                </c:pt>
                <c:pt idx="28">
                  <c:v>خاتم النبیا نطنز</c:v>
                </c:pt>
                <c:pt idx="29">
                  <c:v>سید الشهدا سمیرم</c:v>
                </c:pt>
                <c:pt idx="30">
                  <c:v>زهرای مرضیه</c:v>
                </c:pt>
                <c:pt idx="31">
                  <c:v>اصفهان</c:v>
                </c:pt>
                <c:pt idx="32">
                  <c:v>بوعلی چادگان</c:v>
                </c:pt>
                <c:pt idx="33">
                  <c:v>صدوقی</c:v>
                </c:pt>
                <c:pt idx="34">
                  <c:v>عیسی بن مریم</c:v>
                </c:pt>
              </c:strCache>
            </c:strRef>
          </c:cat>
          <c:val>
            <c:numRef>
              <c:f>Sheet1!$B$2:$B$36</c:f>
              <c:numCache>
                <c:formatCode>General</c:formatCode>
                <c:ptCount val="35"/>
                <c:pt idx="0">
                  <c:v>0</c:v>
                </c:pt>
                <c:pt idx="1">
                  <c:v>0</c:v>
                </c:pt>
                <c:pt idx="2">
                  <c:v>0</c:v>
                </c:pt>
                <c:pt idx="3">
                  <c:v>0</c:v>
                </c:pt>
                <c:pt idx="4">
                  <c:v>0</c:v>
                </c:pt>
                <c:pt idx="5">
                  <c:v>0</c:v>
                </c:pt>
                <c:pt idx="6">
                  <c:v>0</c:v>
                </c:pt>
                <c:pt idx="7">
                  <c:v>0</c:v>
                </c:pt>
                <c:pt idx="8">
                  <c:v>0</c:v>
                </c:pt>
                <c:pt idx="9">
                  <c:v>0</c:v>
                </c:pt>
                <c:pt idx="10">
                  <c:v>2.5299999999999998</c:v>
                </c:pt>
                <c:pt idx="11">
                  <c:v>3.33</c:v>
                </c:pt>
                <c:pt idx="12">
                  <c:v>4.08</c:v>
                </c:pt>
                <c:pt idx="13">
                  <c:v>9.3699999999999992</c:v>
                </c:pt>
                <c:pt idx="14">
                  <c:v>14.67</c:v>
                </c:pt>
                <c:pt idx="15">
                  <c:v>14.75</c:v>
                </c:pt>
                <c:pt idx="16">
                  <c:v>15.78</c:v>
                </c:pt>
                <c:pt idx="17">
                  <c:v>16.66</c:v>
                </c:pt>
                <c:pt idx="18">
                  <c:v>16.66</c:v>
                </c:pt>
                <c:pt idx="19">
                  <c:v>18.03</c:v>
                </c:pt>
                <c:pt idx="20">
                  <c:v>25</c:v>
                </c:pt>
                <c:pt idx="21">
                  <c:v>27.27</c:v>
                </c:pt>
                <c:pt idx="22">
                  <c:v>36.659999999999997</c:v>
                </c:pt>
                <c:pt idx="23">
                  <c:v>39.130000000000003</c:v>
                </c:pt>
                <c:pt idx="24">
                  <c:v>40</c:v>
                </c:pt>
                <c:pt idx="25">
                  <c:v>50</c:v>
                </c:pt>
                <c:pt idx="26">
                  <c:v>53.33</c:v>
                </c:pt>
                <c:pt idx="27">
                  <c:v>55.55</c:v>
                </c:pt>
                <c:pt idx="28">
                  <c:v>60</c:v>
                </c:pt>
                <c:pt idx="29">
                  <c:v>83.33</c:v>
                </c:pt>
                <c:pt idx="30">
                  <c:v>90.35</c:v>
                </c:pt>
                <c:pt idx="31">
                  <c:v>100</c:v>
                </c:pt>
                <c:pt idx="32">
                  <c:v>100</c:v>
                </c:pt>
                <c:pt idx="33">
                  <c:v>100</c:v>
                </c:pt>
                <c:pt idx="34">
                  <c:v>100</c:v>
                </c:pt>
              </c:numCache>
            </c:numRef>
          </c:val>
          <c:extLst>
            <c:ext xmlns:c16="http://schemas.microsoft.com/office/drawing/2014/chart" uri="{C3380CC4-5D6E-409C-BE32-E72D297353CC}">
              <c16:uniqueId val="{00000002-2BB1-492E-BB7D-07CB7BDEB64D}"/>
            </c:ext>
          </c:extLst>
        </c:ser>
        <c:dLbls>
          <c:showLegendKey val="0"/>
          <c:showVal val="0"/>
          <c:showCatName val="0"/>
          <c:showSerName val="0"/>
          <c:showPercent val="0"/>
          <c:showBubbleSize val="0"/>
        </c:dLbls>
        <c:gapWidth val="219"/>
        <c:axId val="75929551"/>
        <c:axId val="75930383"/>
      </c:barChart>
      <c:catAx>
        <c:axId val="7592955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B Nazanin" panose="00000400000000000000" pitchFamily="2" charset="-78"/>
              </a:defRPr>
            </a:pPr>
            <a:endParaRPr lang="en-US"/>
          </a:p>
        </c:txPr>
        <c:crossAx val="75930383"/>
        <c:crosses val="autoZero"/>
        <c:auto val="1"/>
        <c:lblAlgn val="ctr"/>
        <c:lblOffset val="100"/>
        <c:noMultiLvlLbl val="0"/>
      </c:catAx>
      <c:valAx>
        <c:axId val="75930383"/>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5929551"/>
        <c:crosses val="autoZero"/>
        <c:crossBetween val="between"/>
      </c:valAx>
      <c:spPr>
        <a:noFill/>
        <a:ln>
          <a:noFill/>
        </a:ln>
        <a:effectLst>
          <a:innerShdw blurRad="63500" dist="50800" dir="16200000">
            <a:prstClr val="black">
              <a:alpha val="50000"/>
            </a:prstClr>
          </a:innerShdw>
        </a:effectLst>
      </c:spPr>
    </c:plotArea>
    <c:plotVisOnly val="1"/>
    <c:dispBlanksAs val="gap"/>
    <c:showDLblsOverMax val="0"/>
  </c:chart>
  <c:spPr>
    <a:noFill/>
    <a:ln>
      <a:noFill/>
    </a:ln>
    <a:effectLst/>
  </c:spPr>
  <c:txPr>
    <a:bodyPr/>
    <a:lstStyle/>
    <a:p>
      <a:pPr>
        <a:defRPr/>
      </a:pPr>
      <a:endParaRPr lang="en-US"/>
    </a:p>
  </c:txPr>
  <c:externalData r:id="rId4">
    <c:autoUpdate val="0"/>
  </c:externalData>
  <c:userShapes r:id="rId5"/>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درصد پیگیری موارد پرخطر </c:v>
                </c:pt>
              </c:strCache>
            </c:strRef>
          </c:tx>
          <c:spPr>
            <a:solidFill>
              <a:schemeClr val="accent6">
                <a:lumMod val="75000"/>
              </a:schemeClr>
            </a:solidFill>
            <a:ln>
              <a:noFill/>
            </a:ln>
            <a:effectLst/>
          </c:spPr>
          <c:invertIfNegative val="0"/>
          <c:dPt>
            <c:idx val="13"/>
            <c:invertIfNegative val="0"/>
            <c:bubble3D val="0"/>
            <c:spPr>
              <a:solidFill>
                <a:schemeClr val="accent4">
                  <a:lumMod val="60000"/>
                  <a:lumOff val="40000"/>
                </a:schemeClr>
              </a:solidFill>
              <a:ln>
                <a:noFill/>
              </a:ln>
              <a:effectLst/>
            </c:spPr>
            <c:extLst>
              <c:ext xmlns:c16="http://schemas.microsoft.com/office/drawing/2014/chart" uri="{C3380CC4-5D6E-409C-BE32-E72D297353CC}">
                <c16:uniqueId val="{00000004-32B1-476F-90DD-33EF01606095}"/>
              </c:ext>
            </c:extLst>
          </c:dPt>
          <c:dLbls>
            <c:spPr>
              <a:noFill/>
              <a:ln>
                <a:noFill/>
              </a:ln>
              <a:effectLst/>
            </c:spPr>
            <c:txPr>
              <a:bodyPr rot="-5400000" spcFirstLastPara="1" vertOverflow="ellipsis" vert="horz" wrap="square" lIns="38100" tIns="19050" rIns="38100" bIns="19050" anchor="ctr" anchorCtr="1">
                <a:spAutoFit/>
              </a:bodyPr>
              <a:lstStyle/>
              <a:p>
                <a:pPr>
                  <a:defRPr sz="1197"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Sheet1!$A$2:$A$23</c:f>
              <c:strCache>
                <c:ptCount val="22"/>
                <c:pt idx="0">
                  <c:v>تیران</c:v>
                </c:pt>
                <c:pt idx="1">
                  <c:v>چادگان</c:v>
                </c:pt>
                <c:pt idx="2">
                  <c:v>خوانسار</c:v>
                </c:pt>
                <c:pt idx="3">
                  <c:v>خوروبیابانک</c:v>
                </c:pt>
                <c:pt idx="4">
                  <c:v>سمیرم</c:v>
                </c:pt>
                <c:pt idx="5">
                  <c:v>شاهین شهر</c:v>
                </c:pt>
                <c:pt idx="6">
                  <c:v>فریدن</c:v>
                </c:pt>
                <c:pt idx="7">
                  <c:v>گلپایگان</c:v>
                </c:pt>
                <c:pt idx="8">
                  <c:v>مبارکه</c:v>
                </c:pt>
                <c:pt idx="9">
                  <c:v>نطنز</c:v>
                </c:pt>
                <c:pt idx="10">
                  <c:v>اصفهان1</c:v>
                </c:pt>
                <c:pt idx="11">
                  <c:v>نجف آباد</c:v>
                </c:pt>
                <c:pt idx="12">
                  <c:v>فریدونشهر</c:v>
                </c:pt>
                <c:pt idx="13">
                  <c:v>استان</c:v>
                </c:pt>
                <c:pt idx="14">
                  <c:v>فلاورجان</c:v>
                </c:pt>
                <c:pt idx="15">
                  <c:v>لنجان</c:v>
                </c:pt>
                <c:pt idx="16">
                  <c:v>دهاقان</c:v>
                </c:pt>
                <c:pt idx="17">
                  <c:v>خمینی شهر</c:v>
                </c:pt>
                <c:pt idx="18">
                  <c:v>اردستان</c:v>
                </c:pt>
                <c:pt idx="19">
                  <c:v>اصفهان2</c:v>
                </c:pt>
                <c:pt idx="20">
                  <c:v>شهرضا</c:v>
                </c:pt>
                <c:pt idx="21">
                  <c:v>نایین</c:v>
                </c:pt>
              </c:strCache>
            </c:strRef>
          </c:cat>
          <c:val>
            <c:numRef>
              <c:f>Sheet1!$B$2:$B$23</c:f>
              <c:numCache>
                <c:formatCode>General</c:formatCode>
                <c:ptCount val="22"/>
                <c:pt idx="0">
                  <c:v>100</c:v>
                </c:pt>
                <c:pt idx="1">
                  <c:v>100</c:v>
                </c:pt>
                <c:pt idx="2">
                  <c:v>100</c:v>
                </c:pt>
                <c:pt idx="3">
                  <c:v>100</c:v>
                </c:pt>
                <c:pt idx="4">
                  <c:v>100</c:v>
                </c:pt>
                <c:pt idx="5">
                  <c:v>100</c:v>
                </c:pt>
                <c:pt idx="6">
                  <c:v>100</c:v>
                </c:pt>
                <c:pt idx="7">
                  <c:v>100</c:v>
                </c:pt>
                <c:pt idx="8">
                  <c:v>100</c:v>
                </c:pt>
                <c:pt idx="9">
                  <c:v>100</c:v>
                </c:pt>
                <c:pt idx="10">
                  <c:v>97.07</c:v>
                </c:pt>
                <c:pt idx="11">
                  <c:v>94.92</c:v>
                </c:pt>
                <c:pt idx="12">
                  <c:v>91.02</c:v>
                </c:pt>
                <c:pt idx="13">
                  <c:v>89.63</c:v>
                </c:pt>
                <c:pt idx="14">
                  <c:v>88.8</c:v>
                </c:pt>
                <c:pt idx="15">
                  <c:v>87.85</c:v>
                </c:pt>
                <c:pt idx="16">
                  <c:v>87.5</c:v>
                </c:pt>
                <c:pt idx="17">
                  <c:v>80.7</c:v>
                </c:pt>
                <c:pt idx="18">
                  <c:v>76.66</c:v>
                </c:pt>
                <c:pt idx="19">
                  <c:v>73.33</c:v>
                </c:pt>
                <c:pt idx="20">
                  <c:v>72.349999999999994</c:v>
                </c:pt>
                <c:pt idx="21">
                  <c:v>55.84</c:v>
                </c:pt>
              </c:numCache>
            </c:numRef>
          </c:val>
          <c:extLst>
            <c:ext xmlns:c16="http://schemas.microsoft.com/office/drawing/2014/chart" uri="{C3380CC4-5D6E-409C-BE32-E72D297353CC}">
              <c16:uniqueId val="{00000000-32B1-476F-90DD-33EF01606095}"/>
            </c:ext>
          </c:extLst>
        </c:ser>
        <c:ser>
          <c:idx val="1"/>
          <c:order val="1"/>
          <c:tx>
            <c:strRef>
              <c:f>Sheet1!$C$1</c:f>
              <c:strCache>
                <c:ptCount val="1"/>
                <c:pt idx="0">
                  <c:v>Series 2</c:v>
                </c:pt>
              </c:strCache>
            </c:strRef>
          </c:tx>
          <c:spPr>
            <a:solidFill>
              <a:schemeClr val="accent2"/>
            </a:solidFill>
            <a:ln>
              <a:noFill/>
            </a:ln>
            <a:effectLst/>
          </c:spPr>
          <c:invertIfNegative val="0"/>
          <c:cat>
            <c:strRef>
              <c:f>Sheet1!$A$2:$A$23</c:f>
              <c:strCache>
                <c:ptCount val="22"/>
                <c:pt idx="0">
                  <c:v>تیران</c:v>
                </c:pt>
                <c:pt idx="1">
                  <c:v>چادگان</c:v>
                </c:pt>
                <c:pt idx="2">
                  <c:v>خوانسار</c:v>
                </c:pt>
                <c:pt idx="3">
                  <c:v>خوروبیابانک</c:v>
                </c:pt>
                <c:pt idx="4">
                  <c:v>سمیرم</c:v>
                </c:pt>
                <c:pt idx="5">
                  <c:v>شاهین شهر</c:v>
                </c:pt>
                <c:pt idx="6">
                  <c:v>فریدن</c:v>
                </c:pt>
                <c:pt idx="7">
                  <c:v>گلپایگان</c:v>
                </c:pt>
                <c:pt idx="8">
                  <c:v>مبارکه</c:v>
                </c:pt>
                <c:pt idx="9">
                  <c:v>نطنز</c:v>
                </c:pt>
                <c:pt idx="10">
                  <c:v>اصفهان1</c:v>
                </c:pt>
                <c:pt idx="11">
                  <c:v>نجف آباد</c:v>
                </c:pt>
                <c:pt idx="12">
                  <c:v>فریدونشهر</c:v>
                </c:pt>
                <c:pt idx="13">
                  <c:v>استان</c:v>
                </c:pt>
                <c:pt idx="14">
                  <c:v>فلاورجان</c:v>
                </c:pt>
                <c:pt idx="15">
                  <c:v>لنجان</c:v>
                </c:pt>
                <c:pt idx="16">
                  <c:v>دهاقان</c:v>
                </c:pt>
                <c:pt idx="17">
                  <c:v>خمینی شهر</c:v>
                </c:pt>
                <c:pt idx="18">
                  <c:v>اردستان</c:v>
                </c:pt>
                <c:pt idx="19">
                  <c:v>اصفهان2</c:v>
                </c:pt>
                <c:pt idx="20">
                  <c:v>شهرضا</c:v>
                </c:pt>
                <c:pt idx="21">
                  <c:v>نایین</c:v>
                </c:pt>
              </c:strCache>
            </c:strRef>
          </c:cat>
          <c:val>
            <c:numRef>
              <c:f>Sheet1!$C$2:$C$23</c:f>
              <c:numCache>
                <c:formatCode>General</c:formatCode>
                <c:ptCount val="22"/>
              </c:numCache>
            </c:numRef>
          </c:val>
          <c:extLst>
            <c:ext xmlns:c16="http://schemas.microsoft.com/office/drawing/2014/chart" uri="{C3380CC4-5D6E-409C-BE32-E72D297353CC}">
              <c16:uniqueId val="{00000001-32B1-476F-90DD-33EF01606095}"/>
            </c:ext>
          </c:extLst>
        </c:ser>
        <c:ser>
          <c:idx val="2"/>
          <c:order val="2"/>
          <c:tx>
            <c:strRef>
              <c:f>Sheet1!$D$1</c:f>
              <c:strCache>
                <c:ptCount val="1"/>
                <c:pt idx="0">
                  <c:v>Series 3</c:v>
                </c:pt>
              </c:strCache>
            </c:strRef>
          </c:tx>
          <c:spPr>
            <a:solidFill>
              <a:schemeClr val="accent3"/>
            </a:solidFill>
            <a:ln>
              <a:noFill/>
            </a:ln>
            <a:effectLst/>
          </c:spPr>
          <c:invertIfNegative val="0"/>
          <c:cat>
            <c:strRef>
              <c:f>Sheet1!$A$2:$A$23</c:f>
              <c:strCache>
                <c:ptCount val="22"/>
                <c:pt idx="0">
                  <c:v>تیران</c:v>
                </c:pt>
                <c:pt idx="1">
                  <c:v>چادگان</c:v>
                </c:pt>
                <c:pt idx="2">
                  <c:v>خوانسار</c:v>
                </c:pt>
                <c:pt idx="3">
                  <c:v>خوروبیابانک</c:v>
                </c:pt>
                <c:pt idx="4">
                  <c:v>سمیرم</c:v>
                </c:pt>
                <c:pt idx="5">
                  <c:v>شاهین شهر</c:v>
                </c:pt>
                <c:pt idx="6">
                  <c:v>فریدن</c:v>
                </c:pt>
                <c:pt idx="7">
                  <c:v>گلپایگان</c:v>
                </c:pt>
                <c:pt idx="8">
                  <c:v>مبارکه</c:v>
                </c:pt>
                <c:pt idx="9">
                  <c:v>نطنز</c:v>
                </c:pt>
                <c:pt idx="10">
                  <c:v>اصفهان1</c:v>
                </c:pt>
                <c:pt idx="11">
                  <c:v>نجف آباد</c:v>
                </c:pt>
                <c:pt idx="12">
                  <c:v>فریدونشهر</c:v>
                </c:pt>
                <c:pt idx="13">
                  <c:v>استان</c:v>
                </c:pt>
                <c:pt idx="14">
                  <c:v>فلاورجان</c:v>
                </c:pt>
                <c:pt idx="15">
                  <c:v>لنجان</c:v>
                </c:pt>
                <c:pt idx="16">
                  <c:v>دهاقان</c:v>
                </c:pt>
                <c:pt idx="17">
                  <c:v>خمینی شهر</c:v>
                </c:pt>
                <c:pt idx="18">
                  <c:v>اردستان</c:v>
                </c:pt>
                <c:pt idx="19">
                  <c:v>اصفهان2</c:v>
                </c:pt>
                <c:pt idx="20">
                  <c:v>شهرضا</c:v>
                </c:pt>
                <c:pt idx="21">
                  <c:v>نایین</c:v>
                </c:pt>
              </c:strCache>
            </c:strRef>
          </c:cat>
          <c:val>
            <c:numRef>
              <c:f>Sheet1!$D$2:$D$23</c:f>
              <c:numCache>
                <c:formatCode>General</c:formatCode>
                <c:ptCount val="22"/>
              </c:numCache>
            </c:numRef>
          </c:val>
          <c:extLst>
            <c:ext xmlns:c16="http://schemas.microsoft.com/office/drawing/2014/chart" uri="{C3380CC4-5D6E-409C-BE32-E72D297353CC}">
              <c16:uniqueId val="{00000002-32B1-476F-90DD-33EF01606095}"/>
            </c:ext>
          </c:extLst>
        </c:ser>
        <c:dLbls>
          <c:showLegendKey val="0"/>
          <c:showVal val="0"/>
          <c:showCatName val="0"/>
          <c:showSerName val="0"/>
          <c:showPercent val="0"/>
          <c:showBubbleSize val="0"/>
        </c:dLbls>
        <c:gapWidth val="219"/>
        <c:overlap val="-27"/>
        <c:axId val="1873343072"/>
        <c:axId val="1873329344"/>
      </c:barChart>
      <c:catAx>
        <c:axId val="18733430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B Nazanin" panose="00000400000000000000" pitchFamily="2" charset="-78"/>
              </a:defRPr>
            </a:pPr>
            <a:endParaRPr lang="en-US"/>
          </a:p>
        </c:txPr>
        <c:crossAx val="1873329344"/>
        <c:crosses val="autoZero"/>
        <c:auto val="1"/>
        <c:lblAlgn val="ctr"/>
        <c:lblOffset val="100"/>
        <c:noMultiLvlLbl val="0"/>
      </c:catAx>
      <c:valAx>
        <c:axId val="1873329344"/>
        <c:scaling>
          <c:orientation val="minMax"/>
        </c:scaling>
        <c:delete val="1"/>
        <c:axPos val="l"/>
        <c:numFmt formatCode="General" sourceLinked="1"/>
        <c:majorTickMark val="none"/>
        <c:minorTickMark val="none"/>
        <c:tickLblPos val="nextTo"/>
        <c:crossAx val="1873343072"/>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21.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3.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4.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5.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6.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7.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8.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9.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0.png"/></Relationships>
</file>

<file path=ppt/drawings/drawing1.xml><?xml version="1.0" encoding="utf-8"?>
<c:userShapes xmlns:c="http://schemas.openxmlformats.org/drawingml/2006/chart">
  <cdr:relSizeAnchor xmlns:cdr="http://schemas.openxmlformats.org/drawingml/2006/chartDrawing">
    <cdr:from>
      <cdr:x>0.16534</cdr:x>
      <cdr:y>0.14561</cdr:y>
    </cdr:from>
    <cdr:to>
      <cdr:x>0.61222</cdr:x>
      <cdr:y>0.44146</cdr:y>
    </cdr:to>
    <cdr:sp macro="" textlink="">
      <cdr:nvSpPr>
        <cdr:cNvPr id="2" name="TextBox 1">
          <a:extLst xmlns:a="http://schemas.openxmlformats.org/drawingml/2006/main">
            <a:ext uri="{FF2B5EF4-FFF2-40B4-BE49-F238E27FC236}">
              <a16:creationId xmlns:a16="http://schemas.microsoft.com/office/drawing/2014/main" id="{38DA0CDA-6FD5-40CC-B485-8ADF1710A287}"/>
            </a:ext>
          </a:extLst>
        </cdr:cNvPr>
        <cdr:cNvSpPr txBox="1"/>
      </cdr:nvSpPr>
      <cdr:spPr>
        <a:xfrm xmlns:a="http://schemas.openxmlformats.org/drawingml/2006/main">
          <a:off x="1941342" y="803177"/>
          <a:ext cx="5247249" cy="1631853"/>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0.02037</cdr:x>
      <cdr:y>0.03595</cdr:y>
    </cdr:from>
    <cdr:to>
      <cdr:x>0.80871</cdr:x>
      <cdr:y>0.28078</cdr:y>
    </cdr:to>
    <cdr:sp macro="" textlink="">
      <cdr:nvSpPr>
        <cdr:cNvPr id="3" name="TextBox 2">
          <a:extLst xmlns:a="http://schemas.openxmlformats.org/drawingml/2006/main">
            <a:ext uri="{FF2B5EF4-FFF2-40B4-BE49-F238E27FC236}">
              <a16:creationId xmlns:a16="http://schemas.microsoft.com/office/drawing/2014/main" id="{86A4910D-2DC3-44B9-87D3-1FE1747F7110}"/>
            </a:ext>
          </a:extLst>
        </cdr:cNvPr>
        <cdr:cNvSpPr txBox="1"/>
      </cdr:nvSpPr>
      <cdr:spPr>
        <a:xfrm xmlns:a="http://schemas.openxmlformats.org/drawingml/2006/main">
          <a:off x="239150" y="198268"/>
          <a:ext cx="9256543" cy="135049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marL="0" marR="0" algn="r" rtl="1">
            <a:lnSpc>
              <a:spcPct val="107000"/>
            </a:lnSpc>
            <a:spcBef>
              <a:spcPts val="0"/>
            </a:spcBef>
            <a:spcAft>
              <a:spcPts val="800"/>
            </a:spcAft>
          </a:pPr>
          <a:r>
            <a:rPr lang="fa-IR" sz="2000" dirty="0">
              <a:effectLst/>
              <a:latin typeface="Calibri" panose="020F0502020204030204" pitchFamily="34" charset="0"/>
              <a:ea typeface="Calibri" panose="020F0502020204030204" pitchFamily="34" charset="0"/>
              <a:cs typeface="B Nazanin" panose="00000400000000000000" pitchFamily="2" charset="-78"/>
            </a:rPr>
            <a:t>بر اساس اطلاعات نمودار در  کل 18.03 درصد از کودکان بستری شده با خطر شدید تعیین تکلیف نشده اند. در بیمارستان هایی که درصد مربوطه صفر می باشد نشان دهنده این است که تمامی کودکان با خطر شدید تعیین تکلیف شده اند که جای تشکر دارد . در سایر بیمارستان ها لازم  است اقدام مداخله جهت رفع مشکل صورت پذیرد .  </a:t>
          </a:r>
          <a:endParaRPr lang="en-US" sz="2000" dirty="0">
            <a:effectLst/>
            <a:latin typeface="Calibri" panose="020F0502020204030204" pitchFamily="34" charset="0"/>
            <a:ea typeface="Calibri" panose="020F0502020204030204" pitchFamily="34" charset="0"/>
            <a:cs typeface="Arial" panose="020B0604020202020204" pitchFamily="34" charset="0"/>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18831" cy="491684"/>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15373" y="0"/>
            <a:ext cx="2918831" cy="491684"/>
          </a:xfrm>
          <a:prstGeom prst="rect">
            <a:avLst/>
          </a:prstGeom>
        </p:spPr>
        <p:txBody>
          <a:bodyPr vert="horz" lIns="91440" tIns="45720" rIns="91440" bIns="45720" rtlCol="0"/>
          <a:lstStyle>
            <a:lvl1pPr algn="r">
              <a:defRPr sz="1200"/>
            </a:lvl1pPr>
          </a:lstStyle>
          <a:p>
            <a:fld id="{368581EB-4313-41CA-8FA1-E96D1BF3E9BA}" type="datetimeFigureOut">
              <a:rPr lang="en-US" smtClean="0"/>
              <a:t>3/5/2023</a:t>
            </a:fld>
            <a:endParaRPr lang="en-US"/>
          </a:p>
        </p:txBody>
      </p:sp>
      <p:sp>
        <p:nvSpPr>
          <p:cNvPr id="4" name="Footer Placeholder 3"/>
          <p:cNvSpPr>
            <a:spLocks noGrp="1"/>
          </p:cNvSpPr>
          <p:nvPr>
            <p:ph type="ftr" sz="quarter" idx="2"/>
          </p:nvPr>
        </p:nvSpPr>
        <p:spPr>
          <a:xfrm>
            <a:off x="1" y="9307957"/>
            <a:ext cx="2918831" cy="491683"/>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15373" y="9307957"/>
            <a:ext cx="2918831" cy="491683"/>
          </a:xfrm>
          <a:prstGeom prst="rect">
            <a:avLst/>
          </a:prstGeom>
        </p:spPr>
        <p:txBody>
          <a:bodyPr vert="horz" lIns="91440" tIns="45720" rIns="91440" bIns="45720" rtlCol="0" anchor="b"/>
          <a:lstStyle>
            <a:lvl1pPr algn="r">
              <a:defRPr sz="1200"/>
            </a:lvl1pPr>
          </a:lstStyle>
          <a:p>
            <a:fld id="{5EE56B84-6833-4266-AA37-4675832473AC}" type="slidenum">
              <a:rPr lang="en-US" smtClean="0"/>
              <a:t>‹#›</a:t>
            </a:fld>
            <a:endParaRPr lang="en-US"/>
          </a:p>
        </p:txBody>
      </p:sp>
    </p:spTree>
    <p:extLst>
      <p:ext uri="{BB962C8B-B14F-4D97-AF65-F5344CB8AC3E}">
        <p14:creationId xmlns:p14="http://schemas.microsoft.com/office/powerpoint/2010/main" val="34977531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16932" y="0"/>
            <a:ext cx="2918831" cy="491684"/>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60" y="0"/>
            <a:ext cx="2918831" cy="491684"/>
          </a:xfrm>
          <a:prstGeom prst="rect">
            <a:avLst/>
          </a:prstGeom>
        </p:spPr>
        <p:txBody>
          <a:bodyPr vert="horz" lIns="91440" tIns="45720" rIns="91440" bIns="45720" rtlCol="1"/>
          <a:lstStyle>
            <a:lvl1pPr algn="l">
              <a:defRPr sz="1200"/>
            </a:lvl1pPr>
          </a:lstStyle>
          <a:p>
            <a:fld id="{B6446340-0A3D-46D9-BB09-B112AEDA6CBD}" type="datetimeFigureOut">
              <a:rPr lang="fa-IR" smtClean="0"/>
              <a:t>13/08/1444</a:t>
            </a:fld>
            <a:endParaRPr lang="fa-IR"/>
          </a:p>
        </p:txBody>
      </p:sp>
      <p:sp>
        <p:nvSpPr>
          <p:cNvPr id="4" name="Slide Image Placeholder 3"/>
          <p:cNvSpPr>
            <a:spLocks noGrp="1" noRot="1" noChangeAspect="1"/>
          </p:cNvSpPr>
          <p:nvPr>
            <p:ph type="sldImg" idx="2"/>
          </p:nvPr>
        </p:nvSpPr>
        <p:spPr>
          <a:xfrm>
            <a:off x="428625" y="1225550"/>
            <a:ext cx="5878513" cy="3306763"/>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73577" y="4716076"/>
            <a:ext cx="5388610" cy="3858607"/>
          </a:xfrm>
          <a:prstGeom prst="rect">
            <a:avLst/>
          </a:prstGeom>
        </p:spPr>
        <p:txBody>
          <a:bodyPr vert="horz" lIns="91440" tIns="45720" rIns="91440" bIns="45720" rtlCol="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3816932" y="9307957"/>
            <a:ext cx="2918831" cy="491683"/>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60" y="9307957"/>
            <a:ext cx="2918831" cy="491683"/>
          </a:xfrm>
          <a:prstGeom prst="rect">
            <a:avLst/>
          </a:prstGeom>
        </p:spPr>
        <p:txBody>
          <a:bodyPr vert="horz" lIns="91440" tIns="45720" rIns="91440" bIns="45720" rtlCol="1" anchor="b"/>
          <a:lstStyle>
            <a:lvl1pPr algn="l">
              <a:defRPr sz="1200"/>
            </a:lvl1pPr>
          </a:lstStyle>
          <a:p>
            <a:fld id="{0C2AD225-EAFA-46C2-B9D0-53C1B25AF541}" type="slidenum">
              <a:rPr lang="fa-IR" smtClean="0"/>
              <a:t>‹#›</a:t>
            </a:fld>
            <a:endParaRPr lang="fa-IR"/>
          </a:p>
        </p:txBody>
      </p:sp>
    </p:spTree>
    <p:extLst>
      <p:ext uri="{BB962C8B-B14F-4D97-AF65-F5344CB8AC3E}">
        <p14:creationId xmlns:p14="http://schemas.microsoft.com/office/powerpoint/2010/main" val="473845878"/>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C2AD225-EAFA-46C2-B9D0-53C1B25AF541}" type="slidenum">
              <a:rPr lang="fa-IR" smtClean="0"/>
              <a:t>7</a:t>
            </a:fld>
            <a:endParaRPr lang="fa-IR"/>
          </a:p>
        </p:txBody>
      </p:sp>
    </p:spTree>
    <p:extLst>
      <p:ext uri="{BB962C8B-B14F-4D97-AF65-F5344CB8AC3E}">
        <p14:creationId xmlns:p14="http://schemas.microsoft.com/office/powerpoint/2010/main" val="31875485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C2AD225-EAFA-46C2-B9D0-53C1B25AF541}" type="slidenum">
              <a:rPr lang="fa-IR" smtClean="0"/>
              <a:t>59</a:t>
            </a:fld>
            <a:endParaRPr lang="fa-IR"/>
          </a:p>
        </p:txBody>
      </p:sp>
    </p:spTree>
    <p:extLst>
      <p:ext uri="{BB962C8B-B14F-4D97-AF65-F5344CB8AC3E}">
        <p14:creationId xmlns:p14="http://schemas.microsoft.com/office/powerpoint/2010/main" val="17524502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1B7C39-FCB5-45BA-980E-9606B941B232}" type="datetimeFigureOut">
              <a:rPr kumimoji="0" lang="fa-IR" sz="1000" b="0" i="0" u="none" strike="noStrike" kern="1200" cap="none" spc="0" normalizeH="0" baseline="0" noProof="0" smtClean="0">
                <a:ln>
                  <a:noFill/>
                </a:ln>
                <a:solidFill>
                  <a:prstClr val="black"/>
                </a:solidFill>
                <a:effectLst/>
                <a:uLnTx/>
                <a:uFillTx/>
                <a:latin typeface="Corbel" panose="020B0503020204020204"/>
                <a:ea typeface="+mn-ea"/>
                <a:cs typeface="Tahoma" panose="020B060403050404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13/08/1444</a:t>
            </a:fld>
            <a:endParaRPr kumimoji="0" lang="fa-IR" sz="1000" b="0" i="0" u="none" strike="noStrike" kern="1200" cap="none" spc="0" normalizeH="0" baseline="0" noProof="0">
              <a:ln>
                <a:noFill/>
              </a:ln>
              <a:solidFill>
                <a:prstClr val="black"/>
              </a:solidFill>
              <a:effectLst/>
              <a:uLnTx/>
              <a:uFillTx/>
              <a:latin typeface="Corbel" panose="020B0503020204020204"/>
              <a:ea typeface="+mn-ea"/>
              <a:cs typeface="Tahoma" panose="020B0604030504040204" pitchFamily="34" charset="0"/>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a-IR" sz="1000" b="0" i="0" u="none" strike="noStrike" kern="1200" cap="none" spc="0" normalizeH="0" baseline="0" noProof="0">
              <a:ln>
                <a:noFill/>
              </a:ln>
              <a:solidFill>
                <a:prstClr val="black"/>
              </a:solidFill>
              <a:effectLst/>
              <a:uLnTx/>
              <a:uFillTx/>
              <a:latin typeface="Corbel" panose="020B0503020204020204"/>
              <a:ea typeface="+mn-ea"/>
              <a:cs typeface="Tahoma" panose="020B0604030504040204" pitchFamily="34" charset="0"/>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CA33BA-C0DD-4B7F-91C6-3CB587AA88DD}" type="slidenum">
              <a:rPr kumimoji="0" lang="fa-IR" sz="1000" b="0" i="0" u="none" strike="noStrike" kern="1200" cap="none" spc="0" normalizeH="0" baseline="0" noProof="0" smtClean="0">
                <a:ln>
                  <a:noFill/>
                </a:ln>
                <a:solidFill>
                  <a:prstClr val="black"/>
                </a:solidFill>
                <a:effectLst/>
                <a:uLnTx/>
                <a:uFillTx/>
                <a:latin typeface="Corbel" panose="020B0503020204020204"/>
                <a:ea typeface="+mn-ea"/>
                <a:cs typeface="Tahoma" panose="020B060403050404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fa-IR" sz="1000" b="0" i="0" u="none" strike="noStrike" kern="1200" cap="none" spc="0" normalizeH="0" baseline="0" noProof="0">
              <a:ln>
                <a:noFill/>
              </a:ln>
              <a:solidFill>
                <a:prstClr val="black"/>
              </a:solidFill>
              <a:effectLst/>
              <a:uLnTx/>
              <a:uFillTx/>
              <a:latin typeface="Corbel" panose="020B0503020204020204"/>
              <a:ea typeface="+mn-ea"/>
              <a:cs typeface="Tahoma" panose="020B0604030504040204" pitchFamily="34" charset="0"/>
            </a:endParaRPr>
          </a:p>
        </p:txBody>
      </p:sp>
    </p:spTree>
    <p:extLst>
      <p:ext uri="{BB962C8B-B14F-4D97-AF65-F5344CB8AC3E}">
        <p14:creationId xmlns:p14="http://schemas.microsoft.com/office/powerpoint/2010/main" val="11877020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1B7C39-FCB5-45BA-980E-9606B941B232}" type="datetimeFigureOut">
              <a:rPr kumimoji="0" lang="fa-IR" sz="1000" b="0" i="0" u="none" strike="noStrike" kern="1200" cap="none" spc="0" normalizeH="0" baseline="0" noProof="0" smtClean="0">
                <a:ln>
                  <a:noFill/>
                </a:ln>
                <a:solidFill>
                  <a:prstClr val="black"/>
                </a:solidFill>
                <a:effectLst/>
                <a:uLnTx/>
                <a:uFillTx/>
                <a:latin typeface="Corbel" panose="020B0503020204020204"/>
                <a:ea typeface="+mn-ea"/>
                <a:cs typeface="Tahoma" panose="020B060403050404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13/08/1444</a:t>
            </a:fld>
            <a:endParaRPr kumimoji="0" lang="fa-IR" sz="1000" b="0" i="0" u="none" strike="noStrike" kern="1200" cap="none" spc="0" normalizeH="0" baseline="0" noProof="0">
              <a:ln>
                <a:noFill/>
              </a:ln>
              <a:solidFill>
                <a:prstClr val="black"/>
              </a:solidFill>
              <a:effectLst/>
              <a:uLnTx/>
              <a:uFillTx/>
              <a:latin typeface="Corbel" panose="020B0503020204020204"/>
              <a:ea typeface="+mn-ea"/>
              <a:cs typeface="Tahoma" panose="020B0604030504040204" pitchFamily="34" charset="0"/>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a-IR" sz="1000" b="0" i="0" u="none" strike="noStrike" kern="1200" cap="none" spc="0" normalizeH="0" baseline="0" noProof="0">
              <a:ln>
                <a:noFill/>
              </a:ln>
              <a:solidFill>
                <a:prstClr val="black"/>
              </a:solidFill>
              <a:effectLst/>
              <a:uLnTx/>
              <a:uFillTx/>
              <a:latin typeface="Corbel" panose="020B0503020204020204"/>
              <a:ea typeface="+mn-ea"/>
              <a:cs typeface="Tahoma" panose="020B0604030504040204" pitchFamily="34" charset="0"/>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CA33BA-C0DD-4B7F-91C6-3CB587AA88DD}" type="slidenum">
              <a:rPr kumimoji="0" lang="fa-IR" sz="1000" b="0" i="0" u="none" strike="noStrike" kern="1200" cap="none" spc="0" normalizeH="0" baseline="0" noProof="0" smtClean="0">
                <a:ln>
                  <a:noFill/>
                </a:ln>
                <a:solidFill>
                  <a:prstClr val="black"/>
                </a:solidFill>
                <a:effectLst/>
                <a:uLnTx/>
                <a:uFillTx/>
                <a:latin typeface="Corbel" panose="020B0503020204020204"/>
                <a:ea typeface="+mn-ea"/>
                <a:cs typeface="Tahoma" panose="020B060403050404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fa-IR" sz="1000" b="0" i="0" u="none" strike="noStrike" kern="1200" cap="none" spc="0" normalizeH="0" baseline="0" noProof="0">
              <a:ln>
                <a:noFill/>
              </a:ln>
              <a:solidFill>
                <a:prstClr val="black"/>
              </a:solidFill>
              <a:effectLst/>
              <a:uLnTx/>
              <a:uFillTx/>
              <a:latin typeface="Corbel" panose="020B0503020204020204"/>
              <a:ea typeface="+mn-ea"/>
              <a:cs typeface="Tahoma" panose="020B0604030504040204" pitchFamily="34" charset="0"/>
            </a:endParaRPr>
          </a:p>
        </p:txBody>
      </p:sp>
    </p:spTree>
    <p:extLst>
      <p:ext uri="{BB962C8B-B14F-4D97-AF65-F5344CB8AC3E}">
        <p14:creationId xmlns:p14="http://schemas.microsoft.com/office/powerpoint/2010/main" val="37672456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1B7C39-FCB5-45BA-980E-9606B941B232}" type="datetimeFigureOut">
              <a:rPr kumimoji="0" lang="fa-IR" sz="1000" b="0" i="0" u="none" strike="noStrike" kern="1200" cap="none" spc="0" normalizeH="0" baseline="0" noProof="0" smtClean="0">
                <a:ln>
                  <a:noFill/>
                </a:ln>
                <a:solidFill>
                  <a:prstClr val="black"/>
                </a:solidFill>
                <a:effectLst/>
                <a:uLnTx/>
                <a:uFillTx/>
                <a:latin typeface="Corbel" panose="020B0503020204020204"/>
                <a:ea typeface="+mn-ea"/>
                <a:cs typeface="Tahoma" panose="020B060403050404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13/08/1444</a:t>
            </a:fld>
            <a:endParaRPr kumimoji="0" lang="fa-IR" sz="1000" b="0" i="0" u="none" strike="noStrike" kern="1200" cap="none" spc="0" normalizeH="0" baseline="0" noProof="0">
              <a:ln>
                <a:noFill/>
              </a:ln>
              <a:solidFill>
                <a:prstClr val="black"/>
              </a:solidFill>
              <a:effectLst/>
              <a:uLnTx/>
              <a:uFillTx/>
              <a:latin typeface="Corbel" panose="020B0503020204020204"/>
              <a:ea typeface="+mn-ea"/>
              <a:cs typeface="Tahoma" panose="020B0604030504040204" pitchFamily="34" charset="0"/>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a-IR" sz="1000" b="0" i="0" u="none" strike="noStrike" kern="1200" cap="none" spc="0" normalizeH="0" baseline="0" noProof="0">
              <a:ln>
                <a:noFill/>
              </a:ln>
              <a:solidFill>
                <a:prstClr val="black"/>
              </a:solidFill>
              <a:effectLst/>
              <a:uLnTx/>
              <a:uFillTx/>
              <a:latin typeface="Corbel" panose="020B0503020204020204"/>
              <a:ea typeface="+mn-ea"/>
              <a:cs typeface="Tahoma" panose="020B0604030504040204" pitchFamily="34" charset="0"/>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CA33BA-C0DD-4B7F-91C6-3CB587AA88DD}" type="slidenum">
              <a:rPr kumimoji="0" lang="fa-IR" sz="1000" b="0" i="0" u="none" strike="noStrike" kern="1200" cap="none" spc="0" normalizeH="0" baseline="0" noProof="0" smtClean="0">
                <a:ln>
                  <a:noFill/>
                </a:ln>
                <a:solidFill>
                  <a:prstClr val="black"/>
                </a:solidFill>
                <a:effectLst/>
                <a:uLnTx/>
                <a:uFillTx/>
                <a:latin typeface="Corbel" panose="020B0503020204020204"/>
                <a:ea typeface="+mn-ea"/>
                <a:cs typeface="Tahoma" panose="020B060403050404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fa-IR" sz="1000" b="0" i="0" u="none" strike="noStrike" kern="1200" cap="none" spc="0" normalizeH="0" baseline="0" noProof="0">
              <a:ln>
                <a:noFill/>
              </a:ln>
              <a:solidFill>
                <a:prstClr val="black"/>
              </a:solidFill>
              <a:effectLst/>
              <a:uLnTx/>
              <a:uFillTx/>
              <a:latin typeface="Corbel" panose="020B0503020204020204"/>
              <a:ea typeface="+mn-ea"/>
              <a:cs typeface="Tahoma" panose="020B0604030504040204" pitchFamily="34" charset="0"/>
            </a:endParaRPr>
          </a:p>
        </p:txBody>
      </p:sp>
    </p:spTree>
    <p:extLst>
      <p:ext uri="{BB962C8B-B14F-4D97-AF65-F5344CB8AC3E}">
        <p14:creationId xmlns:p14="http://schemas.microsoft.com/office/powerpoint/2010/main" val="5302952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1B7C39-FCB5-45BA-980E-9606B941B232}" type="datetimeFigureOut">
              <a:rPr kumimoji="0" lang="fa-IR" sz="1000" b="0" i="0" u="none" strike="noStrike" kern="1200" cap="none" spc="0" normalizeH="0" baseline="0" noProof="0" smtClean="0">
                <a:ln>
                  <a:noFill/>
                </a:ln>
                <a:solidFill>
                  <a:prstClr val="black"/>
                </a:solidFill>
                <a:effectLst/>
                <a:uLnTx/>
                <a:uFillTx/>
                <a:latin typeface="Corbel" panose="020B0503020204020204"/>
                <a:ea typeface="+mn-ea"/>
                <a:cs typeface="Tahoma" panose="020B060403050404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13/08/1444</a:t>
            </a:fld>
            <a:endParaRPr kumimoji="0" lang="fa-IR" sz="1000" b="0" i="0" u="none" strike="noStrike" kern="1200" cap="none" spc="0" normalizeH="0" baseline="0" noProof="0">
              <a:ln>
                <a:noFill/>
              </a:ln>
              <a:solidFill>
                <a:prstClr val="black"/>
              </a:solidFill>
              <a:effectLst/>
              <a:uLnTx/>
              <a:uFillTx/>
              <a:latin typeface="Corbel" panose="020B0503020204020204"/>
              <a:ea typeface="+mn-ea"/>
              <a:cs typeface="Tahoma" panose="020B0604030504040204" pitchFamily="34" charset="0"/>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a-IR" sz="1000" b="0" i="0" u="none" strike="noStrike" kern="1200" cap="none" spc="0" normalizeH="0" baseline="0" noProof="0">
              <a:ln>
                <a:noFill/>
              </a:ln>
              <a:solidFill>
                <a:prstClr val="black"/>
              </a:solidFill>
              <a:effectLst/>
              <a:uLnTx/>
              <a:uFillTx/>
              <a:latin typeface="Corbel" panose="020B0503020204020204"/>
              <a:ea typeface="+mn-ea"/>
              <a:cs typeface="Tahoma" panose="020B0604030504040204" pitchFamily="34" charset="0"/>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CA33BA-C0DD-4B7F-91C6-3CB587AA88DD}" type="slidenum">
              <a:rPr kumimoji="0" lang="fa-IR" sz="1000" b="0" i="0" u="none" strike="noStrike" kern="1200" cap="none" spc="0" normalizeH="0" baseline="0" noProof="0" smtClean="0">
                <a:ln>
                  <a:noFill/>
                </a:ln>
                <a:solidFill>
                  <a:prstClr val="black"/>
                </a:solidFill>
                <a:effectLst/>
                <a:uLnTx/>
                <a:uFillTx/>
                <a:latin typeface="Corbel" panose="020B0503020204020204"/>
                <a:ea typeface="+mn-ea"/>
                <a:cs typeface="Tahoma" panose="020B060403050404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fa-IR" sz="1000" b="0" i="0" u="none" strike="noStrike" kern="1200" cap="none" spc="0" normalizeH="0" baseline="0" noProof="0">
              <a:ln>
                <a:noFill/>
              </a:ln>
              <a:solidFill>
                <a:prstClr val="black"/>
              </a:solidFill>
              <a:effectLst/>
              <a:uLnTx/>
              <a:uFillTx/>
              <a:latin typeface="Corbel" panose="020B0503020204020204"/>
              <a:ea typeface="+mn-ea"/>
              <a:cs typeface="Tahoma" panose="020B0604030504040204" pitchFamily="34" charset="0"/>
            </a:endParaRPr>
          </a:p>
        </p:txBody>
      </p:sp>
    </p:spTree>
    <p:extLst>
      <p:ext uri="{BB962C8B-B14F-4D97-AF65-F5344CB8AC3E}">
        <p14:creationId xmlns:p14="http://schemas.microsoft.com/office/powerpoint/2010/main" val="38690911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1B7C39-FCB5-45BA-980E-9606B941B232}" type="datetimeFigureOut">
              <a:rPr kumimoji="0" lang="fa-IR" sz="1000" b="0" i="0" u="none" strike="noStrike" kern="1200" cap="none" spc="0" normalizeH="0" baseline="0" noProof="0" smtClean="0">
                <a:ln>
                  <a:noFill/>
                </a:ln>
                <a:solidFill>
                  <a:prstClr val="black"/>
                </a:solidFill>
                <a:effectLst/>
                <a:uLnTx/>
                <a:uFillTx/>
                <a:latin typeface="Corbel" panose="020B0503020204020204"/>
                <a:ea typeface="+mn-ea"/>
                <a:cs typeface="Tahoma" panose="020B060403050404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13/08/1444</a:t>
            </a:fld>
            <a:endParaRPr kumimoji="0" lang="fa-IR" sz="1000" b="0" i="0" u="none" strike="noStrike" kern="1200" cap="none" spc="0" normalizeH="0" baseline="0" noProof="0">
              <a:ln>
                <a:noFill/>
              </a:ln>
              <a:solidFill>
                <a:prstClr val="black"/>
              </a:solidFill>
              <a:effectLst/>
              <a:uLnTx/>
              <a:uFillTx/>
              <a:latin typeface="Corbel" panose="020B0503020204020204"/>
              <a:ea typeface="+mn-ea"/>
              <a:cs typeface="Tahoma" panose="020B0604030504040204" pitchFamily="34" charset="0"/>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a-IR" sz="1000" b="0" i="0" u="none" strike="noStrike" kern="1200" cap="none" spc="0" normalizeH="0" baseline="0" noProof="0">
              <a:ln>
                <a:noFill/>
              </a:ln>
              <a:solidFill>
                <a:prstClr val="black"/>
              </a:solidFill>
              <a:effectLst/>
              <a:uLnTx/>
              <a:uFillTx/>
              <a:latin typeface="Corbel" panose="020B0503020204020204"/>
              <a:ea typeface="+mn-ea"/>
              <a:cs typeface="Tahoma" panose="020B0604030504040204" pitchFamily="34" charset="0"/>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CA33BA-C0DD-4B7F-91C6-3CB587AA88DD}" type="slidenum">
              <a:rPr kumimoji="0" lang="fa-IR" sz="1000" b="0" i="0" u="none" strike="noStrike" kern="1200" cap="none" spc="0" normalizeH="0" baseline="0" noProof="0" smtClean="0">
                <a:ln>
                  <a:noFill/>
                </a:ln>
                <a:solidFill>
                  <a:prstClr val="black"/>
                </a:solidFill>
                <a:effectLst/>
                <a:uLnTx/>
                <a:uFillTx/>
                <a:latin typeface="Corbel" panose="020B0503020204020204"/>
                <a:ea typeface="+mn-ea"/>
                <a:cs typeface="Tahoma" panose="020B060403050404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fa-IR" sz="1000" b="0" i="0" u="none" strike="noStrike" kern="1200" cap="none" spc="0" normalizeH="0" baseline="0" noProof="0">
              <a:ln>
                <a:noFill/>
              </a:ln>
              <a:solidFill>
                <a:prstClr val="black"/>
              </a:solidFill>
              <a:effectLst/>
              <a:uLnTx/>
              <a:uFillTx/>
              <a:latin typeface="Corbel" panose="020B0503020204020204"/>
              <a:ea typeface="+mn-ea"/>
              <a:cs typeface="Tahoma" panose="020B0604030504040204" pitchFamily="34" charset="0"/>
            </a:endParaRPr>
          </a:p>
        </p:txBody>
      </p:sp>
    </p:spTree>
    <p:extLst>
      <p:ext uri="{BB962C8B-B14F-4D97-AF65-F5344CB8AC3E}">
        <p14:creationId xmlns:p14="http://schemas.microsoft.com/office/powerpoint/2010/main" val="34496182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1B7C39-FCB5-45BA-980E-9606B941B232}" type="datetimeFigureOut">
              <a:rPr kumimoji="0" lang="fa-IR" sz="1000" b="0" i="0" u="none" strike="noStrike" kern="1200" cap="none" spc="0" normalizeH="0" baseline="0" noProof="0" smtClean="0">
                <a:ln>
                  <a:noFill/>
                </a:ln>
                <a:solidFill>
                  <a:prstClr val="black"/>
                </a:solidFill>
                <a:effectLst/>
                <a:uLnTx/>
                <a:uFillTx/>
                <a:latin typeface="Corbel" panose="020B0503020204020204"/>
                <a:ea typeface="+mn-ea"/>
                <a:cs typeface="Tahoma" panose="020B060403050404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13/08/1444</a:t>
            </a:fld>
            <a:endParaRPr kumimoji="0" lang="fa-IR" sz="1000" b="0" i="0" u="none" strike="noStrike" kern="1200" cap="none" spc="0" normalizeH="0" baseline="0" noProof="0">
              <a:ln>
                <a:noFill/>
              </a:ln>
              <a:solidFill>
                <a:prstClr val="black"/>
              </a:solidFill>
              <a:effectLst/>
              <a:uLnTx/>
              <a:uFillTx/>
              <a:latin typeface="Corbel" panose="020B0503020204020204"/>
              <a:ea typeface="+mn-ea"/>
              <a:cs typeface="Tahoma" panose="020B0604030504040204" pitchFamily="34" charset="0"/>
            </a:endParaRPr>
          </a:p>
        </p:txBody>
      </p:sp>
      <p:sp>
        <p:nvSpPr>
          <p:cNvPr id="6" name="Footer Placeholder 5"/>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a-IR" sz="1000" b="0" i="0" u="none" strike="noStrike" kern="1200" cap="none" spc="0" normalizeH="0" baseline="0" noProof="0">
              <a:ln>
                <a:noFill/>
              </a:ln>
              <a:solidFill>
                <a:prstClr val="black"/>
              </a:solidFill>
              <a:effectLst/>
              <a:uLnTx/>
              <a:uFillTx/>
              <a:latin typeface="Corbel" panose="020B0503020204020204"/>
              <a:ea typeface="+mn-ea"/>
              <a:cs typeface="Tahoma" panose="020B0604030504040204" pitchFamily="34" charset="0"/>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CA33BA-C0DD-4B7F-91C6-3CB587AA88DD}" type="slidenum">
              <a:rPr kumimoji="0" lang="fa-IR" sz="1000" b="0" i="0" u="none" strike="noStrike" kern="1200" cap="none" spc="0" normalizeH="0" baseline="0" noProof="0" smtClean="0">
                <a:ln>
                  <a:noFill/>
                </a:ln>
                <a:solidFill>
                  <a:prstClr val="black"/>
                </a:solidFill>
                <a:effectLst/>
                <a:uLnTx/>
                <a:uFillTx/>
                <a:latin typeface="Corbel" panose="020B0503020204020204"/>
                <a:ea typeface="+mn-ea"/>
                <a:cs typeface="Tahoma" panose="020B060403050404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fa-IR" sz="1000" b="0" i="0" u="none" strike="noStrike" kern="1200" cap="none" spc="0" normalizeH="0" baseline="0" noProof="0">
              <a:ln>
                <a:noFill/>
              </a:ln>
              <a:solidFill>
                <a:prstClr val="black"/>
              </a:solidFill>
              <a:effectLst/>
              <a:uLnTx/>
              <a:uFillTx/>
              <a:latin typeface="Corbel" panose="020B0503020204020204"/>
              <a:ea typeface="+mn-ea"/>
              <a:cs typeface="Tahoma" panose="020B0604030504040204" pitchFamily="34" charset="0"/>
            </a:endParaRPr>
          </a:p>
        </p:txBody>
      </p:sp>
    </p:spTree>
    <p:extLst>
      <p:ext uri="{BB962C8B-B14F-4D97-AF65-F5344CB8AC3E}">
        <p14:creationId xmlns:p14="http://schemas.microsoft.com/office/powerpoint/2010/main" val="25204293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1B7C39-FCB5-45BA-980E-9606B941B232}" type="datetimeFigureOut">
              <a:rPr kumimoji="0" lang="fa-IR" sz="1000" b="0" i="0" u="none" strike="noStrike" kern="1200" cap="none" spc="0" normalizeH="0" baseline="0" noProof="0" smtClean="0">
                <a:ln>
                  <a:noFill/>
                </a:ln>
                <a:solidFill>
                  <a:prstClr val="black"/>
                </a:solidFill>
                <a:effectLst/>
                <a:uLnTx/>
                <a:uFillTx/>
                <a:latin typeface="Corbel" panose="020B0503020204020204"/>
                <a:ea typeface="+mn-ea"/>
                <a:cs typeface="Tahoma" panose="020B060403050404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13/08/1444</a:t>
            </a:fld>
            <a:endParaRPr kumimoji="0" lang="fa-IR" sz="1000" b="0" i="0" u="none" strike="noStrike" kern="1200" cap="none" spc="0" normalizeH="0" baseline="0" noProof="0">
              <a:ln>
                <a:noFill/>
              </a:ln>
              <a:solidFill>
                <a:prstClr val="black"/>
              </a:solidFill>
              <a:effectLst/>
              <a:uLnTx/>
              <a:uFillTx/>
              <a:latin typeface="Corbel" panose="020B0503020204020204"/>
              <a:ea typeface="+mn-ea"/>
              <a:cs typeface="Tahoma" panose="020B0604030504040204" pitchFamily="34" charset="0"/>
            </a:endParaRPr>
          </a:p>
        </p:txBody>
      </p:sp>
      <p:sp>
        <p:nvSpPr>
          <p:cNvPr id="8" name="Footer Placeholder 7"/>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a-IR" sz="1000" b="0" i="0" u="none" strike="noStrike" kern="1200" cap="none" spc="0" normalizeH="0" baseline="0" noProof="0">
              <a:ln>
                <a:noFill/>
              </a:ln>
              <a:solidFill>
                <a:prstClr val="black"/>
              </a:solidFill>
              <a:effectLst/>
              <a:uLnTx/>
              <a:uFillTx/>
              <a:latin typeface="Corbel" panose="020B0503020204020204"/>
              <a:ea typeface="+mn-ea"/>
              <a:cs typeface="Tahoma" panose="020B0604030504040204" pitchFamily="34" charset="0"/>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CA33BA-C0DD-4B7F-91C6-3CB587AA88DD}" type="slidenum">
              <a:rPr kumimoji="0" lang="fa-IR" sz="1000" b="0" i="0" u="none" strike="noStrike" kern="1200" cap="none" spc="0" normalizeH="0" baseline="0" noProof="0" smtClean="0">
                <a:ln>
                  <a:noFill/>
                </a:ln>
                <a:solidFill>
                  <a:prstClr val="black"/>
                </a:solidFill>
                <a:effectLst/>
                <a:uLnTx/>
                <a:uFillTx/>
                <a:latin typeface="Corbel" panose="020B0503020204020204"/>
                <a:ea typeface="+mn-ea"/>
                <a:cs typeface="Tahoma" panose="020B060403050404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fa-IR" sz="1000" b="0" i="0" u="none" strike="noStrike" kern="1200" cap="none" spc="0" normalizeH="0" baseline="0" noProof="0">
              <a:ln>
                <a:noFill/>
              </a:ln>
              <a:solidFill>
                <a:prstClr val="black"/>
              </a:solidFill>
              <a:effectLst/>
              <a:uLnTx/>
              <a:uFillTx/>
              <a:latin typeface="Corbel" panose="020B0503020204020204"/>
              <a:ea typeface="+mn-ea"/>
              <a:cs typeface="Tahoma" panose="020B0604030504040204" pitchFamily="34" charset="0"/>
            </a:endParaRPr>
          </a:p>
        </p:txBody>
      </p:sp>
    </p:spTree>
    <p:extLst>
      <p:ext uri="{BB962C8B-B14F-4D97-AF65-F5344CB8AC3E}">
        <p14:creationId xmlns:p14="http://schemas.microsoft.com/office/powerpoint/2010/main" val="34690548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1B7C39-FCB5-45BA-980E-9606B941B232}" type="datetimeFigureOut">
              <a:rPr kumimoji="0" lang="fa-IR" sz="1000" b="0" i="0" u="none" strike="noStrike" kern="1200" cap="none" spc="0" normalizeH="0" baseline="0" noProof="0" smtClean="0">
                <a:ln>
                  <a:noFill/>
                </a:ln>
                <a:solidFill>
                  <a:prstClr val="black"/>
                </a:solidFill>
                <a:effectLst/>
                <a:uLnTx/>
                <a:uFillTx/>
                <a:latin typeface="Corbel" panose="020B0503020204020204"/>
                <a:ea typeface="+mn-ea"/>
                <a:cs typeface="Tahoma" panose="020B060403050404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13/08/1444</a:t>
            </a:fld>
            <a:endParaRPr kumimoji="0" lang="fa-IR" sz="1000" b="0" i="0" u="none" strike="noStrike" kern="1200" cap="none" spc="0" normalizeH="0" baseline="0" noProof="0">
              <a:ln>
                <a:noFill/>
              </a:ln>
              <a:solidFill>
                <a:prstClr val="black"/>
              </a:solidFill>
              <a:effectLst/>
              <a:uLnTx/>
              <a:uFillTx/>
              <a:latin typeface="Corbel" panose="020B0503020204020204"/>
              <a:ea typeface="+mn-ea"/>
              <a:cs typeface="Tahoma" panose="020B0604030504040204" pitchFamily="34" charset="0"/>
            </a:endParaRPr>
          </a:p>
        </p:txBody>
      </p:sp>
      <p:sp>
        <p:nvSpPr>
          <p:cNvPr id="4" name="Footer Placeholder 3"/>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a-IR" sz="1000" b="0" i="0" u="none" strike="noStrike" kern="1200" cap="none" spc="0" normalizeH="0" baseline="0" noProof="0">
              <a:ln>
                <a:noFill/>
              </a:ln>
              <a:solidFill>
                <a:prstClr val="black"/>
              </a:solidFill>
              <a:effectLst/>
              <a:uLnTx/>
              <a:uFillTx/>
              <a:latin typeface="Corbel" panose="020B0503020204020204"/>
              <a:ea typeface="+mn-ea"/>
              <a:cs typeface="Tahoma" panose="020B0604030504040204" pitchFamily="34" charset="0"/>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CA33BA-C0DD-4B7F-91C6-3CB587AA88DD}" type="slidenum">
              <a:rPr kumimoji="0" lang="fa-IR" sz="1000" b="0" i="0" u="none" strike="noStrike" kern="1200" cap="none" spc="0" normalizeH="0" baseline="0" noProof="0" smtClean="0">
                <a:ln>
                  <a:noFill/>
                </a:ln>
                <a:solidFill>
                  <a:prstClr val="black"/>
                </a:solidFill>
                <a:effectLst/>
                <a:uLnTx/>
                <a:uFillTx/>
                <a:latin typeface="Corbel" panose="020B0503020204020204"/>
                <a:ea typeface="+mn-ea"/>
                <a:cs typeface="Tahoma" panose="020B060403050404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fa-IR" sz="1000" b="0" i="0" u="none" strike="noStrike" kern="1200" cap="none" spc="0" normalizeH="0" baseline="0" noProof="0">
              <a:ln>
                <a:noFill/>
              </a:ln>
              <a:solidFill>
                <a:prstClr val="black"/>
              </a:solidFill>
              <a:effectLst/>
              <a:uLnTx/>
              <a:uFillTx/>
              <a:latin typeface="Corbel" panose="020B0503020204020204"/>
              <a:ea typeface="+mn-ea"/>
              <a:cs typeface="Tahoma" panose="020B0604030504040204" pitchFamily="34" charset="0"/>
            </a:endParaRPr>
          </a:p>
        </p:txBody>
      </p:sp>
    </p:spTree>
    <p:extLst>
      <p:ext uri="{BB962C8B-B14F-4D97-AF65-F5344CB8AC3E}">
        <p14:creationId xmlns:p14="http://schemas.microsoft.com/office/powerpoint/2010/main" val="1313656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1B7C39-FCB5-45BA-980E-9606B941B232}" type="datetimeFigureOut">
              <a:rPr kumimoji="0" lang="fa-IR" sz="1000" b="0" i="0" u="none" strike="noStrike" kern="1200" cap="none" spc="0" normalizeH="0" baseline="0" noProof="0" smtClean="0">
                <a:ln>
                  <a:noFill/>
                </a:ln>
                <a:solidFill>
                  <a:prstClr val="black"/>
                </a:solidFill>
                <a:effectLst/>
                <a:uLnTx/>
                <a:uFillTx/>
                <a:latin typeface="Corbel" panose="020B0503020204020204"/>
                <a:ea typeface="+mn-ea"/>
                <a:cs typeface="Tahoma" panose="020B060403050404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13/08/1444</a:t>
            </a:fld>
            <a:endParaRPr kumimoji="0" lang="fa-IR" sz="1000" b="0" i="0" u="none" strike="noStrike" kern="1200" cap="none" spc="0" normalizeH="0" baseline="0" noProof="0">
              <a:ln>
                <a:noFill/>
              </a:ln>
              <a:solidFill>
                <a:prstClr val="black"/>
              </a:solidFill>
              <a:effectLst/>
              <a:uLnTx/>
              <a:uFillTx/>
              <a:latin typeface="Corbel" panose="020B0503020204020204"/>
              <a:ea typeface="+mn-ea"/>
              <a:cs typeface="Tahoma" panose="020B0604030504040204" pitchFamily="34" charset="0"/>
            </a:endParaRPr>
          </a:p>
        </p:txBody>
      </p:sp>
      <p:sp>
        <p:nvSpPr>
          <p:cNvPr id="3" name="Footer Placeholder 2"/>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a-IR" sz="1000" b="0" i="0" u="none" strike="noStrike" kern="1200" cap="none" spc="0" normalizeH="0" baseline="0" noProof="0">
              <a:ln>
                <a:noFill/>
              </a:ln>
              <a:solidFill>
                <a:prstClr val="black"/>
              </a:solidFill>
              <a:effectLst/>
              <a:uLnTx/>
              <a:uFillTx/>
              <a:latin typeface="Corbel" panose="020B0503020204020204"/>
              <a:ea typeface="+mn-ea"/>
              <a:cs typeface="Tahoma" panose="020B0604030504040204" pitchFamily="34" charset="0"/>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CA33BA-C0DD-4B7F-91C6-3CB587AA88DD}" type="slidenum">
              <a:rPr kumimoji="0" lang="fa-IR" sz="1000" b="0" i="0" u="none" strike="noStrike" kern="1200" cap="none" spc="0" normalizeH="0" baseline="0" noProof="0" smtClean="0">
                <a:ln>
                  <a:noFill/>
                </a:ln>
                <a:solidFill>
                  <a:prstClr val="black"/>
                </a:solidFill>
                <a:effectLst/>
                <a:uLnTx/>
                <a:uFillTx/>
                <a:latin typeface="Corbel" panose="020B0503020204020204"/>
                <a:ea typeface="+mn-ea"/>
                <a:cs typeface="Tahoma" panose="020B060403050404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fa-IR" sz="1000" b="0" i="0" u="none" strike="noStrike" kern="1200" cap="none" spc="0" normalizeH="0" baseline="0" noProof="0">
              <a:ln>
                <a:noFill/>
              </a:ln>
              <a:solidFill>
                <a:prstClr val="black"/>
              </a:solidFill>
              <a:effectLst/>
              <a:uLnTx/>
              <a:uFillTx/>
              <a:latin typeface="Corbel" panose="020B0503020204020204"/>
              <a:ea typeface="+mn-ea"/>
              <a:cs typeface="Tahoma" panose="020B0604030504040204" pitchFamily="34" charset="0"/>
            </a:endParaRPr>
          </a:p>
        </p:txBody>
      </p:sp>
    </p:spTree>
    <p:extLst>
      <p:ext uri="{BB962C8B-B14F-4D97-AF65-F5344CB8AC3E}">
        <p14:creationId xmlns:p14="http://schemas.microsoft.com/office/powerpoint/2010/main" val="21286604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1B7C39-FCB5-45BA-980E-9606B941B232}" type="datetimeFigureOut">
              <a:rPr kumimoji="0" lang="fa-IR" sz="1000" b="0" i="0" u="none" strike="noStrike" kern="1200" cap="none" spc="0" normalizeH="0" baseline="0" noProof="0" smtClean="0">
                <a:ln>
                  <a:noFill/>
                </a:ln>
                <a:solidFill>
                  <a:prstClr val="black"/>
                </a:solidFill>
                <a:effectLst/>
                <a:uLnTx/>
                <a:uFillTx/>
                <a:latin typeface="Corbel" panose="020B0503020204020204"/>
                <a:ea typeface="+mn-ea"/>
                <a:cs typeface="Tahoma" panose="020B060403050404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13/08/1444</a:t>
            </a:fld>
            <a:endParaRPr kumimoji="0" lang="fa-IR" sz="1000" b="0" i="0" u="none" strike="noStrike" kern="1200" cap="none" spc="0" normalizeH="0" baseline="0" noProof="0">
              <a:ln>
                <a:noFill/>
              </a:ln>
              <a:solidFill>
                <a:prstClr val="black"/>
              </a:solidFill>
              <a:effectLst/>
              <a:uLnTx/>
              <a:uFillTx/>
              <a:latin typeface="Corbel" panose="020B0503020204020204"/>
              <a:ea typeface="+mn-ea"/>
              <a:cs typeface="Tahoma" panose="020B0604030504040204" pitchFamily="34" charset="0"/>
            </a:endParaRPr>
          </a:p>
        </p:txBody>
      </p:sp>
      <p:sp>
        <p:nvSpPr>
          <p:cNvPr id="6" name="Footer Placeholder 5"/>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a-IR" sz="1000" b="0" i="0" u="none" strike="noStrike" kern="1200" cap="none" spc="0" normalizeH="0" baseline="0" noProof="0">
              <a:ln>
                <a:noFill/>
              </a:ln>
              <a:solidFill>
                <a:prstClr val="black"/>
              </a:solidFill>
              <a:effectLst/>
              <a:uLnTx/>
              <a:uFillTx/>
              <a:latin typeface="Corbel" panose="020B0503020204020204"/>
              <a:ea typeface="+mn-ea"/>
              <a:cs typeface="Tahoma" panose="020B0604030504040204" pitchFamily="34" charset="0"/>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CA33BA-C0DD-4B7F-91C6-3CB587AA88DD}" type="slidenum">
              <a:rPr kumimoji="0" lang="fa-IR" sz="1000" b="0" i="0" u="none" strike="noStrike" kern="1200" cap="none" spc="0" normalizeH="0" baseline="0" noProof="0" smtClean="0">
                <a:ln>
                  <a:noFill/>
                </a:ln>
                <a:solidFill>
                  <a:prstClr val="black"/>
                </a:solidFill>
                <a:effectLst/>
                <a:uLnTx/>
                <a:uFillTx/>
                <a:latin typeface="Corbel" panose="020B0503020204020204"/>
                <a:ea typeface="+mn-ea"/>
                <a:cs typeface="Tahoma" panose="020B060403050404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fa-IR" sz="1000" b="0" i="0" u="none" strike="noStrike" kern="1200" cap="none" spc="0" normalizeH="0" baseline="0" noProof="0">
              <a:ln>
                <a:noFill/>
              </a:ln>
              <a:solidFill>
                <a:prstClr val="black"/>
              </a:solidFill>
              <a:effectLst/>
              <a:uLnTx/>
              <a:uFillTx/>
              <a:latin typeface="Corbel" panose="020B0503020204020204"/>
              <a:ea typeface="+mn-ea"/>
              <a:cs typeface="Tahoma" panose="020B0604030504040204" pitchFamily="34" charset="0"/>
            </a:endParaRPr>
          </a:p>
        </p:txBody>
      </p:sp>
    </p:spTree>
    <p:extLst>
      <p:ext uri="{BB962C8B-B14F-4D97-AF65-F5344CB8AC3E}">
        <p14:creationId xmlns:p14="http://schemas.microsoft.com/office/powerpoint/2010/main" val="25906723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1B7C39-FCB5-45BA-980E-9606B941B232}" type="datetimeFigureOut">
              <a:rPr kumimoji="0" lang="fa-IR" sz="1000" b="0" i="0" u="none" strike="noStrike" kern="1200" cap="none" spc="0" normalizeH="0" baseline="0" noProof="0" smtClean="0">
                <a:ln>
                  <a:noFill/>
                </a:ln>
                <a:solidFill>
                  <a:prstClr val="black"/>
                </a:solidFill>
                <a:effectLst/>
                <a:uLnTx/>
                <a:uFillTx/>
                <a:latin typeface="Corbel" panose="020B0503020204020204"/>
                <a:ea typeface="+mn-ea"/>
                <a:cs typeface="Tahoma" panose="020B060403050404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13/08/1444</a:t>
            </a:fld>
            <a:endParaRPr kumimoji="0" lang="fa-IR" sz="1000" b="0" i="0" u="none" strike="noStrike" kern="1200" cap="none" spc="0" normalizeH="0" baseline="0" noProof="0">
              <a:ln>
                <a:noFill/>
              </a:ln>
              <a:solidFill>
                <a:prstClr val="black"/>
              </a:solidFill>
              <a:effectLst/>
              <a:uLnTx/>
              <a:uFillTx/>
              <a:latin typeface="Corbel" panose="020B0503020204020204"/>
              <a:ea typeface="+mn-ea"/>
              <a:cs typeface="Tahoma" panose="020B0604030504040204" pitchFamily="34" charset="0"/>
            </a:endParaRPr>
          </a:p>
        </p:txBody>
      </p:sp>
      <p:sp>
        <p:nvSpPr>
          <p:cNvPr id="6" name="Footer Placeholder 5"/>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a-IR" sz="1000" b="0" i="0" u="none" strike="noStrike" kern="1200" cap="none" spc="0" normalizeH="0" baseline="0" noProof="0">
              <a:ln>
                <a:noFill/>
              </a:ln>
              <a:solidFill>
                <a:prstClr val="black"/>
              </a:solidFill>
              <a:effectLst/>
              <a:uLnTx/>
              <a:uFillTx/>
              <a:latin typeface="Corbel" panose="020B0503020204020204"/>
              <a:ea typeface="+mn-ea"/>
              <a:cs typeface="Tahoma" panose="020B0604030504040204" pitchFamily="34" charset="0"/>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CA33BA-C0DD-4B7F-91C6-3CB587AA88DD}" type="slidenum">
              <a:rPr kumimoji="0" lang="fa-IR" sz="1000" b="0" i="0" u="none" strike="noStrike" kern="1200" cap="none" spc="0" normalizeH="0" baseline="0" noProof="0" smtClean="0">
                <a:ln>
                  <a:noFill/>
                </a:ln>
                <a:solidFill>
                  <a:prstClr val="black"/>
                </a:solidFill>
                <a:effectLst/>
                <a:uLnTx/>
                <a:uFillTx/>
                <a:latin typeface="Corbel" panose="020B0503020204020204"/>
                <a:ea typeface="+mn-ea"/>
                <a:cs typeface="Tahoma" panose="020B060403050404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fa-IR" sz="1000" b="0" i="0" u="none" strike="noStrike" kern="1200" cap="none" spc="0" normalizeH="0" baseline="0" noProof="0">
              <a:ln>
                <a:noFill/>
              </a:ln>
              <a:solidFill>
                <a:prstClr val="black"/>
              </a:solidFill>
              <a:effectLst/>
              <a:uLnTx/>
              <a:uFillTx/>
              <a:latin typeface="Corbel" panose="020B0503020204020204"/>
              <a:ea typeface="+mn-ea"/>
              <a:cs typeface="Tahoma" panose="020B0604030504040204" pitchFamily="34" charset="0"/>
            </a:endParaRPr>
          </a:p>
        </p:txBody>
      </p:sp>
    </p:spTree>
    <p:extLst>
      <p:ext uri="{BB962C8B-B14F-4D97-AF65-F5344CB8AC3E}">
        <p14:creationId xmlns:p14="http://schemas.microsoft.com/office/powerpoint/2010/main" val="26944510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0D1B7C39-FCB5-45BA-980E-9606B941B232}" type="datetimeFigureOut">
              <a:rPr kumimoji="0" lang="fa-IR" sz="1000" b="0" i="0" u="none" strike="noStrike" kern="1200" cap="none" spc="0" normalizeH="0" baseline="0" noProof="0" smtClean="0">
                <a:ln>
                  <a:noFill/>
                </a:ln>
                <a:solidFill>
                  <a:prstClr val="black"/>
                </a:solidFill>
                <a:effectLst/>
                <a:uLnTx/>
                <a:uFillTx/>
                <a:latin typeface="Corbel" panose="020B0503020204020204"/>
                <a:ea typeface="+mn-ea"/>
                <a:cs typeface="Tahoma" panose="020B060403050404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13/08/1444</a:t>
            </a:fld>
            <a:endParaRPr kumimoji="0" lang="fa-IR" sz="1000" b="0" i="0" u="none" strike="noStrike" kern="1200" cap="none" spc="0" normalizeH="0" baseline="0" noProof="0">
              <a:ln>
                <a:noFill/>
              </a:ln>
              <a:solidFill>
                <a:prstClr val="black"/>
              </a:solidFill>
              <a:effectLst/>
              <a:uLnTx/>
              <a:uFillTx/>
              <a:latin typeface="Corbel" panose="020B0503020204020204"/>
              <a:ea typeface="+mn-ea"/>
              <a:cs typeface="Tahoma" panose="020B0604030504040204" pitchFamily="34" charset="0"/>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a-IR" sz="1000" b="0" i="0" u="none" strike="noStrike" kern="1200" cap="none" spc="0" normalizeH="0" baseline="0" noProof="0">
              <a:ln>
                <a:noFill/>
              </a:ln>
              <a:solidFill>
                <a:prstClr val="black"/>
              </a:solidFill>
              <a:effectLst/>
              <a:uLnTx/>
              <a:uFillTx/>
              <a:latin typeface="Corbel" panose="020B0503020204020204"/>
              <a:ea typeface="+mn-ea"/>
              <a:cs typeface="Tahoma" panose="020B0604030504040204" pitchFamily="34" charset="0"/>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ABCA33BA-C0DD-4B7F-91C6-3CB587AA88DD}" type="slidenum">
              <a:rPr kumimoji="0" lang="fa-IR" sz="1000" b="0" i="0" u="none" strike="noStrike" kern="1200" cap="none" spc="0" normalizeH="0" baseline="0" noProof="0" smtClean="0">
                <a:ln>
                  <a:noFill/>
                </a:ln>
                <a:solidFill>
                  <a:prstClr val="black"/>
                </a:solidFill>
                <a:effectLst/>
                <a:uLnTx/>
                <a:uFillTx/>
                <a:latin typeface="Corbel" panose="020B0503020204020204"/>
                <a:ea typeface="+mn-ea"/>
                <a:cs typeface="Tahoma" panose="020B060403050404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fa-IR" sz="1000" b="0" i="0" u="none" strike="noStrike" kern="1200" cap="none" spc="0" normalizeH="0" baseline="0" noProof="0">
              <a:ln>
                <a:noFill/>
              </a:ln>
              <a:solidFill>
                <a:prstClr val="black"/>
              </a:solidFill>
              <a:effectLst/>
              <a:uLnTx/>
              <a:uFillTx/>
              <a:latin typeface="Corbel" panose="020B0503020204020204"/>
              <a:ea typeface="+mn-ea"/>
              <a:cs typeface="Tahoma" panose="020B0604030504040204" pitchFamily="34" charset="0"/>
            </a:endParaRPr>
          </a:p>
        </p:txBody>
      </p:sp>
    </p:spTree>
    <p:extLst>
      <p:ext uri="{BB962C8B-B14F-4D97-AF65-F5344CB8AC3E}">
        <p14:creationId xmlns:p14="http://schemas.microsoft.com/office/powerpoint/2010/main" val="2057982656"/>
      </p:ext>
    </p:extLst>
  </p:cSld>
  <p:clrMap bg1="lt1" tx1="dk1" bg2="lt2" tx2="dk2" accent1="accent1" accent2="accent2" accent3="accent3" accent4="accent4" accent5="accent5" accent6="accent6" hlink="hlink" folHlink="folHlink"/>
  <p:sldLayoutIdLst>
    <p:sldLayoutId id="2147483857" r:id="rId1"/>
    <p:sldLayoutId id="2147483858" r:id="rId2"/>
    <p:sldLayoutId id="2147483859" r:id="rId3"/>
    <p:sldLayoutId id="2147483860" r:id="rId4"/>
    <p:sldLayoutId id="2147483861" r:id="rId5"/>
    <p:sldLayoutId id="2147483862" r:id="rId6"/>
    <p:sldLayoutId id="2147483863" r:id="rId7"/>
    <p:sldLayoutId id="2147483864" r:id="rId8"/>
    <p:sldLayoutId id="2147483865" r:id="rId9"/>
    <p:sldLayoutId id="2147483866" r:id="rId10"/>
    <p:sldLayoutId id="214748386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22.png"/><Relationship Id="rId4" Type="http://schemas.openxmlformats.org/officeDocument/2006/relationships/image" Target="../media/image21.png"/></Relationships>
</file>

<file path=ppt/slides/_rels/slide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6.xml"/><Relationship Id="rId1" Type="http://schemas.openxmlformats.org/officeDocument/2006/relationships/vmlDrawing" Target="../drawings/vmlDrawing2.vml"/><Relationship Id="rId4" Type="http://schemas.openxmlformats.org/officeDocument/2006/relationships/image" Target="../media/image23.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6.xml"/><Relationship Id="rId1" Type="http://schemas.openxmlformats.org/officeDocument/2006/relationships/vmlDrawing" Target="../drawings/vmlDrawing3.vml"/><Relationship Id="rId4" Type="http://schemas.openxmlformats.org/officeDocument/2006/relationships/image" Target="../media/image24.png"/></Relationships>
</file>

<file path=ppt/slides/_rels/slide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6.xml"/><Relationship Id="rId1" Type="http://schemas.openxmlformats.org/officeDocument/2006/relationships/vmlDrawing" Target="../drawings/vmlDrawing4.vml"/><Relationship Id="rId4" Type="http://schemas.openxmlformats.org/officeDocument/2006/relationships/image" Target="../media/image25.png"/></Relationships>
</file>

<file path=ppt/slides/_rels/slide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6.xml"/><Relationship Id="rId1" Type="http://schemas.openxmlformats.org/officeDocument/2006/relationships/vmlDrawing" Target="../drawings/vmlDrawing5.vml"/><Relationship Id="rId4" Type="http://schemas.openxmlformats.org/officeDocument/2006/relationships/image" Target="../media/image26.png"/></Relationships>
</file>

<file path=ppt/slides/_rels/slide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6.xml"/><Relationship Id="rId1" Type="http://schemas.openxmlformats.org/officeDocument/2006/relationships/vmlDrawing" Target="../drawings/vmlDrawing6.vml"/><Relationship Id="rId4" Type="http://schemas.openxmlformats.org/officeDocument/2006/relationships/image" Target="../media/image27.png"/></Relationships>
</file>

<file path=ppt/slides/_rels/slide4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6.xml"/><Relationship Id="rId1" Type="http://schemas.openxmlformats.org/officeDocument/2006/relationships/vmlDrawing" Target="../drawings/vmlDrawing7.vml"/><Relationship Id="rId4" Type="http://schemas.openxmlformats.org/officeDocument/2006/relationships/image" Target="../media/image28.png"/></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6.xml"/><Relationship Id="rId1" Type="http://schemas.openxmlformats.org/officeDocument/2006/relationships/vmlDrawing" Target="../drawings/vmlDrawing8.vml"/><Relationship Id="rId4" Type="http://schemas.openxmlformats.org/officeDocument/2006/relationships/image" Target="../media/image29.png"/></Relationships>
</file>

<file path=ppt/slides/_rels/slide5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6.xml"/><Relationship Id="rId1" Type="http://schemas.openxmlformats.org/officeDocument/2006/relationships/vmlDrawing" Target="../drawings/vmlDrawing9.vml"/><Relationship Id="rId4" Type="http://schemas.openxmlformats.org/officeDocument/2006/relationships/image" Target="../media/image30.png"/></Relationships>
</file>

<file path=ppt/slides/_rels/slide5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6.xml"/><Relationship Id="rId1" Type="http://schemas.openxmlformats.org/officeDocument/2006/relationships/vmlDrawing" Target="../drawings/vmlDrawing10.vml"/><Relationship Id="rId4" Type="http://schemas.openxmlformats.org/officeDocument/2006/relationships/image" Target="../media/image31.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398327" y="193964"/>
            <a:ext cx="3950038" cy="5033576"/>
          </a:xfrm>
          <a:solidFill>
            <a:schemeClr val="accent1">
              <a:lumMod val="20000"/>
              <a:lumOff val="80000"/>
            </a:schemeClr>
          </a:solidFill>
        </p:spPr>
        <p:txBody>
          <a:bodyPr>
            <a:normAutofit/>
          </a:bodyPr>
          <a:lstStyle/>
          <a:p>
            <a:pPr rtl="1"/>
            <a:r>
              <a:rPr lang="fa-IR" dirty="0" smtClean="0">
                <a:cs typeface="B Titr" panose="00000700000000000000" pitchFamily="2" charset="-78"/>
              </a:rPr>
              <a:t>برنامه کودک </a:t>
            </a:r>
            <a:r>
              <a:rPr lang="fa-IR" dirty="0" smtClean="0">
                <a:cs typeface="B Titr" panose="00000700000000000000" pitchFamily="2" charset="-78"/>
              </a:rPr>
              <a:t>بیمار </a:t>
            </a:r>
            <a:r>
              <a:rPr lang="en-US" dirty="0" smtClean="0">
                <a:cs typeface="B Titr" panose="00000700000000000000" pitchFamily="2" charset="-78"/>
              </a:rPr>
              <a:t/>
            </a:r>
            <a:br>
              <a:rPr lang="en-US" dirty="0" smtClean="0">
                <a:cs typeface="B Titr" panose="00000700000000000000" pitchFamily="2" charset="-78"/>
              </a:rPr>
            </a:br>
            <a:r>
              <a:rPr lang="fa-IR" dirty="0" smtClean="0">
                <a:cs typeface="B Titr" panose="00000700000000000000" pitchFamily="2" charset="-78"/>
              </a:rPr>
              <a:t/>
            </a:r>
            <a:br>
              <a:rPr lang="fa-IR" dirty="0" smtClean="0">
                <a:cs typeface="B Titr" panose="00000700000000000000" pitchFamily="2" charset="-78"/>
              </a:rPr>
            </a:br>
            <a:r>
              <a:rPr lang="fa-IR" dirty="0" smtClean="0">
                <a:cs typeface="B Titr" panose="00000700000000000000" pitchFamily="2" charset="-78"/>
              </a:rPr>
              <a:t>و </a:t>
            </a:r>
            <a:br>
              <a:rPr lang="fa-IR" dirty="0" smtClean="0">
                <a:cs typeface="B Titr" panose="00000700000000000000" pitchFamily="2" charset="-78"/>
              </a:rPr>
            </a:br>
            <a:r>
              <a:rPr lang="en-US" dirty="0" smtClean="0">
                <a:cs typeface="B Titr" panose="00000700000000000000" pitchFamily="2" charset="-78"/>
              </a:rPr>
              <a:t/>
            </a:r>
            <a:br>
              <a:rPr lang="en-US" dirty="0" smtClean="0">
                <a:cs typeface="B Titr" panose="00000700000000000000" pitchFamily="2" charset="-78"/>
              </a:rPr>
            </a:br>
            <a:r>
              <a:rPr lang="en-US" b="1" dirty="0" smtClean="0">
                <a:cs typeface="B Titr" panose="00000700000000000000" pitchFamily="2" charset="-78"/>
              </a:rPr>
              <a:t>MCMC</a:t>
            </a:r>
            <a:endParaRPr lang="en-US" b="1" dirty="0">
              <a:cs typeface="B Titr" panose="00000700000000000000" pitchFamily="2" charset="-78"/>
            </a:endParaRPr>
          </a:p>
        </p:txBody>
      </p:sp>
      <p:pic>
        <p:nvPicPr>
          <p:cNvPr id="3" name="Picture 2"/>
          <p:cNvPicPr>
            <a:picLocks noChangeAspect="1"/>
          </p:cNvPicPr>
          <p:nvPr/>
        </p:nvPicPr>
        <p:blipFill>
          <a:blip r:embed="rId2"/>
          <a:stretch>
            <a:fillRect/>
          </a:stretch>
        </p:blipFill>
        <p:spPr>
          <a:xfrm>
            <a:off x="5481831" y="5450502"/>
            <a:ext cx="5581650" cy="1000125"/>
          </a:xfrm>
          <a:prstGeom prst="rect">
            <a:avLst/>
          </a:prstGeom>
        </p:spPr>
      </p:pic>
      <p:pic>
        <p:nvPicPr>
          <p:cNvPr id="4" name="Picture 2" descr="https://mestergraph.com/uploads/pictures/kooodakk/bimari/master_groph_29-11-4_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2437" y="987603"/>
            <a:ext cx="5181600" cy="34462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023727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79126" y="1080655"/>
            <a:ext cx="5479473" cy="3394798"/>
          </a:xfrm>
          <a:solidFill>
            <a:schemeClr val="accent1">
              <a:lumMod val="20000"/>
              <a:lumOff val="80000"/>
            </a:schemeClr>
          </a:solidFill>
        </p:spPr>
        <p:txBody>
          <a:bodyPr>
            <a:normAutofit fontScale="90000"/>
          </a:bodyPr>
          <a:lstStyle/>
          <a:p>
            <a:pPr algn="ctr" rtl="1"/>
            <a:r>
              <a:rPr lang="fa-IR" sz="5400" dirty="0" smtClean="0">
                <a:cs typeface="B Titr" panose="00000700000000000000" pitchFamily="2" charset="-78"/>
              </a:rPr>
              <a:t>برنامه کودک سالم </a:t>
            </a:r>
            <a:r>
              <a:rPr lang="fa-IR" sz="5400" dirty="0" smtClean="0">
                <a:cs typeface="B Titr" panose="00000700000000000000" pitchFamily="2" charset="-78"/>
              </a:rPr>
              <a:t/>
            </a:r>
            <a:br>
              <a:rPr lang="fa-IR" sz="5400" dirty="0" smtClean="0">
                <a:cs typeface="B Titr" panose="00000700000000000000" pitchFamily="2" charset="-78"/>
              </a:rPr>
            </a:br>
            <a:r>
              <a:rPr lang="fa-IR" sz="5400" dirty="0" smtClean="0">
                <a:cs typeface="B Titr" panose="00000700000000000000" pitchFamily="2" charset="-78"/>
              </a:rPr>
              <a:t/>
            </a:r>
            <a:br>
              <a:rPr lang="fa-IR" sz="5400" dirty="0" smtClean="0">
                <a:cs typeface="B Titr" panose="00000700000000000000" pitchFamily="2" charset="-78"/>
              </a:rPr>
            </a:br>
            <a:r>
              <a:rPr lang="fa-IR" sz="5400" dirty="0" smtClean="0">
                <a:cs typeface="B Titr" panose="00000700000000000000" pitchFamily="2" charset="-78"/>
              </a:rPr>
              <a:t>و</a:t>
            </a:r>
            <a:br>
              <a:rPr lang="fa-IR" sz="5400" dirty="0" smtClean="0">
                <a:cs typeface="B Titr" panose="00000700000000000000" pitchFamily="2" charset="-78"/>
              </a:rPr>
            </a:br>
            <a:r>
              <a:rPr lang="fa-IR" sz="5400" dirty="0" smtClean="0">
                <a:cs typeface="B Titr" panose="00000700000000000000" pitchFamily="2" charset="-78"/>
              </a:rPr>
              <a:t> </a:t>
            </a:r>
            <a:br>
              <a:rPr lang="fa-IR" sz="5400" dirty="0" smtClean="0">
                <a:cs typeface="B Titr" panose="00000700000000000000" pitchFamily="2" charset="-78"/>
              </a:rPr>
            </a:br>
            <a:r>
              <a:rPr lang="fa-IR" sz="5400" dirty="0" smtClean="0">
                <a:cs typeface="B Titr" panose="00000700000000000000" pitchFamily="2" charset="-78"/>
              </a:rPr>
              <a:t>تکامل</a:t>
            </a:r>
            <a:endParaRPr lang="en-US" sz="5400" dirty="0">
              <a:cs typeface="B Titr" panose="00000700000000000000" pitchFamily="2" charset="-78"/>
            </a:endParaRPr>
          </a:p>
        </p:txBody>
      </p:sp>
      <p:pic>
        <p:nvPicPr>
          <p:cNvPr id="3" name="Picture 2"/>
          <p:cNvPicPr>
            <a:picLocks noChangeAspect="1"/>
          </p:cNvPicPr>
          <p:nvPr/>
        </p:nvPicPr>
        <p:blipFill>
          <a:blip r:embed="rId2"/>
          <a:stretch>
            <a:fillRect/>
          </a:stretch>
        </p:blipFill>
        <p:spPr>
          <a:xfrm>
            <a:off x="1892011" y="4688464"/>
            <a:ext cx="8789843" cy="1712335"/>
          </a:xfrm>
          <a:prstGeom prst="rect">
            <a:avLst/>
          </a:prstGeom>
        </p:spPr>
      </p:pic>
      <p:pic>
        <p:nvPicPr>
          <p:cNvPr id="4" name="Picture 3"/>
          <p:cNvPicPr>
            <a:picLocks noChangeAspect="1"/>
          </p:cNvPicPr>
          <p:nvPr/>
        </p:nvPicPr>
        <p:blipFill>
          <a:blip r:embed="rId3"/>
          <a:stretch>
            <a:fillRect/>
          </a:stretch>
        </p:blipFill>
        <p:spPr>
          <a:xfrm>
            <a:off x="817417" y="771696"/>
            <a:ext cx="3796145" cy="4443675"/>
          </a:xfrm>
          <a:prstGeom prst="rect">
            <a:avLst/>
          </a:prstGeom>
        </p:spPr>
      </p:pic>
    </p:spTree>
    <p:extLst>
      <p:ext uri="{BB962C8B-B14F-4D97-AF65-F5344CB8AC3E}">
        <p14:creationId xmlns:p14="http://schemas.microsoft.com/office/powerpoint/2010/main" val="428606970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662545" y="178379"/>
            <a:ext cx="9074727" cy="1142999"/>
          </a:xfrm>
          <a:prstGeom prst="rect">
            <a:avLst/>
          </a:prstGeom>
          <a:effectLst/>
        </p:spPr>
        <p:txBody>
          <a:bodyPr vert="horz" lIns="91440" tIns="45720" rIns="91440" bIns="45720" rtlCol="0" anchor="b">
            <a:normAutofit/>
          </a:bodyPr>
          <a:lstStyle>
            <a:lvl1pPr algn="r" defTabSz="457200" rtl="0" eaLnBrk="1" latinLnBrk="0" hangingPunct="1">
              <a:spcBef>
                <a:spcPct val="0"/>
              </a:spcBef>
              <a:buNone/>
              <a:defRPr sz="54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fa-IR" sz="4800" dirty="0" smtClean="0">
                <a:cs typeface="B Titr" panose="00000700000000000000" pitchFamily="2" charset="-78"/>
              </a:rPr>
              <a:t>تکامل کودکان</a:t>
            </a:r>
            <a:endParaRPr lang="en-US" sz="4800" dirty="0">
              <a:cs typeface="B Titr" panose="00000700000000000000" pitchFamily="2" charset="-78"/>
            </a:endParaRPr>
          </a:p>
        </p:txBody>
      </p:sp>
      <p:pic>
        <p:nvPicPr>
          <p:cNvPr id="5" name="Picture 4"/>
          <p:cNvPicPr>
            <a:picLocks noChangeAspect="1"/>
          </p:cNvPicPr>
          <p:nvPr/>
        </p:nvPicPr>
        <p:blipFill>
          <a:blip r:embed="rId2"/>
          <a:stretch>
            <a:fillRect/>
          </a:stretch>
        </p:blipFill>
        <p:spPr>
          <a:xfrm>
            <a:off x="1435259" y="102282"/>
            <a:ext cx="1646063" cy="1182727"/>
          </a:xfrm>
          <a:prstGeom prst="rect">
            <a:avLst/>
          </a:prstGeom>
        </p:spPr>
      </p:pic>
      <p:sp>
        <p:nvSpPr>
          <p:cNvPr id="6" name="Subtitle 2"/>
          <p:cNvSpPr txBox="1">
            <a:spLocks/>
          </p:cNvSpPr>
          <p:nvPr/>
        </p:nvSpPr>
        <p:spPr>
          <a:xfrm>
            <a:off x="803565" y="2500746"/>
            <a:ext cx="11042072" cy="2514600"/>
          </a:xfrm>
          <a:prstGeom prst="rect">
            <a:avLst/>
          </a:prstGeom>
        </p:spPr>
        <p:txBody>
          <a:bodyPr vert="horz" lIns="91440" tIns="45720" rIns="91440" bIns="45720" rtlCol="0" anchor="t">
            <a:norm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rtl="1">
              <a:lnSpc>
                <a:spcPct val="200000"/>
              </a:lnSpc>
            </a:pPr>
            <a:r>
              <a:rPr lang="fa-IR" sz="2200" b="1" dirty="0" smtClean="0">
                <a:cs typeface="B Nazanin" panose="00000400000000000000" pitchFamily="2" charset="-78"/>
              </a:rPr>
              <a:t>مهمترین چالش در برنامه تکامل کودکان عدم ارجاع به موقع نوزادان نارس </a:t>
            </a:r>
            <a:r>
              <a:rPr lang="fa-IR" sz="2200" b="1" dirty="0" smtClean="0">
                <a:cs typeface="B Nazanin" panose="00000400000000000000" pitchFamily="2" charset="-78"/>
              </a:rPr>
              <a:t>و کودکان </a:t>
            </a:r>
            <a:r>
              <a:rPr lang="fa-IR" sz="2200" b="1" dirty="0" smtClean="0">
                <a:cs typeface="B Nazanin" panose="00000400000000000000" pitchFamily="2" charset="-78"/>
              </a:rPr>
              <a:t>دچار مشکلات تکاملی به واحدهای تست بیلی از این رو آمار ارجاعیات به این واحدهای بسیار پایین می باشد</a:t>
            </a:r>
            <a:endParaRPr lang="en-US" sz="2200" b="1" dirty="0">
              <a:cs typeface="B Nazanin" panose="00000400000000000000" pitchFamily="2" charset="-78"/>
            </a:endParaRPr>
          </a:p>
        </p:txBody>
      </p:sp>
      <p:pic>
        <p:nvPicPr>
          <p:cNvPr id="7" name="Picture 6"/>
          <p:cNvPicPr>
            <a:picLocks noChangeAspect="1"/>
          </p:cNvPicPr>
          <p:nvPr/>
        </p:nvPicPr>
        <p:blipFill>
          <a:blip r:embed="rId3"/>
          <a:stretch>
            <a:fillRect/>
          </a:stretch>
        </p:blipFill>
        <p:spPr>
          <a:xfrm>
            <a:off x="1892011" y="4688464"/>
            <a:ext cx="8789843" cy="1712335"/>
          </a:xfrm>
          <a:prstGeom prst="rect">
            <a:avLst/>
          </a:prstGeom>
        </p:spPr>
      </p:pic>
    </p:spTree>
    <p:extLst>
      <p:ext uri="{BB962C8B-B14F-4D97-AF65-F5344CB8AC3E}">
        <p14:creationId xmlns:p14="http://schemas.microsoft.com/office/powerpoint/2010/main" val="101758972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solidFill>
                  <a:srgbClr val="9900CC"/>
                </a:solidFill>
                <a:cs typeface="B Titr" panose="00000700000000000000" pitchFamily="2" charset="-78"/>
              </a:rPr>
              <a:t>آمار مراکز تست بیلی استان</a:t>
            </a:r>
            <a:endParaRPr lang="en-US" dirty="0">
              <a:solidFill>
                <a:srgbClr val="9900CC"/>
              </a:solidFill>
              <a:cs typeface="B Titr" panose="00000700000000000000" pitchFamily="2" charset="-78"/>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371849732"/>
              </p:ext>
            </p:extLst>
          </p:nvPr>
        </p:nvGraphicFramePr>
        <p:xfrm>
          <a:off x="1661231" y="2410690"/>
          <a:ext cx="9559635" cy="2508468"/>
        </p:xfrm>
        <a:graphic>
          <a:graphicData uri="http://schemas.openxmlformats.org/drawingml/2006/table">
            <a:tbl>
              <a:tblPr rtl="1"/>
              <a:tblGrid>
                <a:gridCol w="6493740">
                  <a:extLst>
                    <a:ext uri="{9D8B030D-6E8A-4147-A177-3AD203B41FA5}">
                      <a16:colId xmlns:a16="http://schemas.microsoft.com/office/drawing/2014/main" val="1959715228"/>
                    </a:ext>
                  </a:extLst>
                </a:gridCol>
                <a:gridCol w="1021965">
                  <a:extLst>
                    <a:ext uri="{9D8B030D-6E8A-4147-A177-3AD203B41FA5}">
                      <a16:colId xmlns:a16="http://schemas.microsoft.com/office/drawing/2014/main" val="2735447020"/>
                    </a:ext>
                  </a:extLst>
                </a:gridCol>
                <a:gridCol w="1021965">
                  <a:extLst>
                    <a:ext uri="{9D8B030D-6E8A-4147-A177-3AD203B41FA5}">
                      <a16:colId xmlns:a16="http://schemas.microsoft.com/office/drawing/2014/main" val="1413828210"/>
                    </a:ext>
                  </a:extLst>
                </a:gridCol>
                <a:gridCol w="1021965">
                  <a:extLst>
                    <a:ext uri="{9D8B030D-6E8A-4147-A177-3AD203B41FA5}">
                      <a16:colId xmlns:a16="http://schemas.microsoft.com/office/drawing/2014/main" val="41542687"/>
                    </a:ext>
                  </a:extLst>
                </a:gridCol>
              </a:tblGrid>
              <a:tr h="627117">
                <a:tc>
                  <a:txBody>
                    <a:bodyPr/>
                    <a:lstStyle/>
                    <a:p>
                      <a:pPr algn="ctr" rtl="1" fontAlgn="ctr"/>
                      <a:r>
                        <a:rPr lang="fa-IR" sz="1800" b="1" i="0" u="none" strike="noStrike" dirty="0">
                          <a:solidFill>
                            <a:schemeClr val="tx1"/>
                          </a:solidFill>
                          <a:effectLst/>
                          <a:latin typeface="B Titr" panose="00000700000000000000" pitchFamily="2" charset="-78"/>
                          <a:cs typeface="B Titr" panose="00000700000000000000" pitchFamily="2" charset="-78"/>
                        </a:rPr>
                        <a:t>عنوان</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rtl="1" fontAlgn="ctr"/>
                      <a:r>
                        <a:rPr lang="fa-IR" sz="1800" b="1" i="0" u="none" strike="noStrike" dirty="0">
                          <a:solidFill>
                            <a:schemeClr val="tx1"/>
                          </a:solidFill>
                          <a:effectLst/>
                          <a:latin typeface="B Titr" panose="00000700000000000000" pitchFamily="2" charset="-78"/>
                          <a:cs typeface="B Titr" panose="00000700000000000000" pitchFamily="2" charset="-78"/>
                        </a:rPr>
                        <a:t>محکم کار</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rtl="1" fontAlgn="ctr"/>
                      <a:r>
                        <a:rPr lang="fa-IR" sz="1800" b="1" i="0" u="none" strike="noStrike" dirty="0">
                          <a:solidFill>
                            <a:schemeClr val="tx1"/>
                          </a:solidFill>
                          <a:effectLst/>
                          <a:latin typeface="B Titr" panose="00000700000000000000" pitchFamily="2" charset="-78"/>
                          <a:cs typeface="B Titr" panose="00000700000000000000" pitchFamily="2" charset="-78"/>
                        </a:rPr>
                        <a:t>قائدی</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rtl="1" fontAlgn="ctr"/>
                      <a:r>
                        <a:rPr lang="fa-IR" sz="1800" b="1" i="0" u="none" strike="noStrike" dirty="0">
                          <a:solidFill>
                            <a:schemeClr val="tx1"/>
                          </a:solidFill>
                          <a:effectLst/>
                          <a:latin typeface="B Titr" panose="00000700000000000000" pitchFamily="2" charset="-78"/>
                          <a:cs typeface="B Titr" panose="00000700000000000000" pitchFamily="2" charset="-78"/>
                        </a:rPr>
                        <a:t>مجموع</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2719616690"/>
                  </a:ext>
                </a:extLst>
              </a:tr>
              <a:tr h="627117">
                <a:tc>
                  <a:txBody>
                    <a:bodyPr/>
                    <a:lstStyle/>
                    <a:p>
                      <a:pPr algn="ctr" rtl="1" fontAlgn="ctr"/>
                      <a:r>
                        <a:rPr lang="fa-IR" sz="1800" b="1" i="0" u="none" strike="noStrike" dirty="0">
                          <a:solidFill>
                            <a:srgbClr val="000000"/>
                          </a:solidFill>
                          <a:effectLst/>
                          <a:latin typeface="B Titr" panose="00000700000000000000" pitchFamily="2" charset="-78"/>
                          <a:cs typeface="B Titr" panose="00000700000000000000" pitchFamily="2" charset="-78"/>
                        </a:rPr>
                        <a:t>تعداد کل مراجعین مرکز</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800" b="1" i="0" u="none" strike="noStrike" dirty="0">
                          <a:solidFill>
                            <a:srgbClr val="000000"/>
                          </a:solidFill>
                          <a:effectLst/>
                          <a:latin typeface="B Nazanin" panose="00000400000000000000" pitchFamily="2" charset="-78"/>
                          <a:cs typeface="B Nazanin" panose="00000400000000000000" pitchFamily="2" charset="-78"/>
                        </a:rPr>
                        <a:t>2240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800" b="1" i="0" u="none" strike="noStrike">
                          <a:solidFill>
                            <a:srgbClr val="000000"/>
                          </a:solidFill>
                          <a:effectLst/>
                          <a:latin typeface="B Nazanin" panose="00000400000000000000" pitchFamily="2" charset="-78"/>
                          <a:cs typeface="B Nazanin" panose="00000400000000000000" pitchFamily="2" charset="-78"/>
                        </a:rPr>
                        <a:t>131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800" b="1" i="0" u="none" strike="noStrike">
                          <a:solidFill>
                            <a:srgbClr val="000000"/>
                          </a:solidFill>
                          <a:effectLst/>
                          <a:latin typeface="B Nazanin" panose="00000400000000000000" pitchFamily="2" charset="-78"/>
                          <a:cs typeface="B Nazanin" panose="00000400000000000000" pitchFamily="2" charset="-78"/>
                        </a:rPr>
                        <a:t>2371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95263791"/>
                  </a:ext>
                </a:extLst>
              </a:tr>
              <a:tr h="627117">
                <a:tc>
                  <a:txBody>
                    <a:bodyPr/>
                    <a:lstStyle/>
                    <a:p>
                      <a:pPr algn="ctr" rtl="1" fontAlgn="ctr"/>
                      <a:r>
                        <a:rPr lang="fa-IR" sz="1800" b="1" i="0" u="none" strike="noStrike" dirty="0">
                          <a:solidFill>
                            <a:srgbClr val="000000"/>
                          </a:solidFill>
                          <a:effectLst/>
                          <a:latin typeface="B Titr" panose="00000700000000000000" pitchFamily="2" charset="-78"/>
                          <a:cs typeface="B Titr" panose="00000700000000000000" pitchFamily="2" charset="-78"/>
                        </a:rPr>
                        <a:t>تعداد کودکان </a:t>
                      </a:r>
                      <a:r>
                        <a:rPr lang="fa-IR" sz="1800" b="1" i="0" u="none" strike="noStrike" dirty="0" smtClean="0">
                          <a:solidFill>
                            <a:srgbClr val="000000"/>
                          </a:solidFill>
                          <a:effectLst/>
                          <a:latin typeface="B Titr" panose="00000700000000000000" pitchFamily="2" charset="-78"/>
                          <a:cs typeface="B Titr" panose="00000700000000000000" pitchFamily="2" charset="-78"/>
                        </a:rPr>
                        <a:t>باپرسشنامه نیازمند </a:t>
                      </a:r>
                      <a:r>
                        <a:rPr lang="fa-IR" sz="1800" b="1" i="0" u="none" strike="noStrike" dirty="0">
                          <a:solidFill>
                            <a:srgbClr val="000000"/>
                          </a:solidFill>
                          <a:effectLst/>
                          <a:latin typeface="B Titr" panose="00000700000000000000" pitchFamily="2" charset="-78"/>
                          <a:cs typeface="B Titr" panose="00000700000000000000" pitchFamily="2" charset="-78"/>
                        </a:rPr>
                        <a:t>بررسی بیشتر</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800" b="1" i="0" u="none" strike="noStrike" dirty="0">
                          <a:solidFill>
                            <a:srgbClr val="000000"/>
                          </a:solidFill>
                          <a:effectLst/>
                          <a:latin typeface="B Nazanin" panose="00000400000000000000" pitchFamily="2" charset="-78"/>
                          <a:cs typeface="B Nazanin" panose="00000400000000000000" pitchFamily="2" charset="-78"/>
                        </a:rPr>
                        <a:t>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800" b="1" i="0" u="none" strike="noStrike" dirty="0">
                          <a:solidFill>
                            <a:srgbClr val="000000"/>
                          </a:solidFill>
                          <a:effectLst/>
                          <a:latin typeface="B Nazanin" panose="00000400000000000000" pitchFamily="2" charset="-78"/>
                          <a:cs typeface="B Nazanin" panose="00000400000000000000" pitchFamily="2" charset="-78"/>
                        </a:rPr>
                        <a:t>29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800" b="1" i="0" u="none" strike="noStrike">
                          <a:solidFill>
                            <a:srgbClr val="000000"/>
                          </a:solidFill>
                          <a:effectLst/>
                          <a:latin typeface="B Nazanin" panose="00000400000000000000" pitchFamily="2" charset="-78"/>
                          <a:cs typeface="B Nazanin" panose="00000400000000000000" pitchFamily="2" charset="-78"/>
                        </a:rPr>
                        <a:t>54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17523295"/>
                  </a:ext>
                </a:extLst>
              </a:tr>
              <a:tr h="627117">
                <a:tc>
                  <a:txBody>
                    <a:bodyPr/>
                    <a:lstStyle/>
                    <a:p>
                      <a:pPr algn="ctr" rtl="1" fontAlgn="ctr"/>
                      <a:r>
                        <a:rPr lang="fa-IR" sz="1800" b="1" i="0" u="none" strike="noStrike" dirty="0">
                          <a:solidFill>
                            <a:srgbClr val="000000"/>
                          </a:solidFill>
                          <a:effectLst/>
                          <a:latin typeface="B Titr" panose="00000700000000000000" pitchFamily="2" charset="-78"/>
                          <a:cs typeface="B Titr" panose="00000700000000000000" pitchFamily="2" charset="-78"/>
                        </a:rPr>
                        <a:t>تعداد تست بیلی انجام شده</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800" b="1" i="0" u="none" strike="noStrike">
                          <a:solidFill>
                            <a:srgbClr val="000000"/>
                          </a:solidFill>
                          <a:effectLst/>
                          <a:latin typeface="B Nazanin" panose="00000400000000000000" pitchFamily="2" charset="-78"/>
                          <a:cs typeface="B Nazanin" panose="00000400000000000000" pitchFamily="2" charset="-78"/>
                        </a:rPr>
                        <a:t>119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800" b="1" i="0" u="none" strike="noStrike" dirty="0">
                          <a:solidFill>
                            <a:srgbClr val="000000"/>
                          </a:solidFill>
                          <a:effectLst/>
                          <a:latin typeface="B Nazanin" panose="00000400000000000000" pitchFamily="2" charset="-78"/>
                          <a:cs typeface="B Nazanin" panose="00000400000000000000" pitchFamily="2" charset="-78"/>
                        </a:rPr>
                        <a:t>131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800" b="1" i="0" u="none" strike="noStrike" dirty="0">
                          <a:solidFill>
                            <a:srgbClr val="000000"/>
                          </a:solidFill>
                          <a:effectLst/>
                          <a:latin typeface="B Nazanin" panose="00000400000000000000" pitchFamily="2" charset="-78"/>
                          <a:cs typeface="B Nazanin" panose="00000400000000000000" pitchFamily="2" charset="-78"/>
                        </a:rPr>
                        <a:t>250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2972010"/>
                  </a:ext>
                </a:extLst>
              </a:tr>
            </a:tbl>
          </a:graphicData>
        </a:graphic>
      </p:graphicFrame>
      <p:pic>
        <p:nvPicPr>
          <p:cNvPr id="4" name="Picture 3"/>
          <p:cNvPicPr>
            <a:picLocks noChangeAspect="1"/>
          </p:cNvPicPr>
          <p:nvPr/>
        </p:nvPicPr>
        <p:blipFill>
          <a:blip r:embed="rId2"/>
          <a:stretch>
            <a:fillRect/>
          </a:stretch>
        </p:blipFill>
        <p:spPr>
          <a:xfrm>
            <a:off x="1253836" y="436542"/>
            <a:ext cx="1646063" cy="1182727"/>
          </a:xfrm>
          <a:prstGeom prst="rect">
            <a:avLst/>
          </a:prstGeom>
        </p:spPr>
      </p:pic>
      <p:pic>
        <p:nvPicPr>
          <p:cNvPr id="6" name="Picture 5"/>
          <p:cNvPicPr>
            <a:picLocks noChangeAspect="1"/>
          </p:cNvPicPr>
          <p:nvPr/>
        </p:nvPicPr>
        <p:blipFill>
          <a:blip r:embed="rId3"/>
          <a:stretch>
            <a:fillRect/>
          </a:stretch>
        </p:blipFill>
        <p:spPr>
          <a:xfrm>
            <a:off x="1365538" y="4975371"/>
            <a:ext cx="8789843" cy="1712335"/>
          </a:xfrm>
          <a:prstGeom prst="rect">
            <a:avLst/>
          </a:prstGeom>
        </p:spPr>
      </p:pic>
    </p:spTree>
    <p:extLst>
      <p:ext uri="{BB962C8B-B14F-4D97-AF65-F5344CB8AC3E}">
        <p14:creationId xmlns:p14="http://schemas.microsoft.com/office/powerpoint/2010/main" val="89059099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07963" y="1825625"/>
            <a:ext cx="10945837" cy="4351338"/>
          </a:xfrm>
        </p:spPr>
        <p:txBody>
          <a:bodyPr/>
          <a:lstStyle/>
          <a:p>
            <a:pPr marL="342900" lvl="0" indent="-342900" algn="r" rtl="1">
              <a:lnSpc>
                <a:spcPct val="160000"/>
              </a:lnSpc>
              <a:spcBef>
                <a:spcPct val="20000"/>
              </a:spcBef>
            </a:pPr>
            <a:r>
              <a:rPr lang="fa-IR" sz="2200" dirty="0">
                <a:solidFill>
                  <a:prstClr val="black"/>
                </a:solidFill>
                <a:cs typeface="B Nazanin" panose="00000400000000000000" pitchFamily="2" charset="-78"/>
              </a:rPr>
              <a:t>شیرخواران 2 ماهه که نتیجه ارزیابی تکامل (</a:t>
            </a:r>
            <a:r>
              <a:rPr lang="en-US" sz="2200" dirty="0">
                <a:solidFill>
                  <a:prstClr val="black"/>
                </a:solidFill>
                <a:cs typeface="B Nazanin" panose="00000400000000000000" pitchFamily="2" charset="-78"/>
              </a:rPr>
              <a:t>red flag</a:t>
            </a:r>
            <a:r>
              <a:rPr lang="fa-IR" sz="2200" dirty="0">
                <a:solidFill>
                  <a:prstClr val="black"/>
                </a:solidFill>
                <a:cs typeface="B Nazanin" panose="00000400000000000000" pitchFamily="2" charset="-78"/>
              </a:rPr>
              <a:t>) آنان در طبقه بررسی بیشتر قرار گیرد به واحد های تست بیلی ارجاع داده شوند.</a:t>
            </a:r>
            <a:endParaRPr lang="en-US" sz="2200" dirty="0">
              <a:solidFill>
                <a:prstClr val="black"/>
              </a:solidFill>
              <a:cs typeface="B Nazanin" panose="00000400000000000000" pitchFamily="2" charset="-78"/>
            </a:endParaRPr>
          </a:p>
          <a:p>
            <a:pPr marL="342900" lvl="0" indent="-342900" algn="r" rtl="1">
              <a:lnSpc>
                <a:spcPct val="160000"/>
              </a:lnSpc>
              <a:spcBef>
                <a:spcPct val="20000"/>
              </a:spcBef>
            </a:pPr>
            <a:r>
              <a:rPr lang="fa-IR" sz="2200" dirty="0">
                <a:solidFill>
                  <a:prstClr val="black"/>
                </a:solidFill>
                <a:cs typeface="B Nazanin" panose="00000400000000000000" pitchFamily="2" charset="-78"/>
              </a:rPr>
              <a:t>تمام </a:t>
            </a:r>
            <a:r>
              <a:rPr lang="fa-IR" sz="2200" u="sng" dirty="0">
                <a:solidFill>
                  <a:prstClr val="black"/>
                </a:solidFill>
                <a:cs typeface="B Nazanin" panose="00000400000000000000" pitchFamily="2" charset="-78"/>
              </a:rPr>
              <a:t>شیرخوران زیر 2ماه </a:t>
            </a:r>
            <a:r>
              <a:rPr lang="fa-IR" sz="2200" dirty="0">
                <a:solidFill>
                  <a:prstClr val="black"/>
                </a:solidFill>
                <a:cs typeface="B Nazanin" panose="00000400000000000000" pitchFamily="2" charset="-78"/>
              </a:rPr>
              <a:t>با سن تولد </a:t>
            </a:r>
            <a:r>
              <a:rPr lang="fa-IR" sz="2200" u="sng" dirty="0">
                <a:solidFill>
                  <a:prstClr val="black"/>
                </a:solidFill>
                <a:cs typeface="B Nazanin" panose="00000400000000000000" pitchFamily="2" charset="-78"/>
              </a:rPr>
              <a:t>کمتر از 37 هفته </a:t>
            </a:r>
            <a:r>
              <a:rPr lang="fa-IR" sz="2200" dirty="0">
                <a:solidFill>
                  <a:prstClr val="black"/>
                </a:solidFill>
                <a:cs typeface="B Nazanin" panose="00000400000000000000" pitchFamily="2" charset="-78"/>
              </a:rPr>
              <a:t>(کمتر از 36 هفته و 6 روز) و </a:t>
            </a:r>
            <a:r>
              <a:rPr lang="fa-IR" sz="2200" u="sng" dirty="0">
                <a:solidFill>
                  <a:prstClr val="black"/>
                </a:solidFill>
                <a:cs typeface="B Nazanin" panose="00000400000000000000" pitchFamily="2" charset="-78"/>
              </a:rPr>
              <a:t>وزن تولد 2500 و کمتر </a:t>
            </a:r>
            <a:r>
              <a:rPr lang="fa-IR" sz="2200" dirty="0">
                <a:solidFill>
                  <a:prstClr val="black"/>
                </a:solidFill>
                <a:cs typeface="B Nazanin" panose="00000400000000000000" pitchFamily="2" charset="-78"/>
              </a:rPr>
              <a:t>به واحدهای تست بیلی ارجاع داده شوند.</a:t>
            </a:r>
            <a:endParaRPr lang="en-US" sz="2200" dirty="0">
              <a:solidFill>
                <a:prstClr val="black"/>
              </a:solidFill>
              <a:cs typeface="B Nazanin" panose="00000400000000000000" pitchFamily="2" charset="-78"/>
            </a:endParaRPr>
          </a:p>
          <a:p>
            <a:pPr marL="342900" lvl="0" indent="-342900" algn="r" rtl="1">
              <a:lnSpc>
                <a:spcPct val="160000"/>
              </a:lnSpc>
              <a:spcBef>
                <a:spcPct val="20000"/>
              </a:spcBef>
            </a:pPr>
            <a:r>
              <a:rPr lang="fa-IR" sz="2200" dirty="0">
                <a:solidFill>
                  <a:prstClr val="black"/>
                </a:solidFill>
                <a:cs typeface="B Nazanin" panose="00000400000000000000" pitchFamily="2" charset="-78"/>
              </a:rPr>
              <a:t>با توجه به عدم دسترسی به تمام سنین پرسشنامه </a:t>
            </a:r>
            <a:r>
              <a:rPr lang="en-US" sz="2200" dirty="0">
                <a:solidFill>
                  <a:prstClr val="black"/>
                </a:solidFill>
                <a:cs typeface="B Nazanin" panose="00000400000000000000" pitchFamily="2" charset="-78"/>
              </a:rPr>
              <a:t>ASQ</a:t>
            </a:r>
            <a:r>
              <a:rPr lang="fa-IR" sz="2200" dirty="0">
                <a:solidFill>
                  <a:prstClr val="black"/>
                </a:solidFill>
                <a:cs typeface="B Nazanin" panose="00000400000000000000" pitchFamily="2" charset="-78"/>
              </a:rPr>
              <a:t> ، برای کودکانی که نتیجه ارزیابی تکامل آنها «نیاز به بررسی بیشتر» می باشد،  پرسشنامه </a:t>
            </a:r>
            <a:r>
              <a:rPr lang="en-US" sz="2200" dirty="0">
                <a:solidFill>
                  <a:prstClr val="black"/>
                </a:solidFill>
                <a:cs typeface="B Nazanin" panose="00000400000000000000" pitchFamily="2" charset="-78"/>
              </a:rPr>
              <a:t>ASQ</a:t>
            </a:r>
            <a:r>
              <a:rPr lang="fa-IR" sz="2200" dirty="0">
                <a:solidFill>
                  <a:prstClr val="black"/>
                </a:solidFill>
                <a:cs typeface="B Nazanin" panose="00000400000000000000" pitchFamily="2" charset="-78"/>
              </a:rPr>
              <a:t> بصورت فیزیکی تکمیل و در زونکن جداگانه بایگانی گردد.</a:t>
            </a:r>
            <a:endParaRPr lang="en-US" sz="2200" dirty="0">
              <a:solidFill>
                <a:prstClr val="black"/>
              </a:solidFill>
              <a:cs typeface="B Nazanin" panose="00000400000000000000" pitchFamily="2" charset="-78"/>
            </a:endParaRPr>
          </a:p>
          <a:p>
            <a:pPr algn="r" rtl="1"/>
            <a:endParaRPr lang="en-US" dirty="0">
              <a:cs typeface="B Nazanin" panose="00000400000000000000" pitchFamily="2" charset="-78"/>
            </a:endParaRPr>
          </a:p>
        </p:txBody>
      </p:sp>
      <p:sp>
        <p:nvSpPr>
          <p:cNvPr id="4" name="Title 3"/>
          <p:cNvSpPr txBox="1">
            <a:spLocks/>
          </p:cNvSpPr>
          <p:nvPr/>
        </p:nvSpPr>
        <p:spPr>
          <a:xfrm>
            <a:off x="1122218" y="805916"/>
            <a:ext cx="10231582" cy="572644"/>
          </a:xfrm>
          <a:prstGeom prst="rect">
            <a:avLst/>
          </a:prstGeom>
        </p:spPr>
        <p:txBody>
          <a:bodyPr vert="horz" lIns="91440" tIns="45720" rIns="91440" bIns="45720" rtlCol="0" anchor="ctr">
            <a:noAutofit/>
          </a:bodyPr>
          <a:lstStyle>
            <a:lvl1pPr algn="l" defTabSz="914400" rtl="0" eaLnBrk="1" latinLnBrk="0" hangingPunct="1">
              <a:spcBef>
                <a:spcPct val="0"/>
              </a:spcBef>
              <a:buNone/>
              <a:defRPr sz="3600" kern="1200">
                <a:solidFill>
                  <a:srgbClr val="9900CC"/>
                </a:solidFill>
                <a:effectLst>
                  <a:outerShdw blurRad="50800" dist="38100" dir="2700000" algn="tl" rotWithShape="0">
                    <a:prstClr val="black">
                      <a:alpha val="40000"/>
                    </a:prstClr>
                  </a:outerShdw>
                </a:effectLst>
                <a:latin typeface="+mj-lt"/>
                <a:ea typeface="+mj-ea"/>
                <a:cs typeface="+mj-cs"/>
              </a:defRPr>
            </a:lvl1pPr>
          </a:lstStyle>
          <a:p>
            <a:pPr algn="r" rtl="1"/>
            <a:r>
              <a:rPr lang="fa-IR" sz="4800" dirty="0" smtClean="0">
                <a:cs typeface="B Titr" panose="00000700000000000000" pitchFamily="2" charset="-78"/>
              </a:rPr>
              <a:t>انتظارات</a:t>
            </a:r>
            <a:endParaRPr lang="en-US" sz="4800" dirty="0">
              <a:cs typeface="B Titr" panose="00000700000000000000" pitchFamily="2" charset="-78"/>
            </a:endParaRPr>
          </a:p>
        </p:txBody>
      </p:sp>
      <p:pic>
        <p:nvPicPr>
          <p:cNvPr id="5" name="Picture 4"/>
          <p:cNvPicPr>
            <a:picLocks noChangeAspect="1"/>
          </p:cNvPicPr>
          <p:nvPr/>
        </p:nvPicPr>
        <p:blipFill>
          <a:blip r:embed="rId2"/>
          <a:stretch>
            <a:fillRect/>
          </a:stretch>
        </p:blipFill>
        <p:spPr>
          <a:xfrm>
            <a:off x="964204" y="195833"/>
            <a:ext cx="1646063" cy="1182727"/>
          </a:xfrm>
          <a:prstGeom prst="rect">
            <a:avLst/>
          </a:prstGeom>
        </p:spPr>
      </p:pic>
      <p:pic>
        <p:nvPicPr>
          <p:cNvPr id="6" name="Picture 5"/>
          <p:cNvPicPr>
            <a:picLocks noChangeAspect="1"/>
          </p:cNvPicPr>
          <p:nvPr/>
        </p:nvPicPr>
        <p:blipFill>
          <a:blip r:embed="rId3"/>
          <a:stretch>
            <a:fillRect/>
          </a:stretch>
        </p:blipFill>
        <p:spPr>
          <a:xfrm>
            <a:off x="506557" y="5529519"/>
            <a:ext cx="8789843" cy="1094509"/>
          </a:xfrm>
          <a:prstGeom prst="rect">
            <a:avLst/>
          </a:prstGeom>
        </p:spPr>
      </p:pic>
    </p:spTree>
    <p:extLst>
      <p:ext uri="{BB962C8B-B14F-4D97-AF65-F5344CB8AC3E}">
        <p14:creationId xmlns:p14="http://schemas.microsoft.com/office/powerpoint/2010/main" val="189007170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txBox="1">
            <a:spLocks noGrp="1"/>
          </p:cNvSpPr>
          <p:nvPr>
            <p:ph type="title"/>
          </p:nvPr>
        </p:nvSpPr>
        <p:spPr>
          <a:xfrm>
            <a:off x="838200" y="202486"/>
            <a:ext cx="10515600" cy="1325563"/>
          </a:xfrm>
          <a:prstGeom prst="rect">
            <a:avLst/>
          </a:prstGeom>
        </p:spPr>
        <p:txBody>
          <a:bodyPr vert="horz" lIns="91440" tIns="45720" rIns="91440" bIns="45720" rtlCol="0" anchor="ctr">
            <a:noAutofit/>
          </a:bodyPr>
          <a:lstStyle>
            <a:lvl1pPr algn="l" defTabSz="914400" rtl="0" eaLnBrk="1" latinLnBrk="0" hangingPunct="1">
              <a:spcBef>
                <a:spcPct val="0"/>
              </a:spcBef>
              <a:buNone/>
              <a:defRPr sz="3600" kern="1200">
                <a:solidFill>
                  <a:srgbClr val="9900CC"/>
                </a:solidFill>
                <a:effectLst>
                  <a:outerShdw blurRad="50800" dist="38100" dir="2700000" algn="tl" rotWithShape="0">
                    <a:prstClr val="black">
                      <a:alpha val="40000"/>
                    </a:prstClr>
                  </a:outerShdw>
                </a:effectLst>
                <a:latin typeface="+mj-lt"/>
                <a:ea typeface="+mj-ea"/>
                <a:cs typeface="+mj-cs"/>
              </a:defRPr>
            </a:lvl1pPr>
          </a:lstStyle>
          <a:p>
            <a:pPr algn="r" rtl="1"/>
            <a:r>
              <a:rPr lang="fa-IR" sz="4800" dirty="0" smtClean="0">
                <a:cs typeface="B Titr" panose="00000700000000000000" pitchFamily="2" charset="-78"/>
              </a:rPr>
              <a:t>انتظارات</a:t>
            </a:r>
            <a:endParaRPr lang="en-US" sz="4800" dirty="0">
              <a:cs typeface="B Titr" panose="00000700000000000000" pitchFamily="2" charset="-78"/>
            </a:endParaRPr>
          </a:p>
        </p:txBody>
      </p:sp>
      <p:sp>
        <p:nvSpPr>
          <p:cNvPr id="3" name="Content Placeholder 2"/>
          <p:cNvSpPr>
            <a:spLocks noGrp="1"/>
          </p:cNvSpPr>
          <p:nvPr>
            <p:ph idx="1"/>
          </p:nvPr>
        </p:nvSpPr>
        <p:spPr>
          <a:xfrm>
            <a:off x="838200" y="1412915"/>
            <a:ext cx="10515600" cy="4351338"/>
          </a:xfrm>
        </p:spPr>
        <p:txBody>
          <a:bodyPr>
            <a:normAutofit/>
          </a:bodyPr>
          <a:lstStyle/>
          <a:p>
            <a:pPr marL="342900" lvl="0" indent="-342900" algn="just" rtl="1">
              <a:lnSpc>
                <a:spcPct val="150000"/>
              </a:lnSpc>
              <a:spcBef>
                <a:spcPct val="20000"/>
              </a:spcBef>
            </a:pPr>
            <a:r>
              <a:rPr lang="fa-IR" sz="2200" dirty="0">
                <a:solidFill>
                  <a:prstClr val="black"/>
                </a:solidFill>
                <a:cs typeface="B Nazanin" panose="00000400000000000000" pitchFamily="2" charset="-78"/>
              </a:rPr>
              <a:t>در صورتی که امتیاز دهی پرسشنامه منجر به ارجاع بی مورد شود، از ارجاع انصراف داده و در قسمت توضیحات به عدم همخوانی نقاط برش سامانه با دستورالعمل اشاره گردد</a:t>
            </a:r>
            <a:r>
              <a:rPr lang="fa-IR" sz="2200" dirty="0" smtClean="0">
                <a:solidFill>
                  <a:prstClr val="black"/>
                </a:solidFill>
                <a:cs typeface="B Nazanin" panose="00000400000000000000" pitchFamily="2" charset="-78"/>
              </a:rPr>
              <a:t>.</a:t>
            </a:r>
          </a:p>
          <a:p>
            <a:pPr marL="342900" lvl="0" indent="-342900" algn="just" rtl="1">
              <a:lnSpc>
                <a:spcPct val="150000"/>
              </a:lnSpc>
              <a:spcBef>
                <a:spcPct val="20000"/>
              </a:spcBef>
            </a:pPr>
            <a:r>
              <a:rPr lang="fa-IR" sz="2200" dirty="0" smtClean="0">
                <a:solidFill>
                  <a:prstClr val="black"/>
                </a:solidFill>
                <a:cs typeface="B Nazanin" panose="00000400000000000000" pitchFamily="2" charset="-78"/>
              </a:rPr>
              <a:t> به طور </a:t>
            </a:r>
            <a:r>
              <a:rPr lang="fa-IR" sz="2200" dirty="0">
                <a:solidFill>
                  <a:prstClr val="black"/>
                </a:solidFill>
                <a:cs typeface="B Nazanin" panose="00000400000000000000" pitchFamily="2" charset="-78"/>
              </a:rPr>
              <a:t>مثال حیطه شخصی و اجتماعی پرسشنامه </a:t>
            </a:r>
            <a:r>
              <a:rPr lang="en-US" sz="2200" dirty="0">
                <a:solidFill>
                  <a:prstClr val="black"/>
                </a:solidFill>
                <a:cs typeface="B Nazanin" panose="00000400000000000000" pitchFamily="2" charset="-78"/>
              </a:rPr>
              <a:t>ASQ</a:t>
            </a:r>
            <a:r>
              <a:rPr lang="fa-IR" sz="2200" dirty="0">
                <a:solidFill>
                  <a:prstClr val="black"/>
                </a:solidFill>
                <a:cs typeface="B Nazanin" panose="00000400000000000000" pitchFamily="2" charset="-78"/>
              </a:rPr>
              <a:t> 60 ماهگی حتی اگر امتیاز حیطه بیشتر از 42.9 باشد کودک در طبق مشکل دار قرار می گیرد</a:t>
            </a:r>
            <a:r>
              <a:rPr lang="fa-IR" sz="2200" dirty="0" smtClean="0">
                <a:solidFill>
                  <a:prstClr val="black"/>
                </a:solidFill>
                <a:cs typeface="B Nazanin" panose="00000400000000000000" pitchFamily="2" charset="-78"/>
              </a:rPr>
              <a:t>.</a:t>
            </a:r>
          </a:p>
          <a:p>
            <a:pPr marL="342900" lvl="0" indent="-342900" algn="just" rtl="1">
              <a:lnSpc>
                <a:spcPct val="150000"/>
              </a:lnSpc>
              <a:spcBef>
                <a:spcPct val="20000"/>
              </a:spcBef>
            </a:pPr>
            <a:endParaRPr lang="fa-IR" sz="2400" b="1" dirty="0">
              <a:solidFill>
                <a:prstClr val="black"/>
              </a:solidFill>
              <a:cs typeface="B Nazanin" panose="00000400000000000000" pitchFamily="2" charset="-78"/>
            </a:endParaRPr>
          </a:p>
          <a:p>
            <a:pPr algn="r" rtl="1"/>
            <a:endParaRPr lang="en-US" sz="3200" b="1" dirty="0"/>
          </a:p>
        </p:txBody>
      </p:sp>
      <p:pic>
        <p:nvPicPr>
          <p:cNvPr id="5" name="Picture 4"/>
          <p:cNvPicPr>
            <a:picLocks noChangeAspect="1"/>
          </p:cNvPicPr>
          <p:nvPr/>
        </p:nvPicPr>
        <p:blipFill>
          <a:blip r:embed="rId2"/>
          <a:stretch>
            <a:fillRect/>
          </a:stretch>
        </p:blipFill>
        <p:spPr>
          <a:xfrm>
            <a:off x="1144313" y="230188"/>
            <a:ext cx="1646063" cy="1182727"/>
          </a:xfrm>
          <a:prstGeom prst="rect">
            <a:avLst/>
          </a:prstGeom>
        </p:spPr>
      </p:pic>
      <p:pic>
        <p:nvPicPr>
          <p:cNvPr id="6" name="Picture 5"/>
          <p:cNvPicPr>
            <a:picLocks noChangeAspect="1"/>
          </p:cNvPicPr>
          <p:nvPr/>
        </p:nvPicPr>
        <p:blipFill>
          <a:blip r:embed="rId3"/>
          <a:stretch>
            <a:fillRect/>
          </a:stretch>
        </p:blipFill>
        <p:spPr>
          <a:xfrm>
            <a:off x="2790376" y="3484151"/>
            <a:ext cx="4432176" cy="2280102"/>
          </a:xfrm>
          <a:prstGeom prst="rect">
            <a:avLst/>
          </a:prstGeom>
        </p:spPr>
      </p:pic>
      <p:pic>
        <p:nvPicPr>
          <p:cNvPr id="7" name="Picture 6"/>
          <p:cNvPicPr>
            <a:picLocks noChangeAspect="1"/>
          </p:cNvPicPr>
          <p:nvPr/>
        </p:nvPicPr>
        <p:blipFill>
          <a:blip r:embed="rId4"/>
          <a:stretch>
            <a:fillRect/>
          </a:stretch>
        </p:blipFill>
        <p:spPr>
          <a:xfrm>
            <a:off x="1701078" y="5764253"/>
            <a:ext cx="8789843" cy="775854"/>
          </a:xfrm>
          <a:prstGeom prst="rect">
            <a:avLst/>
          </a:prstGeom>
        </p:spPr>
      </p:pic>
    </p:spTree>
    <p:extLst>
      <p:ext uri="{BB962C8B-B14F-4D97-AF65-F5344CB8AC3E}">
        <p14:creationId xmlns:p14="http://schemas.microsoft.com/office/powerpoint/2010/main" val="4164105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tretch>
            <a:fillRect/>
          </a:stretch>
        </p:blipFill>
        <p:spPr>
          <a:xfrm rot="20438968">
            <a:off x="8127776" y="2347761"/>
            <a:ext cx="3029975" cy="3029975"/>
          </a:xfrm>
          <a:prstGeom prst="rect">
            <a:avLst/>
          </a:prstGeom>
        </p:spPr>
      </p:pic>
      <p:sp>
        <p:nvSpPr>
          <p:cNvPr id="4" name="Title 3"/>
          <p:cNvSpPr txBox="1">
            <a:spLocks/>
          </p:cNvSpPr>
          <p:nvPr/>
        </p:nvSpPr>
        <p:spPr>
          <a:xfrm>
            <a:off x="637309" y="782782"/>
            <a:ext cx="10716491" cy="763525"/>
          </a:xfrm>
          <a:prstGeom prst="rect">
            <a:avLst/>
          </a:prstGeom>
        </p:spPr>
        <p:txBody>
          <a:bodyPr vert="horz" lIns="91440" tIns="45720" rIns="91440" bIns="45720" rtlCol="0" anchor="ctr">
            <a:noAutofit/>
          </a:bodyPr>
          <a:lstStyle>
            <a:lvl1pPr algn="l" defTabSz="914400" rtl="0" eaLnBrk="1" latinLnBrk="0" hangingPunct="1">
              <a:spcBef>
                <a:spcPct val="0"/>
              </a:spcBef>
              <a:buNone/>
              <a:defRPr sz="3600" kern="1200" baseline="0">
                <a:solidFill>
                  <a:srgbClr val="9900CC"/>
                </a:solidFill>
                <a:effectLst>
                  <a:outerShdw blurRad="50800" dist="38100" dir="2700000" algn="tl" rotWithShape="0">
                    <a:prstClr val="black">
                      <a:alpha val="40000"/>
                    </a:prstClr>
                  </a:outerShdw>
                </a:effectLst>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a-IR" sz="5400" b="1" i="0" u="none" strike="noStrike" kern="1200" cap="none" spc="0" normalizeH="0" baseline="0" noProof="0" dirty="0" smtClean="0">
                <a:ln>
                  <a:noFill/>
                </a:ln>
                <a:solidFill>
                  <a:srgbClr val="9900CC"/>
                </a:solidFill>
                <a:effectLst>
                  <a:outerShdw blurRad="50800" dist="38100" dir="2700000" algn="tl" rotWithShape="0">
                    <a:prstClr val="black">
                      <a:alpha val="40000"/>
                    </a:prstClr>
                  </a:outerShdw>
                </a:effectLst>
                <a:uLnTx/>
                <a:uFillTx/>
                <a:latin typeface="Calibri"/>
                <a:ea typeface="+mj-ea"/>
                <a:cs typeface="Times New Roman" panose="02020603050405020304" pitchFamily="18" charset="0"/>
              </a:rPr>
              <a:t>مکمل ها </a:t>
            </a:r>
            <a:endParaRPr kumimoji="0" lang="en-US" sz="5400" b="1" i="0" u="none" strike="noStrike" kern="1200" cap="none" spc="0" normalizeH="0" baseline="0" noProof="0" dirty="0">
              <a:ln>
                <a:noFill/>
              </a:ln>
              <a:solidFill>
                <a:srgbClr val="9900CC"/>
              </a:solidFill>
              <a:effectLst>
                <a:outerShdw blurRad="50800" dist="38100" dir="2700000" algn="tl" rotWithShape="0">
                  <a:prstClr val="black">
                    <a:alpha val="40000"/>
                  </a:prstClr>
                </a:outerShdw>
              </a:effectLst>
              <a:uLnTx/>
              <a:uFillTx/>
              <a:latin typeface="Calibri"/>
              <a:ea typeface="+mj-ea"/>
            </a:endParaRPr>
          </a:p>
        </p:txBody>
      </p:sp>
      <p:pic>
        <p:nvPicPr>
          <p:cNvPr id="6" name="Picture 5"/>
          <p:cNvPicPr>
            <a:picLocks noChangeAspect="1"/>
          </p:cNvPicPr>
          <p:nvPr/>
        </p:nvPicPr>
        <p:blipFill>
          <a:blip r:embed="rId3"/>
          <a:stretch>
            <a:fillRect/>
          </a:stretch>
        </p:blipFill>
        <p:spPr>
          <a:xfrm>
            <a:off x="4896919" y="3144319"/>
            <a:ext cx="2481287" cy="2481287"/>
          </a:xfrm>
          <a:prstGeom prst="rect">
            <a:avLst/>
          </a:prstGeom>
        </p:spPr>
      </p:pic>
      <p:pic>
        <p:nvPicPr>
          <p:cNvPr id="7" name="Picture 6"/>
          <p:cNvPicPr>
            <a:picLocks noChangeAspect="1"/>
          </p:cNvPicPr>
          <p:nvPr/>
        </p:nvPicPr>
        <p:blipFill>
          <a:blip r:embed="rId4"/>
          <a:stretch>
            <a:fillRect/>
          </a:stretch>
        </p:blipFill>
        <p:spPr>
          <a:xfrm rot="1687655">
            <a:off x="1129295" y="2674886"/>
            <a:ext cx="2950720" cy="2950720"/>
          </a:xfrm>
          <a:prstGeom prst="rect">
            <a:avLst/>
          </a:prstGeom>
        </p:spPr>
      </p:pic>
      <p:pic>
        <p:nvPicPr>
          <p:cNvPr id="8" name="Picture 7"/>
          <p:cNvPicPr>
            <a:picLocks noChangeAspect="1"/>
          </p:cNvPicPr>
          <p:nvPr/>
        </p:nvPicPr>
        <p:blipFill>
          <a:blip r:embed="rId5"/>
          <a:stretch>
            <a:fillRect/>
          </a:stretch>
        </p:blipFill>
        <p:spPr>
          <a:xfrm>
            <a:off x="1761422" y="1682533"/>
            <a:ext cx="8789843" cy="942108"/>
          </a:xfrm>
          <a:prstGeom prst="rect">
            <a:avLst/>
          </a:prstGeom>
        </p:spPr>
      </p:pic>
    </p:spTree>
    <p:extLst>
      <p:ext uri="{BB962C8B-B14F-4D97-AF65-F5344CB8AC3E}">
        <p14:creationId xmlns:p14="http://schemas.microsoft.com/office/powerpoint/2010/main" val="183606957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199" y="1641762"/>
            <a:ext cx="11132127" cy="5119255"/>
          </a:xfrm>
        </p:spPr>
        <p:txBody>
          <a:bodyPr>
            <a:normAutofit fontScale="47500" lnSpcReduction="20000"/>
          </a:bodyPr>
          <a:lstStyle/>
          <a:p>
            <a:pPr algn="r" rtl="1"/>
            <a:r>
              <a:rPr lang="fa-IR" sz="6500" dirty="0">
                <a:ln w="3175" cmpd="sng">
                  <a:noFill/>
                </a:ln>
                <a:latin typeface="+mj-lt"/>
                <a:ea typeface="+mj-ea"/>
                <a:cs typeface="B Titr" panose="00000700000000000000" pitchFamily="2" charset="-78"/>
              </a:rPr>
              <a:t>چالش ها شامل </a:t>
            </a:r>
            <a:r>
              <a:rPr lang="fa-IR" sz="5100" dirty="0" smtClean="0">
                <a:ln w="3175" cmpd="sng">
                  <a:noFill/>
                </a:ln>
                <a:solidFill>
                  <a:prstClr val="black"/>
                </a:solidFill>
                <a:latin typeface="Corbel" panose="020B0503020204020204"/>
                <a:cs typeface="B Mitra" panose="00000400000000000000" pitchFamily="2" charset="-78"/>
              </a:rPr>
              <a:t>:</a:t>
            </a:r>
          </a:p>
          <a:p>
            <a:pPr marL="0" indent="0" algn="r" rtl="1">
              <a:buNone/>
            </a:pPr>
            <a:endParaRPr lang="fa-IR" sz="5100" dirty="0" smtClean="0">
              <a:ln w="3175" cmpd="sng">
                <a:noFill/>
              </a:ln>
              <a:solidFill>
                <a:prstClr val="black"/>
              </a:solidFill>
              <a:latin typeface="Corbel" panose="020B0503020204020204"/>
              <a:cs typeface="B Mitra" panose="00000400000000000000" pitchFamily="2" charset="-78"/>
            </a:endParaRPr>
          </a:p>
          <a:p>
            <a:pPr algn="r" rtl="1"/>
            <a:r>
              <a:rPr lang="fa-IR" sz="5800" b="1" dirty="0" smtClean="0">
                <a:ln w="3175" cmpd="sng">
                  <a:noFill/>
                </a:ln>
                <a:solidFill>
                  <a:prstClr val="black"/>
                </a:solidFill>
                <a:latin typeface="Corbel" panose="020B0503020204020204"/>
                <a:cs typeface="B Mitra" panose="00000400000000000000" pitchFamily="2" charset="-78"/>
              </a:rPr>
              <a:t>ثبت </a:t>
            </a:r>
            <a:r>
              <a:rPr lang="fa-IR" sz="5800" b="1" dirty="0" smtClean="0">
                <a:ln w="3175" cmpd="sng">
                  <a:noFill/>
                </a:ln>
                <a:solidFill>
                  <a:prstClr val="black"/>
                </a:solidFill>
                <a:latin typeface="Corbel" panose="020B0503020204020204"/>
                <a:cs typeface="B Mitra" panose="00000400000000000000" pitchFamily="2" charset="-78"/>
              </a:rPr>
              <a:t>مکمل </a:t>
            </a:r>
            <a:r>
              <a:rPr lang="fa-IR" sz="5800" b="1" dirty="0">
                <a:ln w="3175" cmpd="sng">
                  <a:noFill/>
                </a:ln>
                <a:solidFill>
                  <a:prstClr val="black"/>
                </a:solidFill>
                <a:latin typeface="Corbel" panose="020B0503020204020204"/>
                <a:cs typeface="B Mitra" panose="00000400000000000000" pitchFamily="2" charset="-78"/>
              </a:rPr>
              <a:t>ها ( عدم ثبت و ثبت نادرست ) در سامانه </a:t>
            </a:r>
            <a:r>
              <a:rPr lang="fa-IR" sz="5800" b="1" dirty="0" smtClean="0">
                <a:ln w="3175" cmpd="sng">
                  <a:noFill/>
                </a:ln>
                <a:solidFill>
                  <a:prstClr val="black"/>
                </a:solidFill>
                <a:latin typeface="Corbel" panose="020B0503020204020204"/>
                <a:cs typeface="B Mitra" panose="00000400000000000000" pitchFamily="2" charset="-78"/>
              </a:rPr>
              <a:t>سیب</a:t>
            </a:r>
          </a:p>
          <a:p>
            <a:pPr marL="0" indent="0" algn="r" rtl="1">
              <a:buNone/>
            </a:pPr>
            <a:endParaRPr lang="fa-IR" sz="5800" b="1" dirty="0" smtClean="0">
              <a:ln w="3175" cmpd="sng">
                <a:noFill/>
              </a:ln>
              <a:solidFill>
                <a:prstClr val="black"/>
              </a:solidFill>
              <a:latin typeface="Corbel" panose="020B0503020204020204"/>
              <a:cs typeface="B Mitra" panose="00000400000000000000" pitchFamily="2" charset="-78"/>
            </a:endParaRPr>
          </a:p>
          <a:p>
            <a:pPr marL="0" lvl="0" indent="0" algn="just" defTabSz="457200" rtl="1">
              <a:lnSpc>
                <a:spcPct val="100000"/>
              </a:lnSpc>
              <a:spcBef>
                <a:spcPct val="20000"/>
              </a:spcBef>
              <a:spcAft>
                <a:spcPts val="600"/>
              </a:spcAft>
              <a:buClr>
                <a:srgbClr val="30ACEC">
                  <a:lumMod val="75000"/>
                </a:srgbClr>
              </a:buClr>
              <a:buSzPct val="145000"/>
              <a:buNone/>
            </a:pPr>
            <a:r>
              <a:rPr lang="fa-IR" sz="5100" dirty="0">
                <a:ln w="3175" cmpd="sng">
                  <a:noFill/>
                </a:ln>
                <a:solidFill>
                  <a:prstClr val="black"/>
                </a:solidFill>
                <a:latin typeface="Corbel" panose="020B0503020204020204"/>
                <a:cs typeface="B Mitra" panose="00000400000000000000" pitchFamily="2" charset="-78"/>
              </a:rPr>
              <a:t>عدم ثبت و ثبت نادرست منجر به توزیع ناعادلانه مکمل ها در واحدهای محیطی می گردد</a:t>
            </a:r>
            <a:r>
              <a:rPr lang="fa-IR" sz="5100" dirty="0" smtClean="0">
                <a:ln w="3175" cmpd="sng">
                  <a:noFill/>
                </a:ln>
                <a:solidFill>
                  <a:prstClr val="black"/>
                </a:solidFill>
                <a:latin typeface="Corbel" panose="020B0503020204020204"/>
                <a:cs typeface="B Mitra" panose="00000400000000000000" pitchFamily="2" charset="-78"/>
              </a:rPr>
              <a:t>:</a:t>
            </a:r>
            <a:endParaRPr lang="fa-IR" sz="3800" dirty="0" smtClean="0">
              <a:ln w="3175" cmpd="sng">
                <a:noFill/>
              </a:ln>
              <a:solidFill>
                <a:prstClr val="black"/>
              </a:solidFill>
              <a:latin typeface="Corbel" panose="020B0503020204020204"/>
              <a:cs typeface="B Mitra" panose="00000400000000000000" pitchFamily="2" charset="-78"/>
            </a:endParaRPr>
          </a:p>
          <a:p>
            <a:pPr marL="0" lvl="0" indent="0" algn="r" defTabSz="457200" rtl="1">
              <a:lnSpc>
                <a:spcPct val="100000"/>
              </a:lnSpc>
              <a:spcBef>
                <a:spcPct val="20000"/>
              </a:spcBef>
              <a:spcAft>
                <a:spcPts val="600"/>
              </a:spcAft>
              <a:buClr>
                <a:srgbClr val="30ACEC">
                  <a:lumMod val="75000"/>
                </a:srgbClr>
              </a:buClr>
              <a:buSzPct val="145000"/>
              <a:buNone/>
            </a:pPr>
            <a:r>
              <a:rPr lang="fa-IR" sz="4500" dirty="0" smtClean="0">
                <a:ln w="3175" cmpd="sng">
                  <a:noFill/>
                </a:ln>
                <a:solidFill>
                  <a:prstClr val="black"/>
                </a:solidFill>
                <a:latin typeface="Corbel" panose="020B0503020204020204"/>
                <a:cs typeface="B Mitra" panose="00000400000000000000" pitchFamily="2" charset="-78"/>
              </a:rPr>
              <a:t>         الف:مکمل </a:t>
            </a:r>
            <a:r>
              <a:rPr lang="fa-IR" sz="4500" dirty="0">
                <a:ln w="3175" cmpd="sng">
                  <a:noFill/>
                </a:ln>
                <a:solidFill>
                  <a:prstClr val="black"/>
                </a:solidFill>
                <a:latin typeface="Corbel" panose="020B0503020204020204"/>
                <a:cs typeface="B Mitra" panose="00000400000000000000" pitchFamily="2" charset="-78"/>
              </a:rPr>
              <a:t>های توزیع شده در سامانه ثبت نمی شوند.</a:t>
            </a:r>
          </a:p>
          <a:p>
            <a:pPr marL="0" lvl="0" indent="0" algn="r" defTabSz="457200" rtl="1">
              <a:lnSpc>
                <a:spcPct val="100000"/>
              </a:lnSpc>
              <a:spcBef>
                <a:spcPct val="20000"/>
              </a:spcBef>
              <a:spcAft>
                <a:spcPts val="600"/>
              </a:spcAft>
              <a:buClr>
                <a:srgbClr val="30ACEC">
                  <a:lumMod val="75000"/>
                </a:srgbClr>
              </a:buClr>
              <a:buSzPct val="145000"/>
              <a:buNone/>
            </a:pPr>
            <a:r>
              <a:rPr lang="fa-IR" sz="4500" dirty="0">
                <a:ln w="3175" cmpd="sng">
                  <a:noFill/>
                </a:ln>
                <a:solidFill>
                  <a:prstClr val="black"/>
                </a:solidFill>
                <a:latin typeface="Corbel" panose="020B0503020204020204"/>
                <a:cs typeface="B Mitra" panose="00000400000000000000" pitchFamily="2" charset="-78"/>
              </a:rPr>
              <a:t>         ب:مکمل های توزیع شده با توجه به نوع قطره ها به اشتباه در سامانه ثبت می شود</a:t>
            </a:r>
          </a:p>
          <a:p>
            <a:pPr marL="0" lvl="0" indent="0" algn="r" defTabSz="457200" rtl="1">
              <a:lnSpc>
                <a:spcPct val="100000"/>
              </a:lnSpc>
              <a:spcBef>
                <a:spcPct val="20000"/>
              </a:spcBef>
              <a:spcAft>
                <a:spcPts val="600"/>
              </a:spcAft>
              <a:buClr>
                <a:srgbClr val="30ACEC">
                  <a:lumMod val="75000"/>
                </a:srgbClr>
              </a:buClr>
              <a:buSzPct val="145000"/>
              <a:buNone/>
            </a:pPr>
            <a:r>
              <a:rPr lang="fa-IR" sz="4500" dirty="0">
                <a:ln w="3175" cmpd="sng">
                  <a:noFill/>
                </a:ln>
                <a:solidFill>
                  <a:prstClr val="black"/>
                </a:solidFill>
                <a:latin typeface="Corbel" panose="020B0503020204020204"/>
                <a:cs typeface="B Mitra" panose="00000400000000000000" pitchFamily="2" charset="-78"/>
              </a:rPr>
              <a:t>          ج:عدم ثبت مکمل کودکانی که خارج از سیستم بهداشتی تهیه می کنند </a:t>
            </a:r>
            <a:endParaRPr lang="fa-IR" sz="4500" dirty="0" smtClean="0">
              <a:ln w="3175" cmpd="sng">
                <a:noFill/>
              </a:ln>
              <a:solidFill>
                <a:prstClr val="black"/>
              </a:solidFill>
              <a:latin typeface="Corbel" panose="020B0503020204020204"/>
              <a:cs typeface="B Mitra" panose="00000400000000000000" pitchFamily="2" charset="-78"/>
            </a:endParaRPr>
          </a:p>
          <a:p>
            <a:pPr marL="0" lvl="0" indent="0" algn="r" defTabSz="457200" rtl="1">
              <a:lnSpc>
                <a:spcPct val="100000"/>
              </a:lnSpc>
              <a:spcBef>
                <a:spcPct val="20000"/>
              </a:spcBef>
              <a:spcAft>
                <a:spcPts val="600"/>
              </a:spcAft>
              <a:buClr>
                <a:srgbClr val="30ACEC">
                  <a:lumMod val="75000"/>
                </a:srgbClr>
              </a:buClr>
              <a:buSzPct val="145000"/>
              <a:buNone/>
            </a:pPr>
            <a:endParaRPr lang="en-US" sz="1500" dirty="0">
              <a:solidFill>
                <a:prstClr val="black"/>
              </a:solidFill>
              <a:latin typeface="Corbel" panose="020B0503020204020204"/>
              <a:cs typeface="B Mitra" panose="00000400000000000000" pitchFamily="2" charset="-78"/>
            </a:endParaRPr>
          </a:p>
          <a:p>
            <a:pPr algn="just" rtl="1">
              <a:lnSpc>
                <a:spcPct val="115000"/>
              </a:lnSpc>
            </a:pPr>
            <a:r>
              <a:rPr lang="fa-IR" sz="3300" b="1" dirty="0">
                <a:latin typeface="Arial" panose="020B0604020202020204" pitchFamily="34" charset="0"/>
                <a:ea typeface="Times New Roman" panose="02020603050405020304" pitchFamily="18" charset="0"/>
                <a:cs typeface="B Nazanin" panose="00000400000000000000" pitchFamily="2" charset="-78"/>
              </a:rPr>
              <a:t>لازم است نام مکمل مصرفی کودکانی که از</a:t>
            </a:r>
            <a:r>
              <a:rPr lang="fa-IR" sz="3300" b="1" dirty="0" smtClean="0">
                <a:latin typeface="Arial" panose="020B0604020202020204" pitchFamily="34" charset="0"/>
                <a:ea typeface="Times New Roman" panose="02020603050405020304" pitchFamily="18" charset="0"/>
                <a:cs typeface="B Nazanin" panose="00000400000000000000" pitchFamily="2" charset="-78"/>
              </a:rPr>
              <a:t>خارج سیستم </a:t>
            </a:r>
            <a:r>
              <a:rPr lang="fa-IR" sz="3300" b="1" dirty="0">
                <a:latin typeface="Arial" panose="020B0604020202020204" pitchFamily="34" charset="0"/>
                <a:ea typeface="Times New Roman" panose="02020603050405020304" pitchFamily="18" charset="0"/>
                <a:cs typeface="B Nazanin" panose="00000400000000000000" pitchFamily="2" charset="-78"/>
              </a:rPr>
              <a:t>بهداشتی تهیه می کنند در </a:t>
            </a:r>
            <a:r>
              <a:rPr lang="fa-IR" sz="3300" b="1" dirty="0" smtClean="0">
                <a:latin typeface="Arial" panose="020B0604020202020204" pitchFamily="34" charset="0"/>
                <a:ea typeface="Times New Roman" panose="02020603050405020304" pitchFamily="18" charset="0"/>
                <a:cs typeface="B Nazanin" panose="00000400000000000000" pitchFamily="2" charset="-78"/>
              </a:rPr>
              <a:t>سامانه سیب در بخش </a:t>
            </a:r>
            <a:r>
              <a:rPr lang="fa-IR" sz="3300" b="1" dirty="0">
                <a:latin typeface="Arial" panose="020B0604020202020204" pitchFamily="34" charset="0"/>
                <a:ea typeface="Times New Roman" panose="02020603050405020304" pitchFamily="18" charset="0"/>
                <a:cs typeface="B Nazanin" panose="00000400000000000000" pitchFamily="2" charset="-78"/>
              </a:rPr>
              <a:t>داروهای مصرفی با کدهای ذیل ثبت گردد</a:t>
            </a:r>
            <a:endParaRPr lang="en-US" sz="5100" dirty="0">
              <a:latin typeface="Calibri" panose="020F0502020204030204" pitchFamily="34" charset="0"/>
              <a:ea typeface="Times New Roman" panose="02020603050405020304" pitchFamily="18" charset="0"/>
              <a:cs typeface="Arial" panose="020B0604020202020204" pitchFamily="34" charset="0"/>
            </a:endParaRPr>
          </a:p>
          <a:p>
            <a:pPr algn="just" rtl="1">
              <a:lnSpc>
                <a:spcPct val="115000"/>
              </a:lnSpc>
            </a:pPr>
            <a:r>
              <a:rPr lang="fa-IR" sz="3300" b="1" dirty="0">
                <a:latin typeface="Arial" panose="020B0604020202020204" pitchFamily="34" charset="0"/>
                <a:ea typeface="Times New Roman" panose="02020603050405020304" pitchFamily="18" charset="0"/>
                <a:cs typeface="B Nazanin" panose="00000400000000000000" pitchFamily="2" charset="-78"/>
              </a:rPr>
              <a:t>کد قطره مولتی ویتامین :81415</a:t>
            </a:r>
            <a:endParaRPr lang="en-US" sz="5100" dirty="0">
              <a:latin typeface="Calibri" panose="020F0502020204030204" pitchFamily="34" charset="0"/>
              <a:ea typeface="Times New Roman" panose="02020603050405020304" pitchFamily="18" charset="0"/>
              <a:cs typeface="Arial" panose="020B0604020202020204" pitchFamily="34" charset="0"/>
            </a:endParaRPr>
          </a:p>
          <a:p>
            <a:pPr algn="just" rtl="1">
              <a:lnSpc>
                <a:spcPct val="115000"/>
              </a:lnSpc>
            </a:pPr>
            <a:r>
              <a:rPr lang="fa-IR" sz="3300" b="1" dirty="0">
                <a:latin typeface="Arial" panose="020B0604020202020204" pitchFamily="34" charset="0"/>
                <a:ea typeface="Times New Roman" panose="02020603050405020304" pitchFamily="18" charset="0"/>
                <a:cs typeface="B Nazanin" panose="00000400000000000000" pitchFamily="2" charset="-78"/>
              </a:rPr>
              <a:t>کد ویتامین </a:t>
            </a:r>
            <a:r>
              <a:rPr lang="en-US" sz="3300" b="1" dirty="0">
                <a:latin typeface="Arial" panose="020B0604020202020204" pitchFamily="34" charset="0"/>
                <a:ea typeface="Times New Roman" panose="02020603050405020304" pitchFamily="18" charset="0"/>
                <a:cs typeface="B Nazanin" panose="00000400000000000000" pitchFamily="2" charset="-78"/>
              </a:rPr>
              <a:t>AD</a:t>
            </a:r>
            <a:r>
              <a:rPr lang="fa-IR" sz="3300" b="1" dirty="0">
                <a:latin typeface="Arial" panose="020B0604020202020204" pitchFamily="34" charset="0"/>
                <a:ea typeface="Times New Roman" panose="02020603050405020304" pitchFamily="18" charset="0"/>
                <a:cs typeface="B Nazanin" panose="00000400000000000000" pitchFamily="2" charset="-78"/>
              </a:rPr>
              <a:t>: 81497</a:t>
            </a:r>
            <a:endParaRPr lang="en-US" sz="5100" dirty="0">
              <a:latin typeface="Calibri" panose="020F0502020204030204" pitchFamily="34" charset="0"/>
              <a:ea typeface="Times New Roman" panose="02020603050405020304" pitchFamily="18" charset="0"/>
              <a:cs typeface="Arial" panose="020B0604020202020204" pitchFamily="34" charset="0"/>
            </a:endParaRPr>
          </a:p>
          <a:p>
            <a:pPr algn="just" rtl="1">
              <a:lnSpc>
                <a:spcPct val="115000"/>
              </a:lnSpc>
            </a:pPr>
            <a:r>
              <a:rPr lang="fa-IR" sz="3300" b="1" dirty="0">
                <a:latin typeface="Arial" panose="020B0604020202020204" pitchFamily="34" charset="0"/>
                <a:ea typeface="Times New Roman" panose="02020603050405020304" pitchFamily="18" charset="0"/>
                <a:cs typeface="B Nazanin" panose="00000400000000000000" pitchFamily="2" charset="-78"/>
              </a:rPr>
              <a:t>کد قطره آهن :80075</a:t>
            </a:r>
            <a:endParaRPr lang="en-US" sz="5100" dirty="0">
              <a:latin typeface="Calibri" panose="020F0502020204030204" pitchFamily="34" charset="0"/>
              <a:ea typeface="Times New Roman" panose="02020603050405020304" pitchFamily="18" charset="0"/>
              <a:cs typeface="Arial" panose="020B0604020202020204" pitchFamily="34" charset="0"/>
            </a:endParaRPr>
          </a:p>
          <a:p>
            <a:pPr marL="0" indent="0" algn="r" rtl="1">
              <a:buNone/>
            </a:pPr>
            <a:endParaRPr lang="en-US" dirty="0"/>
          </a:p>
        </p:txBody>
      </p:sp>
      <p:sp>
        <p:nvSpPr>
          <p:cNvPr id="4" name="Title 1"/>
          <p:cNvSpPr txBox="1">
            <a:spLocks/>
          </p:cNvSpPr>
          <p:nvPr/>
        </p:nvSpPr>
        <p:spPr>
          <a:xfrm>
            <a:off x="838201" y="651164"/>
            <a:ext cx="10515600" cy="990599"/>
          </a:xfrm>
          <a:prstGeom prst="rect">
            <a:avLst/>
          </a:prstGeom>
          <a:effectLst/>
        </p:spPr>
        <p:txBody>
          <a:bodyPr vert="horz" lIns="91440" tIns="45720" rIns="91440" bIns="45720" rtlCol="0" anchor="ctr">
            <a:normAutofit/>
          </a:bodyPr>
          <a:lst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fa-IR" dirty="0" smtClean="0">
                <a:cs typeface="B Titr" panose="00000700000000000000" pitchFamily="2" charset="-78"/>
              </a:rPr>
              <a:t>مکمل های کودکان</a:t>
            </a:r>
            <a:endParaRPr lang="en-US" dirty="0">
              <a:cs typeface="B Titr" panose="00000700000000000000" pitchFamily="2" charset="-78"/>
            </a:endParaRPr>
          </a:p>
        </p:txBody>
      </p:sp>
      <p:pic>
        <p:nvPicPr>
          <p:cNvPr id="5" name="Picture 4"/>
          <p:cNvPicPr>
            <a:picLocks noChangeAspect="1"/>
          </p:cNvPicPr>
          <p:nvPr/>
        </p:nvPicPr>
        <p:blipFill>
          <a:blip r:embed="rId2"/>
          <a:stretch>
            <a:fillRect/>
          </a:stretch>
        </p:blipFill>
        <p:spPr>
          <a:xfrm>
            <a:off x="838200" y="-51430"/>
            <a:ext cx="1824812" cy="1693193"/>
          </a:xfrm>
          <a:prstGeom prst="rect">
            <a:avLst/>
          </a:prstGeom>
        </p:spPr>
      </p:pic>
      <p:pic>
        <p:nvPicPr>
          <p:cNvPr id="6" name="Picture 5"/>
          <p:cNvPicPr>
            <a:picLocks noChangeAspect="1"/>
          </p:cNvPicPr>
          <p:nvPr/>
        </p:nvPicPr>
        <p:blipFill>
          <a:blip r:embed="rId3"/>
          <a:stretch>
            <a:fillRect/>
          </a:stretch>
        </p:blipFill>
        <p:spPr>
          <a:xfrm>
            <a:off x="1175037" y="5514109"/>
            <a:ext cx="5229225" cy="983672"/>
          </a:xfrm>
          <a:prstGeom prst="rect">
            <a:avLst/>
          </a:prstGeom>
        </p:spPr>
      </p:pic>
    </p:spTree>
    <p:extLst>
      <p:ext uri="{BB962C8B-B14F-4D97-AF65-F5344CB8AC3E}">
        <p14:creationId xmlns:p14="http://schemas.microsoft.com/office/powerpoint/2010/main" val="245499030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0945" y="1825625"/>
            <a:ext cx="11554691" cy="4866120"/>
          </a:xfrm>
        </p:spPr>
        <p:txBody>
          <a:bodyPr>
            <a:normAutofit fontScale="92500" lnSpcReduction="20000"/>
          </a:bodyPr>
          <a:lstStyle/>
          <a:p>
            <a:pPr marL="0" lvl="0" indent="0" algn="r" defTabSz="457200" rtl="1">
              <a:lnSpc>
                <a:spcPct val="100000"/>
              </a:lnSpc>
              <a:spcBef>
                <a:spcPct val="20000"/>
              </a:spcBef>
              <a:spcAft>
                <a:spcPts val="600"/>
              </a:spcAft>
              <a:buClr>
                <a:srgbClr val="30ACEC">
                  <a:lumMod val="75000"/>
                </a:srgbClr>
              </a:buClr>
              <a:buSzPct val="145000"/>
              <a:buNone/>
            </a:pPr>
            <a:r>
              <a:rPr lang="fa-IR" sz="3200" b="1" dirty="0" smtClean="0">
                <a:solidFill>
                  <a:prstClr val="black"/>
                </a:solidFill>
                <a:latin typeface="Corbel" panose="020B0503020204020204"/>
                <a:cs typeface="B Mitra" panose="00000400000000000000" pitchFamily="2" charset="-78"/>
              </a:rPr>
              <a:t>اکسل</a:t>
            </a:r>
            <a:r>
              <a:rPr lang="en-US" sz="3200" b="1" dirty="0" smtClean="0">
                <a:solidFill>
                  <a:prstClr val="black"/>
                </a:solidFill>
                <a:latin typeface="Corbel" panose="020B0503020204020204"/>
                <a:cs typeface="B Mitra" panose="00000400000000000000" pitchFamily="2" charset="-78"/>
              </a:rPr>
              <a:t> </a:t>
            </a:r>
            <a:r>
              <a:rPr lang="fa-IR" sz="3200" b="1" dirty="0" smtClean="0">
                <a:solidFill>
                  <a:prstClr val="black"/>
                </a:solidFill>
                <a:latin typeface="Corbel" panose="020B0503020204020204"/>
                <a:cs typeface="B Mitra" panose="00000400000000000000" pitchFamily="2" charset="-78"/>
              </a:rPr>
              <a:t>برآورد دارویی </a:t>
            </a:r>
            <a:r>
              <a:rPr lang="fa-IR" sz="3200" b="1" dirty="0">
                <a:solidFill>
                  <a:prstClr val="black"/>
                </a:solidFill>
                <a:latin typeface="Corbel" panose="020B0503020204020204"/>
                <a:cs typeface="B Mitra" panose="00000400000000000000" pitchFamily="2" charset="-78"/>
              </a:rPr>
              <a:t>مطابق با دستورالعمل تکمیل نمی </a:t>
            </a:r>
            <a:r>
              <a:rPr lang="fa-IR" sz="3200" b="1" dirty="0" smtClean="0">
                <a:solidFill>
                  <a:prstClr val="black"/>
                </a:solidFill>
                <a:latin typeface="Corbel" panose="020B0503020204020204"/>
                <a:cs typeface="B Mitra" panose="00000400000000000000" pitchFamily="2" charset="-78"/>
              </a:rPr>
              <a:t>شود</a:t>
            </a:r>
          </a:p>
          <a:p>
            <a:pPr marL="0" lvl="0" indent="0" algn="r" defTabSz="457200" rtl="1">
              <a:lnSpc>
                <a:spcPct val="100000"/>
              </a:lnSpc>
              <a:spcBef>
                <a:spcPct val="20000"/>
              </a:spcBef>
              <a:spcAft>
                <a:spcPts val="600"/>
              </a:spcAft>
              <a:buClr>
                <a:srgbClr val="30ACEC">
                  <a:lumMod val="75000"/>
                </a:srgbClr>
              </a:buClr>
              <a:buSzPct val="145000"/>
              <a:buNone/>
            </a:pPr>
            <a:r>
              <a:rPr lang="fa-IR" sz="2400" b="1" dirty="0" smtClean="0">
                <a:solidFill>
                  <a:prstClr val="black"/>
                </a:solidFill>
                <a:latin typeface="Corbel" panose="020B0503020204020204"/>
                <a:cs typeface="B Mitra" panose="00000400000000000000" pitchFamily="2" charset="-78"/>
              </a:rPr>
              <a:t>فرمول </a:t>
            </a:r>
            <a:r>
              <a:rPr lang="fa-IR" sz="2400" b="1" dirty="0" smtClean="0">
                <a:solidFill>
                  <a:prstClr val="black"/>
                </a:solidFill>
                <a:latin typeface="Corbel" panose="020B0503020204020204"/>
                <a:cs typeface="B Mitra" panose="00000400000000000000" pitchFamily="2" charset="-78"/>
              </a:rPr>
              <a:t>برآورد</a:t>
            </a:r>
            <a:r>
              <a:rPr lang="fa-IR" sz="2400" b="1" dirty="0" smtClean="0">
                <a:solidFill>
                  <a:prstClr val="black"/>
                </a:solidFill>
                <a:latin typeface="Corbel" panose="020B0503020204020204"/>
                <a:cs typeface="B Mitra" panose="00000400000000000000" pitchFamily="2" charset="-78"/>
              </a:rPr>
              <a:t> </a:t>
            </a:r>
            <a:r>
              <a:rPr lang="fa-IR" sz="2400" b="1" dirty="0" smtClean="0">
                <a:solidFill>
                  <a:prstClr val="black"/>
                </a:solidFill>
                <a:latin typeface="Corbel" panose="020B0503020204020204"/>
                <a:cs typeface="B Mitra" panose="00000400000000000000" pitchFamily="2" charset="-78"/>
              </a:rPr>
              <a:t>مکمل های دارویی کودکان</a:t>
            </a:r>
            <a:r>
              <a:rPr lang="fa-IR" sz="2400" b="1" dirty="0" smtClean="0">
                <a:solidFill>
                  <a:prstClr val="black"/>
                </a:solidFill>
                <a:latin typeface="Corbel" panose="020B0503020204020204"/>
                <a:cs typeface="B Mitra" panose="00000400000000000000" pitchFamily="2" charset="-78"/>
              </a:rPr>
              <a:t>:</a:t>
            </a:r>
          </a:p>
          <a:p>
            <a:pPr marL="0" lvl="0" indent="0" algn="r" defTabSz="457200" rtl="1">
              <a:lnSpc>
                <a:spcPct val="100000"/>
              </a:lnSpc>
              <a:spcBef>
                <a:spcPct val="20000"/>
              </a:spcBef>
              <a:spcAft>
                <a:spcPts val="600"/>
              </a:spcAft>
              <a:buClr>
                <a:srgbClr val="30ACEC">
                  <a:lumMod val="75000"/>
                </a:srgbClr>
              </a:buClr>
              <a:buSzPct val="145000"/>
              <a:buNone/>
            </a:pPr>
            <a:endParaRPr lang="fa-IR" sz="2400" b="1" dirty="0" smtClean="0">
              <a:solidFill>
                <a:prstClr val="black"/>
              </a:solidFill>
              <a:latin typeface="Corbel" panose="020B0503020204020204"/>
              <a:cs typeface="B Mitra" panose="00000400000000000000" pitchFamily="2" charset="-78"/>
            </a:endParaRPr>
          </a:p>
          <a:p>
            <a:pPr marL="0" lvl="0" indent="0" algn="r" defTabSz="457200" rtl="1">
              <a:lnSpc>
                <a:spcPct val="100000"/>
              </a:lnSpc>
              <a:spcBef>
                <a:spcPct val="20000"/>
              </a:spcBef>
              <a:spcAft>
                <a:spcPts val="600"/>
              </a:spcAft>
              <a:buClr>
                <a:srgbClr val="30ACEC">
                  <a:lumMod val="75000"/>
                </a:srgbClr>
              </a:buClr>
              <a:buSzPct val="145000"/>
              <a:buNone/>
            </a:pPr>
            <a:r>
              <a:rPr lang="fa-IR" sz="2400" b="1" dirty="0" smtClean="0">
                <a:solidFill>
                  <a:srgbClr val="FF0000"/>
                </a:solidFill>
                <a:latin typeface="Corbel" panose="020B0503020204020204"/>
                <a:cs typeface="B Mitra" panose="00000400000000000000" pitchFamily="2" charset="-78"/>
              </a:rPr>
              <a:t>قطره </a:t>
            </a:r>
            <a:r>
              <a:rPr lang="en-US" sz="2400" b="1" dirty="0" smtClean="0">
                <a:solidFill>
                  <a:srgbClr val="FF0000"/>
                </a:solidFill>
                <a:latin typeface="Corbel" panose="020B0503020204020204"/>
                <a:cs typeface="B Mitra" panose="00000400000000000000" pitchFamily="2" charset="-78"/>
              </a:rPr>
              <a:t>A+D</a:t>
            </a:r>
            <a:r>
              <a:rPr lang="fa-IR" sz="2400" b="1" dirty="0" smtClean="0">
                <a:solidFill>
                  <a:srgbClr val="FF0000"/>
                </a:solidFill>
                <a:latin typeface="Corbel" panose="020B0503020204020204"/>
                <a:cs typeface="B Mitra" panose="00000400000000000000" pitchFamily="2" charset="-78"/>
              </a:rPr>
              <a:t> :</a:t>
            </a:r>
          </a:p>
          <a:p>
            <a:pPr marL="0" lvl="0" indent="0" algn="r" defTabSz="457200" rtl="1">
              <a:lnSpc>
                <a:spcPct val="100000"/>
              </a:lnSpc>
              <a:spcBef>
                <a:spcPct val="20000"/>
              </a:spcBef>
              <a:spcAft>
                <a:spcPts val="600"/>
              </a:spcAft>
              <a:buClr>
                <a:srgbClr val="30ACEC">
                  <a:lumMod val="75000"/>
                </a:srgbClr>
              </a:buClr>
              <a:buSzPct val="145000"/>
              <a:buNone/>
            </a:pPr>
            <a:r>
              <a:rPr lang="fa-IR" sz="2400" b="1" dirty="0" smtClean="0">
                <a:solidFill>
                  <a:prstClr val="black"/>
                </a:solidFill>
                <a:latin typeface="Corbel" panose="020B0503020204020204"/>
                <a:cs typeface="B Mitra" panose="00000400000000000000" pitchFamily="2" charset="-78"/>
              </a:rPr>
              <a:t>تعداد </a:t>
            </a:r>
            <a:r>
              <a:rPr lang="fa-IR" sz="2400" b="1" dirty="0">
                <a:solidFill>
                  <a:prstClr val="black"/>
                </a:solidFill>
                <a:latin typeface="Corbel" panose="020B0503020204020204"/>
                <a:cs typeface="B Mitra" panose="00000400000000000000" pitchFamily="2" charset="-78"/>
              </a:rPr>
              <a:t>کودکان زیر6 ماه ×2 ( قطره) ×1/1( قطره ) ×تعداد ماه- موجودی * درصد جمعیت فعال  </a:t>
            </a:r>
            <a:r>
              <a:rPr lang="fa-IR" sz="2400" b="1" dirty="0" smtClean="0">
                <a:solidFill>
                  <a:prstClr val="black"/>
                </a:solidFill>
                <a:latin typeface="Corbel" panose="020B0503020204020204"/>
                <a:cs typeface="B Mitra" panose="00000400000000000000" pitchFamily="2" charset="-78"/>
              </a:rPr>
              <a:t>    </a:t>
            </a:r>
            <a:r>
              <a:rPr lang="fa-IR" sz="2400" b="1" dirty="0">
                <a:solidFill>
                  <a:prstClr val="black"/>
                </a:solidFill>
                <a:latin typeface="Corbel" panose="020B0503020204020204"/>
                <a:cs typeface="B Mitra" panose="00000400000000000000" pitchFamily="2" charset="-78"/>
              </a:rPr>
              <a:t>								</a:t>
            </a:r>
          </a:p>
          <a:p>
            <a:pPr marL="0" lvl="0" indent="0" algn="r" defTabSz="457200" rtl="1">
              <a:lnSpc>
                <a:spcPct val="100000"/>
              </a:lnSpc>
              <a:spcBef>
                <a:spcPct val="20000"/>
              </a:spcBef>
              <a:spcAft>
                <a:spcPts val="600"/>
              </a:spcAft>
              <a:buClr>
                <a:srgbClr val="30ACEC">
                  <a:lumMod val="75000"/>
                </a:srgbClr>
              </a:buClr>
              <a:buSzPct val="145000"/>
              <a:buNone/>
            </a:pPr>
            <a:r>
              <a:rPr lang="fa-IR" sz="2400" b="1" dirty="0" smtClean="0">
                <a:solidFill>
                  <a:srgbClr val="FF0000"/>
                </a:solidFill>
                <a:latin typeface="Corbel" panose="020B0503020204020204"/>
                <a:cs typeface="B Mitra" panose="00000400000000000000" pitchFamily="2" charset="-78"/>
              </a:rPr>
              <a:t>قطره مولتی </a:t>
            </a:r>
            <a:r>
              <a:rPr lang="fa-IR" sz="2400" b="1" dirty="0">
                <a:solidFill>
                  <a:srgbClr val="FF0000"/>
                </a:solidFill>
                <a:latin typeface="Corbel" panose="020B0503020204020204"/>
                <a:cs typeface="B Mitra" panose="00000400000000000000" pitchFamily="2" charset="-78"/>
              </a:rPr>
              <a:t>ویتامین: </a:t>
            </a:r>
            <a:endParaRPr lang="fa-IR" sz="2400" b="1" dirty="0" smtClean="0">
              <a:solidFill>
                <a:srgbClr val="FF0000"/>
              </a:solidFill>
              <a:latin typeface="Corbel" panose="020B0503020204020204"/>
              <a:cs typeface="B Mitra" panose="00000400000000000000" pitchFamily="2" charset="-78"/>
            </a:endParaRPr>
          </a:p>
          <a:p>
            <a:pPr marL="0" lvl="0" indent="0" algn="r" defTabSz="457200" rtl="1">
              <a:lnSpc>
                <a:spcPct val="100000"/>
              </a:lnSpc>
              <a:spcBef>
                <a:spcPct val="20000"/>
              </a:spcBef>
              <a:spcAft>
                <a:spcPts val="600"/>
              </a:spcAft>
              <a:buClr>
                <a:srgbClr val="30ACEC">
                  <a:lumMod val="75000"/>
                </a:srgbClr>
              </a:buClr>
              <a:buSzPct val="145000"/>
              <a:buNone/>
            </a:pPr>
            <a:r>
              <a:rPr lang="fa-IR" sz="2400" b="1" dirty="0" smtClean="0">
                <a:solidFill>
                  <a:prstClr val="black"/>
                </a:solidFill>
                <a:latin typeface="Corbel" panose="020B0503020204020204"/>
                <a:cs typeface="B Mitra" panose="00000400000000000000" pitchFamily="2" charset="-78"/>
              </a:rPr>
              <a:t>تعداد </a:t>
            </a:r>
            <a:r>
              <a:rPr lang="fa-IR" sz="2400" b="1" dirty="0">
                <a:solidFill>
                  <a:prstClr val="black"/>
                </a:solidFill>
                <a:latin typeface="Corbel" panose="020B0503020204020204"/>
                <a:cs typeface="B Mitra" panose="00000400000000000000" pitchFamily="2" charset="-78"/>
              </a:rPr>
              <a:t>کودکان 6  تا 24 ماه ×2 ( قطره) ×1/1( </a:t>
            </a:r>
            <a:r>
              <a:rPr lang="fa-IR" sz="2400" b="1" dirty="0" smtClean="0">
                <a:solidFill>
                  <a:prstClr val="black"/>
                </a:solidFill>
                <a:latin typeface="Corbel" panose="020B0503020204020204"/>
                <a:cs typeface="B Mitra" panose="00000400000000000000" pitchFamily="2" charset="-78"/>
              </a:rPr>
              <a:t>استوک </a:t>
            </a:r>
            <a:r>
              <a:rPr lang="fa-IR" sz="2400" b="1" dirty="0">
                <a:solidFill>
                  <a:prstClr val="black"/>
                </a:solidFill>
                <a:latin typeface="Corbel" panose="020B0503020204020204"/>
                <a:cs typeface="B Mitra" panose="00000400000000000000" pitchFamily="2" charset="-78"/>
              </a:rPr>
              <a:t>) ×تعداد ماه- موجودی * درصد جمعیت فعال    </a:t>
            </a:r>
            <a:endParaRPr lang="fa-IR" sz="2400" b="1" dirty="0" smtClean="0">
              <a:solidFill>
                <a:prstClr val="black"/>
              </a:solidFill>
              <a:latin typeface="Corbel" panose="020B0503020204020204"/>
              <a:cs typeface="B Mitra" panose="00000400000000000000" pitchFamily="2" charset="-78"/>
            </a:endParaRPr>
          </a:p>
          <a:p>
            <a:pPr marL="0" lvl="0" indent="0" algn="r" defTabSz="457200" rtl="1">
              <a:lnSpc>
                <a:spcPct val="100000"/>
              </a:lnSpc>
              <a:spcBef>
                <a:spcPct val="20000"/>
              </a:spcBef>
              <a:spcAft>
                <a:spcPts val="600"/>
              </a:spcAft>
              <a:buClr>
                <a:srgbClr val="30ACEC">
                  <a:lumMod val="75000"/>
                </a:srgbClr>
              </a:buClr>
              <a:buSzPct val="145000"/>
              <a:buNone/>
            </a:pPr>
            <a:r>
              <a:rPr lang="fa-IR" sz="2400" b="1" dirty="0" smtClean="0">
                <a:solidFill>
                  <a:prstClr val="black"/>
                </a:solidFill>
                <a:latin typeface="Corbel" panose="020B0503020204020204"/>
                <a:cs typeface="B Mitra" panose="00000400000000000000" pitchFamily="2" charset="-78"/>
              </a:rPr>
              <a:t>  </a:t>
            </a:r>
            <a:endParaRPr lang="fa-IR" sz="2400" b="1" dirty="0" smtClean="0">
              <a:solidFill>
                <a:prstClr val="black"/>
              </a:solidFill>
              <a:latin typeface="Corbel" panose="020B0503020204020204"/>
              <a:cs typeface="B Mitra" panose="00000400000000000000" pitchFamily="2" charset="-78"/>
            </a:endParaRPr>
          </a:p>
          <a:p>
            <a:pPr marL="0" lvl="0" indent="0" algn="r" defTabSz="457200" rtl="1">
              <a:lnSpc>
                <a:spcPct val="100000"/>
              </a:lnSpc>
              <a:spcBef>
                <a:spcPct val="20000"/>
              </a:spcBef>
              <a:spcAft>
                <a:spcPts val="600"/>
              </a:spcAft>
              <a:buClr>
                <a:srgbClr val="30ACEC">
                  <a:lumMod val="75000"/>
                </a:srgbClr>
              </a:buClr>
              <a:buSzPct val="145000"/>
              <a:buNone/>
            </a:pPr>
            <a:r>
              <a:rPr lang="fa-IR" sz="2400" b="1" dirty="0" smtClean="0">
                <a:solidFill>
                  <a:srgbClr val="FF0000"/>
                </a:solidFill>
                <a:latin typeface="Corbel" panose="020B0503020204020204"/>
                <a:cs typeface="B Mitra" panose="00000400000000000000" pitchFamily="2" charset="-78"/>
              </a:rPr>
              <a:t> قطره </a:t>
            </a:r>
            <a:r>
              <a:rPr lang="fa-IR" sz="2400" b="1" dirty="0">
                <a:solidFill>
                  <a:srgbClr val="FF0000"/>
                </a:solidFill>
                <a:latin typeface="Corbel" panose="020B0503020204020204"/>
                <a:cs typeface="B Mitra" panose="00000400000000000000" pitchFamily="2" charset="-78"/>
              </a:rPr>
              <a:t>آهن: </a:t>
            </a:r>
            <a:endParaRPr lang="fa-IR" sz="2400" b="1" dirty="0" smtClean="0">
              <a:solidFill>
                <a:srgbClr val="FF0000"/>
              </a:solidFill>
              <a:latin typeface="Corbel" panose="020B0503020204020204"/>
              <a:cs typeface="B Mitra" panose="00000400000000000000" pitchFamily="2" charset="-78"/>
            </a:endParaRPr>
          </a:p>
          <a:p>
            <a:pPr marL="0" lvl="0" indent="0" algn="r" defTabSz="457200" rtl="1">
              <a:lnSpc>
                <a:spcPct val="100000"/>
              </a:lnSpc>
              <a:spcBef>
                <a:spcPct val="20000"/>
              </a:spcBef>
              <a:spcAft>
                <a:spcPts val="600"/>
              </a:spcAft>
              <a:buClr>
                <a:srgbClr val="30ACEC">
                  <a:lumMod val="75000"/>
                </a:srgbClr>
              </a:buClr>
              <a:buSzPct val="145000"/>
              <a:buNone/>
            </a:pPr>
            <a:r>
              <a:rPr lang="fa-IR" sz="2400" b="1" dirty="0" smtClean="0">
                <a:solidFill>
                  <a:prstClr val="black"/>
                </a:solidFill>
                <a:latin typeface="Corbel" panose="020B0503020204020204"/>
                <a:cs typeface="B Mitra" panose="00000400000000000000" pitchFamily="2" charset="-78"/>
              </a:rPr>
              <a:t>تعداد </a:t>
            </a:r>
            <a:r>
              <a:rPr lang="fa-IR" sz="2400" b="1" dirty="0">
                <a:solidFill>
                  <a:prstClr val="black"/>
                </a:solidFill>
                <a:latin typeface="Corbel" panose="020B0503020204020204"/>
                <a:cs typeface="B Mitra" panose="00000400000000000000" pitchFamily="2" charset="-78"/>
              </a:rPr>
              <a:t>کودکان 6 تا 24 ماه ×1/1 ( </a:t>
            </a:r>
            <a:r>
              <a:rPr lang="fa-IR" sz="2400" b="1" dirty="0" smtClean="0">
                <a:solidFill>
                  <a:prstClr val="black"/>
                </a:solidFill>
                <a:latin typeface="Corbel" panose="020B0503020204020204"/>
                <a:cs typeface="B Mitra" panose="00000400000000000000" pitchFamily="2" charset="-78"/>
              </a:rPr>
              <a:t>استوک </a:t>
            </a:r>
            <a:r>
              <a:rPr lang="fa-IR" sz="2400" b="1" dirty="0">
                <a:solidFill>
                  <a:prstClr val="black"/>
                </a:solidFill>
                <a:latin typeface="Corbel" panose="020B0503020204020204"/>
                <a:cs typeface="B Mitra" panose="00000400000000000000" pitchFamily="2" charset="-78"/>
              </a:rPr>
              <a:t>) ×تعداد ماه - موجودی* درصد جمعیت فعال 													</a:t>
            </a:r>
          </a:p>
          <a:p>
            <a:pPr marL="0" lvl="0" indent="0" algn="r" defTabSz="457200" rtl="1">
              <a:lnSpc>
                <a:spcPct val="100000"/>
              </a:lnSpc>
              <a:spcBef>
                <a:spcPct val="20000"/>
              </a:spcBef>
              <a:spcAft>
                <a:spcPts val="600"/>
              </a:spcAft>
              <a:buClr>
                <a:srgbClr val="30ACEC">
                  <a:lumMod val="75000"/>
                </a:srgbClr>
              </a:buClr>
              <a:buSzPct val="145000"/>
              <a:buNone/>
            </a:pPr>
            <a:endParaRPr lang="en-US" sz="2400" b="1" dirty="0">
              <a:solidFill>
                <a:prstClr val="black"/>
              </a:solidFill>
              <a:latin typeface="Corbel" panose="020B0503020204020204"/>
              <a:cs typeface="B Mitra" panose="00000400000000000000" pitchFamily="2" charset="-78"/>
            </a:endParaRPr>
          </a:p>
        </p:txBody>
      </p:sp>
      <p:sp>
        <p:nvSpPr>
          <p:cNvPr id="4" name="Title 1"/>
          <p:cNvSpPr txBox="1">
            <a:spLocks/>
          </p:cNvSpPr>
          <p:nvPr/>
        </p:nvSpPr>
        <p:spPr>
          <a:xfrm>
            <a:off x="838201" y="651164"/>
            <a:ext cx="10515600" cy="990599"/>
          </a:xfrm>
          <a:prstGeom prst="rect">
            <a:avLst/>
          </a:prstGeom>
          <a:effectLst/>
        </p:spPr>
        <p:txBody>
          <a:bodyPr vert="horz" lIns="91440" tIns="45720" rIns="91440" bIns="45720" rtlCol="0" anchor="ctr">
            <a:normAutofit/>
          </a:bodyPr>
          <a:lst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fa-IR" sz="4000" b="0" i="0" u="none" strike="noStrike" kern="1200" cap="none" spc="0" normalizeH="0" baseline="0" noProof="0" dirty="0" smtClean="0">
                <a:ln w="3175" cmpd="sng">
                  <a:noFill/>
                </a:ln>
                <a:solidFill>
                  <a:prstClr val="black"/>
                </a:solidFill>
                <a:effectLst/>
                <a:uLnTx/>
                <a:uFillTx/>
                <a:latin typeface="Calibri Light"/>
                <a:ea typeface="+mj-ea"/>
                <a:cs typeface="B Titr" panose="00000700000000000000" pitchFamily="2" charset="-78"/>
              </a:rPr>
              <a:t>مکمل های کودکان</a:t>
            </a:r>
            <a:endParaRPr kumimoji="0" lang="en-US" sz="4000" b="0" i="0" u="none" strike="noStrike" kern="1200" cap="none" spc="0" normalizeH="0" baseline="0" noProof="0" dirty="0">
              <a:ln w="3175" cmpd="sng">
                <a:noFill/>
              </a:ln>
              <a:solidFill>
                <a:prstClr val="black"/>
              </a:solidFill>
              <a:effectLst/>
              <a:uLnTx/>
              <a:uFillTx/>
              <a:latin typeface="Calibri Light"/>
              <a:ea typeface="+mj-ea"/>
              <a:cs typeface="B Titr" panose="00000700000000000000" pitchFamily="2" charset="-78"/>
            </a:endParaRPr>
          </a:p>
        </p:txBody>
      </p:sp>
      <p:pic>
        <p:nvPicPr>
          <p:cNvPr id="2" name="Picture 1"/>
          <p:cNvPicPr>
            <a:picLocks noChangeAspect="1"/>
          </p:cNvPicPr>
          <p:nvPr/>
        </p:nvPicPr>
        <p:blipFill>
          <a:blip r:embed="rId2"/>
          <a:stretch>
            <a:fillRect/>
          </a:stretch>
        </p:blipFill>
        <p:spPr>
          <a:xfrm rot="20145232">
            <a:off x="1272616" y="239561"/>
            <a:ext cx="1444877" cy="1402202"/>
          </a:xfrm>
          <a:prstGeom prst="rect">
            <a:avLst/>
          </a:prstGeom>
        </p:spPr>
      </p:pic>
      <p:pic>
        <p:nvPicPr>
          <p:cNvPr id="5" name="Picture 4"/>
          <p:cNvPicPr>
            <a:picLocks noChangeAspect="1"/>
          </p:cNvPicPr>
          <p:nvPr/>
        </p:nvPicPr>
        <p:blipFill>
          <a:blip r:embed="rId3"/>
          <a:stretch>
            <a:fillRect/>
          </a:stretch>
        </p:blipFill>
        <p:spPr>
          <a:xfrm>
            <a:off x="1048430" y="2523028"/>
            <a:ext cx="6379153" cy="803563"/>
          </a:xfrm>
          <a:prstGeom prst="rect">
            <a:avLst/>
          </a:prstGeom>
        </p:spPr>
      </p:pic>
    </p:spTree>
    <p:extLst>
      <p:ext uri="{BB962C8B-B14F-4D97-AF65-F5344CB8AC3E}">
        <p14:creationId xmlns:p14="http://schemas.microsoft.com/office/powerpoint/2010/main" val="232666698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smtClean="0">
                <a:solidFill>
                  <a:srgbClr val="9900CC"/>
                </a:solidFill>
                <a:cs typeface="B Titr" panose="00000700000000000000" pitchFamily="2" charset="-78"/>
              </a:rPr>
              <a:t>نکات مهم:</a:t>
            </a:r>
            <a:endParaRPr lang="en-US" b="1" dirty="0">
              <a:solidFill>
                <a:srgbClr val="9900CC"/>
              </a:solidFill>
              <a:cs typeface="B Titr" panose="00000700000000000000" pitchFamily="2" charset="-78"/>
            </a:endParaRPr>
          </a:p>
        </p:txBody>
      </p:sp>
      <p:sp>
        <p:nvSpPr>
          <p:cNvPr id="3" name="Content Placeholder 2"/>
          <p:cNvSpPr>
            <a:spLocks noGrp="1"/>
          </p:cNvSpPr>
          <p:nvPr>
            <p:ph idx="1"/>
          </p:nvPr>
        </p:nvSpPr>
        <p:spPr>
          <a:xfrm>
            <a:off x="311727" y="1537855"/>
            <a:ext cx="11568546" cy="4833072"/>
          </a:xfrm>
        </p:spPr>
        <p:txBody>
          <a:bodyPr>
            <a:normAutofit fontScale="25000" lnSpcReduction="20000"/>
          </a:bodyPr>
          <a:lstStyle/>
          <a:p>
            <a:pPr marL="0" indent="0" algn="r" rtl="1">
              <a:lnSpc>
                <a:spcPct val="200000"/>
              </a:lnSpc>
              <a:buNone/>
            </a:pPr>
            <a:r>
              <a:rPr lang="fa-IR" dirty="0" smtClean="0"/>
              <a:t> </a:t>
            </a:r>
            <a:r>
              <a:rPr lang="fa-IR" sz="6000" b="1" dirty="0" smtClean="0">
                <a:cs typeface="B Mitra" panose="00000400000000000000" pitchFamily="2" charset="-78"/>
              </a:rPr>
              <a:t> </a:t>
            </a:r>
            <a:r>
              <a:rPr lang="fa-IR" sz="8800" b="1" dirty="0" smtClean="0">
                <a:cs typeface="B Nazanin" panose="00000400000000000000" pitchFamily="2" charset="-78"/>
              </a:rPr>
              <a:t>در جدول اکسل برآورد مکمل ها </a:t>
            </a:r>
            <a:r>
              <a:rPr lang="fa-IR" sz="8800" b="1" dirty="0">
                <a:cs typeface="B Nazanin" panose="00000400000000000000" pitchFamily="2" charset="-78"/>
              </a:rPr>
              <a:t>جمعیت فعال بر اساس سال گذشته </a:t>
            </a:r>
            <a:r>
              <a:rPr lang="fa-IR" sz="8800" b="1" dirty="0" smtClean="0">
                <a:cs typeface="B Nazanin" panose="00000400000000000000" pitchFamily="2" charset="-78"/>
              </a:rPr>
              <a:t>70 درصد </a:t>
            </a:r>
            <a:r>
              <a:rPr lang="fa-IR" sz="8800" b="1" dirty="0">
                <a:cs typeface="B Nazanin" panose="00000400000000000000" pitchFamily="2" charset="-78"/>
              </a:rPr>
              <a:t>در نظر گرفته شده است </a:t>
            </a:r>
            <a:endParaRPr lang="fa-IR" sz="8800" b="1" dirty="0" smtClean="0">
              <a:cs typeface="B Nazanin" panose="00000400000000000000" pitchFamily="2" charset="-78"/>
            </a:endParaRPr>
          </a:p>
          <a:p>
            <a:pPr marL="0" indent="0" algn="r" rtl="1">
              <a:lnSpc>
                <a:spcPct val="200000"/>
              </a:lnSpc>
              <a:buNone/>
            </a:pPr>
            <a:r>
              <a:rPr lang="fa-IR" sz="8800" b="1" dirty="0" smtClean="0">
                <a:cs typeface="B Nazanin" panose="00000400000000000000" pitchFamily="2" charset="-78"/>
              </a:rPr>
              <a:t>  </a:t>
            </a:r>
            <a:r>
              <a:rPr lang="fa-IR" sz="8800" b="1" dirty="0" smtClean="0">
                <a:cs typeface="B Nazanin" panose="00000400000000000000" pitchFamily="2" charset="-78"/>
              </a:rPr>
              <a:t>- </a:t>
            </a:r>
            <a:r>
              <a:rPr lang="fa-IR" sz="8800" b="1" dirty="0" smtClean="0">
                <a:cs typeface="B Nazanin" panose="00000400000000000000" pitchFamily="2" charset="-78"/>
              </a:rPr>
              <a:t>درصورت </a:t>
            </a:r>
            <a:r>
              <a:rPr lang="fa-IR" sz="8800" b="1" dirty="0">
                <a:cs typeface="B Nazanin" panose="00000400000000000000" pitchFamily="2" charset="-78"/>
              </a:rPr>
              <a:t>مصرف بیشتر  قطره </a:t>
            </a:r>
            <a:r>
              <a:rPr lang="en-US" sz="8800" b="1" dirty="0" smtClean="0">
                <a:cs typeface="B Nazanin" panose="00000400000000000000" pitchFamily="2" charset="-78"/>
              </a:rPr>
              <a:t>AD </a:t>
            </a:r>
            <a:r>
              <a:rPr lang="fa-IR" sz="8800" b="1" dirty="0" smtClean="0">
                <a:cs typeface="B Nazanin" panose="00000400000000000000" pitchFamily="2" charset="-78"/>
              </a:rPr>
              <a:t> نسبت </a:t>
            </a:r>
            <a:r>
              <a:rPr lang="fa-IR" sz="8800" b="1" dirty="0">
                <a:cs typeface="B Nazanin" panose="00000400000000000000" pitchFamily="2" charset="-78"/>
              </a:rPr>
              <a:t>به </a:t>
            </a:r>
            <a:r>
              <a:rPr lang="fa-IR" sz="8800" b="1" dirty="0" smtClean="0">
                <a:cs typeface="B Nazanin" panose="00000400000000000000" pitchFamily="2" charset="-78"/>
              </a:rPr>
              <a:t>قطره مولتی </a:t>
            </a:r>
            <a:r>
              <a:rPr lang="fa-IR" sz="8800" b="1" dirty="0">
                <a:cs typeface="B Nazanin" panose="00000400000000000000" pitchFamily="2" charset="-78"/>
              </a:rPr>
              <a:t>ویتامین می توانید در محاسبه  درصد </a:t>
            </a:r>
            <a:r>
              <a:rPr lang="fa-IR" sz="8800" b="1" dirty="0" smtClean="0">
                <a:cs typeface="B Nazanin" panose="00000400000000000000" pitchFamily="2" charset="-78"/>
              </a:rPr>
              <a:t>استوک </a:t>
            </a:r>
            <a:r>
              <a:rPr lang="fa-IR" sz="8800" b="1" dirty="0">
                <a:cs typeface="B Nazanin" panose="00000400000000000000" pitchFamily="2" charset="-78"/>
              </a:rPr>
              <a:t>قطره </a:t>
            </a:r>
            <a:r>
              <a:rPr lang="en-US" sz="8800" b="1" dirty="0">
                <a:cs typeface="B Nazanin" panose="00000400000000000000" pitchFamily="2" charset="-78"/>
              </a:rPr>
              <a:t>AD </a:t>
            </a:r>
            <a:r>
              <a:rPr lang="fa-IR" sz="8800" b="1" dirty="0" smtClean="0">
                <a:cs typeface="B Nazanin" panose="00000400000000000000" pitchFamily="2" charset="-78"/>
              </a:rPr>
              <a:t> را </a:t>
            </a:r>
            <a:r>
              <a:rPr lang="fa-IR" sz="8800" b="1" dirty="0">
                <a:cs typeface="B Nazanin" panose="00000400000000000000" pitchFamily="2" charset="-78"/>
              </a:rPr>
              <a:t>افزایش و درصد </a:t>
            </a:r>
            <a:r>
              <a:rPr lang="fa-IR" sz="8800" b="1" dirty="0" smtClean="0">
                <a:cs typeface="B Nazanin" panose="00000400000000000000" pitchFamily="2" charset="-78"/>
              </a:rPr>
              <a:t>استوک </a:t>
            </a:r>
            <a:r>
              <a:rPr lang="fa-IR" sz="8800" b="1" dirty="0">
                <a:cs typeface="B Nazanin" panose="00000400000000000000" pitchFamily="2" charset="-78"/>
              </a:rPr>
              <a:t>قطره مولتی ویتامین را کاهش </a:t>
            </a:r>
            <a:r>
              <a:rPr lang="fa-IR" sz="8800" b="1" dirty="0" smtClean="0">
                <a:cs typeface="B Nazanin" panose="00000400000000000000" pitchFamily="2" charset="-78"/>
              </a:rPr>
              <a:t>دهید و </a:t>
            </a:r>
            <a:r>
              <a:rPr lang="fa-IR" sz="8800" b="1" dirty="0">
                <a:cs typeface="B Nazanin" panose="00000400000000000000" pitchFamily="2" charset="-78"/>
              </a:rPr>
              <a:t>یا جمعیت فعال قطره آد را افزایش و مولتی ویتامین را کم کنید.	</a:t>
            </a:r>
            <a:endParaRPr lang="fa-IR" sz="8800" b="1" dirty="0" smtClean="0">
              <a:cs typeface="B Nazanin" panose="00000400000000000000" pitchFamily="2" charset="-78"/>
            </a:endParaRPr>
          </a:p>
          <a:p>
            <a:pPr algn="just" rtl="1">
              <a:lnSpc>
                <a:spcPct val="200000"/>
              </a:lnSpc>
              <a:buFontTx/>
              <a:buChar char="-"/>
            </a:pPr>
            <a:r>
              <a:rPr lang="fa-IR" sz="8800" b="1" dirty="0" smtClean="0">
                <a:cs typeface="B Nazanin" panose="00000400000000000000" pitchFamily="2" charset="-78"/>
              </a:rPr>
              <a:t>درصورتی </a:t>
            </a:r>
            <a:r>
              <a:rPr lang="fa-IR" sz="8800" b="1" dirty="0" smtClean="0">
                <a:cs typeface="B Nazanin" panose="00000400000000000000" pitchFamily="2" charset="-78"/>
              </a:rPr>
              <a:t>که مقدار قطره 30 میلی لیتر باشد در فرمول عدد دو ( 2 قطره) حذف گردد</a:t>
            </a:r>
            <a:r>
              <a:rPr lang="fa-IR" sz="8800" b="1" dirty="0" smtClean="0">
                <a:cs typeface="B Nazanin" panose="00000400000000000000" pitchFamily="2" charset="-78"/>
              </a:rPr>
              <a:t>.</a:t>
            </a:r>
          </a:p>
          <a:p>
            <a:pPr algn="just" rtl="1">
              <a:lnSpc>
                <a:spcPct val="200000"/>
              </a:lnSpc>
              <a:buFontTx/>
              <a:buChar char="-"/>
            </a:pPr>
            <a:r>
              <a:rPr lang="fa-IR" sz="8800" b="1" dirty="0" smtClean="0">
                <a:cs typeface="B Nazanin" panose="00000400000000000000" pitchFamily="2" charset="-78"/>
              </a:rPr>
              <a:t> </a:t>
            </a:r>
            <a:r>
              <a:rPr lang="fa-IR" sz="8800" b="1" dirty="0" smtClean="0">
                <a:cs typeface="B Nazanin" panose="00000400000000000000" pitchFamily="2" charset="-78"/>
              </a:rPr>
              <a:t>ثبت مصرفی سه ماهه اخیر در ساماه سیب بسیار ضروری می باشد.	</a:t>
            </a:r>
            <a:r>
              <a:rPr lang="fa-IR" sz="8800" dirty="0" smtClean="0">
                <a:cs typeface="B Nazanin" panose="00000400000000000000" pitchFamily="2" charset="-78"/>
              </a:rPr>
              <a:t>	</a:t>
            </a:r>
            <a:r>
              <a:rPr lang="fa-IR" sz="4000" dirty="0" smtClean="0">
                <a:cs typeface="B Mitra" panose="00000400000000000000" pitchFamily="2" charset="-78"/>
              </a:rPr>
              <a:t>										</a:t>
            </a:r>
          </a:p>
          <a:p>
            <a:pPr marL="0" indent="0" algn="r" rtl="1">
              <a:lnSpc>
                <a:spcPct val="200000"/>
              </a:lnSpc>
              <a:buNone/>
            </a:pPr>
            <a:r>
              <a:rPr lang="fa-IR" dirty="0">
                <a:cs typeface="B Mitra" panose="00000400000000000000" pitchFamily="2" charset="-78"/>
              </a:rPr>
              <a:t>									</a:t>
            </a:r>
            <a:r>
              <a:rPr lang="fa-IR" dirty="0"/>
              <a:t>								</a:t>
            </a:r>
          </a:p>
          <a:p>
            <a:pPr algn="r" rtl="1"/>
            <a:endParaRPr lang="en-US" dirty="0"/>
          </a:p>
        </p:txBody>
      </p:sp>
      <p:pic>
        <p:nvPicPr>
          <p:cNvPr id="4" name="Picture 3"/>
          <p:cNvPicPr>
            <a:picLocks noChangeAspect="1"/>
          </p:cNvPicPr>
          <p:nvPr/>
        </p:nvPicPr>
        <p:blipFill>
          <a:blip r:embed="rId2"/>
          <a:stretch>
            <a:fillRect/>
          </a:stretch>
        </p:blipFill>
        <p:spPr>
          <a:xfrm rot="20385946">
            <a:off x="3571640" y="-152479"/>
            <a:ext cx="1810957" cy="1984139"/>
          </a:xfrm>
          <a:prstGeom prst="rect">
            <a:avLst/>
          </a:prstGeom>
        </p:spPr>
      </p:pic>
      <p:pic>
        <p:nvPicPr>
          <p:cNvPr id="5" name="Picture 4"/>
          <p:cNvPicPr>
            <a:picLocks noChangeAspect="1"/>
          </p:cNvPicPr>
          <p:nvPr/>
        </p:nvPicPr>
        <p:blipFill>
          <a:blip r:embed="rId3"/>
          <a:stretch>
            <a:fillRect/>
          </a:stretch>
        </p:blipFill>
        <p:spPr>
          <a:xfrm>
            <a:off x="311727" y="5569527"/>
            <a:ext cx="6586971" cy="1094508"/>
          </a:xfrm>
          <a:prstGeom prst="rect">
            <a:avLst/>
          </a:prstGeom>
        </p:spPr>
      </p:pic>
    </p:spTree>
    <p:extLst>
      <p:ext uri="{BB962C8B-B14F-4D97-AF65-F5344CB8AC3E}">
        <p14:creationId xmlns:p14="http://schemas.microsoft.com/office/powerpoint/2010/main" val="292510275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a:bodyPr>
          <a:lstStyle/>
          <a:p>
            <a:pPr algn="r" rtl="1"/>
            <a:r>
              <a:rPr lang="fa-IR" sz="4800" b="1" dirty="0" smtClean="0">
                <a:solidFill>
                  <a:srgbClr val="9900CC"/>
                </a:solidFill>
                <a:cs typeface="B Titr" panose="00000700000000000000" pitchFamily="2" charset="-78"/>
              </a:rPr>
              <a:t>انتظارات</a:t>
            </a:r>
            <a:endParaRPr lang="fa-IR" sz="4800" b="1" dirty="0">
              <a:solidFill>
                <a:srgbClr val="9900CC"/>
              </a:solidFill>
              <a:cs typeface="B Titr" panose="00000700000000000000" pitchFamily="2" charset="-78"/>
            </a:endParaRPr>
          </a:p>
        </p:txBody>
      </p:sp>
      <p:sp>
        <p:nvSpPr>
          <p:cNvPr id="3" name="Content Placeholder 2"/>
          <p:cNvSpPr>
            <a:spLocks noGrp="1"/>
          </p:cNvSpPr>
          <p:nvPr>
            <p:ph idx="1"/>
          </p:nvPr>
        </p:nvSpPr>
        <p:spPr>
          <a:xfrm>
            <a:off x="950742" y="1333255"/>
            <a:ext cx="10515600" cy="4351338"/>
          </a:xfrm>
        </p:spPr>
        <p:txBody>
          <a:bodyPr>
            <a:normAutofit fontScale="92500" lnSpcReduction="10000"/>
          </a:bodyPr>
          <a:lstStyle/>
          <a:p>
            <a:pPr marL="342900" lvl="0" indent="-342900" algn="just" rtl="1">
              <a:lnSpc>
                <a:spcPct val="200000"/>
              </a:lnSpc>
              <a:spcBef>
                <a:spcPct val="20000"/>
              </a:spcBef>
            </a:pPr>
            <a:r>
              <a:rPr lang="fa-IR" sz="2200" dirty="0">
                <a:solidFill>
                  <a:prstClr val="black"/>
                </a:solidFill>
                <a:cs typeface="B Nazanin" panose="00000400000000000000" pitchFamily="2" charset="-78"/>
              </a:rPr>
              <a:t>برآورد سالیانه مکمل های شهرستان و به تفکیک واحدهای بهداشتی درابتدای سال تهیه و بصورت </a:t>
            </a:r>
            <a:r>
              <a:rPr lang="fa-IR" sz="2200" dirty="0" smtClean="0">
                <a:solidFill>
                  <a:prstClr val="black"/>
                </a:solidFill>
                <a:cs typeface="B Nazanin" panose="00000400000000000000" pitchFamily="2" charset="-78"/>
              </a:rPr>
              <a:t>مکتوب به مسئول </a:t>
            </a:r>
            <a:r>
              <a:rPr lang="fa-IR" sz="2200" dirty="0">
                <a:solidFill>
                  <a:prstClr val="black"/>
                </a:solidFill>
                <a:cs typeface="B Nazanin" panose="00000400000000000000" pitchFamily="2" charset="-78"/>
              </a:rPr>
              <a:t>امور دارویی </a:t>
            </a:r>
            <a:r>
              <a:rPr lang="fa-IR" sz="2200" dirty="0" smtClean="0">
                <a:solidFill>
                  <a:prstClr val="black"/>
                </a:solidFill>
                <a:cs typeface="B Nazanin" panose="00000400000000000000" pitchFamily="2" charset="-78"/>
              </a:rPr>
              <a:t>ارسال </a:t>
            </a:r>
            <a:r>
              <a:rPr lang="fa-IR" sz="2200" dirty="0">
                <a:solidFill>
                  <a:prstClr val="black"/>
                </a:solidFill>
                <a:cs typeface="B Nazanin" panose="00000400000000000000" pitchFamily="2" charset="-78"/>
              </a:rPr>
              <a:t>شود.</a:t>
            </a:r>
          </a:p>
          <a:p>
            <a:pPr marL="342900" lvl="0" indent="-342900" algn="r" rtl="1">
              <a:lnSpc>
                <a:spcPct val="200000"/>
              </a:lnSpc>
              <a:spcBef>
                <a:spcPct val="20000"/>
              </a:spcBef>
            </a:pPr>
            <a:r>
              <a:rPr lang="fa-IR" sz="2200" dirty="0">
                <a:solidFill>
                  <a:prstClr val="black"/>
                </a:solidFill>
                <a:cs typeface="B Nazanin" panose="00000400000000000000" pitchFamily="2" charset="-78"/>
              </a:rPr>
              <a:t>بر اساس فرم درخواست دارویی، براورد فصلی مکمل ها به تفکیک واحدهای محیطی در جدول اکسل تهیه و سپس فرمها اصلاح به مسئول امور دارویی ارسال شود.</a:t>
            </a:r>
          </a:p>
          <a:p>
            <a:pPr marL="342900" lvl="0" indent="-342900" algn="r" rtl="1">
              <a:lnSpc>
                <a:spcPct val="200000"/>
              </a:lnSpc>
              <a:spcBef>
                <a:spcPct val="20000"/>
              </a:spcBef>
            </a:pPr>
            <a:r>
              <a:rPr lang="fa-IR" sz="2200" dirty="0">
                <a:solidFill>
                  <a:prstClr val="black"/>
                </a:solidFill>
                <a:cs typeface="B Nazanin" panose="00000400000000000000" pitchFamily="2" charset="-78"/>
              </a:rPr>
              <a:t>تحلیل سالیانه توزیع مکمل ها بر اساس شهرستان، شهری و روستایی و به تفکیک مراکز تهیه به مراکز سلامت شهرستان ارسال گردد</a:t>
            </a:r>
            <a:r>
              <a:rPr lang="fa-IR" sz="2200" dirty="0" smtClean="0">
                <a:solidFill>
                  <a:prstClr val="black"/>
                </a:solidFill>
                <a:cs typeface="B Nazanin" panose="00000400000000000000" pitchFamily="2" charset="-78"/>
              </a:rPr>
              <a:t>.</a:t>
            </a:r>
          </a:p>
          <a:p>
            <a:pPr marL="342900" indent="-342900" algn="r" rtl="1">
              <a:lnSpc>
                <a:spcPct val="200000"/>
              </a:lnSpc>
              <a:spcBef>
                <a:spcPct val="20000"/>
              </a:spcBef>
            </a:pPr>
            <a:r>
              <a:rPr lang="fa-IR" sz="2200" dirty="0" smtClean="0">
                <a:cs typeface="B Nazanin" panose="00000400000000000000" pitchFamily="2" charset="-78"/>
              </a:rPr>
              <a:t>نظارت بر توزیع مکمل ها بصورت حضوری و غیرحضوری انجام و حتما فیدبک ارسال گردد.</a:t>
            </a:r>
            <a:endParaRPr lang="en-US" sz="2200" dirty="0" smtClean="0">
              <a:cs typeface="B Nazanin" panose="00000400000000000000" pitchFamily="2" charset="-78"/>
            </a:endParaRPr>
          </a:p>
          <a:p>
            <a:pPr marL="0" lvl="0" indent="0" algn="r" rtl="1">
              <a:lnSpc>
                <a:spcPct val="200000"/>
              </a:lnSpc>
              <a:spcBef>
                <a:spcPct val="20000"/>
              </a:spcBef>
              <a:buNone/>
            </a:pPr>
            <a:endParaRPr lang="fa-IR" sz="2200" dirty="0">
              <a:solidFill>
                <a:prstClr val="black"/>
              </a:solidFill>
              <a:cs typeface="B Nazanin" panose="00000400000000000000" pitchFamily="2" charset="-78"/>
            </a:endParaRPr>
          </a:p>
        </p:txBody>
      </p:sp>
      <p:pic>
        <p:nvPicPr>
          <p:cNvPr id="5" name="Picture 4"/>
          <p:cNvPicPr>
            <a:picLocks noChangeAspect="1"/>
          </p:cNvPicPr>
          <p:nvPr/>
        </p:nvPicPr>
        <p:blipFill>
          <a:blip r:embed="rId2"/>
          <a:stretch>
            <a:fillRect/>
          </a:stretch>
        </p:blipFill>
        <p:spPr>
          <a:xfrm rot="19795635">
            <a:off x="1814945" y="263008"/>
            <a:ext cx="1115952" cy="1427680"/>
          </a:xfrm>
          <a:prstGeom prst="rect">
            <a:avLst/>
          </a:prstGeom>
        </p:spPr>
      </p:pic>
      <p:pic>
        <p:nvPicPr>
          <p:cNvPr id="6" name="Picture 5"/>
          <p:cNvPicPr>
            <a:picLocks noChangeAspect="1"/>
          </p:cNvPicPr>
          <p:nvPr/>
        </p:nvPicPr>
        <p:blipFill>
          <a:blip r:embed="rId3"/>
          <a:stretch>
            <a:fillRect/>
          </a:stretch>
        </p:blipFill>
        <p:spPr>
          <a:xfrm>
            <a:off x="180109" y="5684593"/>
            <a:ext cx="5534025" cy="1078074"/>
          </a:xfrm>
          <a:prstGeom prst="rect">
            <a:avLst/>
          </a:prstGeom>
        </p:spPr>
      </p:pic>
    </p:spTree>
    <p:extLst>
      <p:ext uri="{BB962C8B-B14F-4D97-AF65-F5344CB8AC3E}">
        <p14:creationId xmlns:p14="http://schemas.microsoft.com/office/powerpoint/2010/main" val="236915300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66255"/>
            <a:ext cx="10515600" cy="845127"/>
          </a:xfrm>
        </p:spPr>
        <p:txBody>
          <a:bodyPr>
            <a:normAutofit/>
          </a:bodyPr>
          <a:lstStyle/>
          <a:p>
            <a:pPr algn="ctr"/>
            <a:r>
              <a:rPr lang="fa-IR" sz="2800" dirty="0">
                <a:solidFill>
                  <a:srgbClr val="CC0099"/>
                </a:solidFill>
                <a:cs typeface="B Titr" panose="00000700000000000000" pitchFamily="2" charset="-78"/>
              </a:rPr>
              <a:t>چالش ها و مشکلات برنامه</a:t>
            </a:r>
            <a:endParaRPr lang="fa-IR" sz="2800" dirty="0"/>
          </a:p>
        </p:txBody>
      </p:sp>
      <p:sp>
        <p:nvSpPr>
          <p:cNvPr id="3" name="Content Placeholder 2"/>
          <p:cNvSpPr>
            <a:spLocks noGrp="1"/>
          </p:cNvSpPr>
          <p:nvPr>
            <p:ph idx="1"/>
          </p:nvPr>
        </p:nvSpPr>
        <p:spPr>
          <a:xfrm>
            <a:off x="838200" y="1011383"/>
            <a:ext cx="11168743" cy="5846618"/>
          </a:xfrm>
        </p:spPr>
        <p:style>
          <a:lnRef idx="2">
            <a:schemeClr val="accent6"/>
          </a:lnRef>
          <a:fillRef idx="1">
            <a:schemeClr val="lt1"/>
          </a:fillRef>
          <a:effectRef idx="0">
            <a:schemeClr val="accent6"/>
          </a:effectRef>
          <a:fontRef idx="minor">
            <a:schemeClr val="dk1"/>
          </a:fontRef>
        </p:style>
        <p:txBody>
          <a:bodyPr>
            <a:normAutofit/>
          </a:bodyPr>
          <a:lstStyle/>
          <a:p>
            <a:pPr marL="228600" marR="0" lvl="0" indent="-228600" algn="just" defTabSz="914400" rtl="1" eaLnBrk="1" fontAlgn="auto" latinLnBrk="0" hangingPunct="1">
              <a:lnSpc>
                <a:spcPct val="150000"/>
              </a:lnSpc>
              <a:spcBef>
                <a:spcPts val="1000"/>
              </a:spcBef>
              <a:spcAft>
                <a:spcPts val="0"/>
              </a:spcAft>
              <a:buClrTx/>
              <a:buSzTx/>
              <a:buFont typeface="Arial" panose="020B0604020202020204" pitchFamily="34" charset="0"/>
              <a:buChar char="•"/>
              <a:tabLst/>
              <a:defRPr/>
            </a:pPr>
            <a:r>
              <a:rPr kumimoji="0" lang="fa-IR" sz="2200" b="0" i="0" u="none" strike="noStrike" kern="1200" cap="none" spc="0" normalizeH="0" baseline="0" noProof="0" dirty="0">
                <a:ln>
                  <a:noFill/>
                </a:ln>
                <a:solidFill>
                  <a:prstClr val="black"/>
                </a:solidFill>
                <a:effectLst/>
                <a:uLnTx/>
                <a:uFillTx/>
                <a:latin typeface="Calibri"/>
                <a:cs typeface="B Nazanin" panose="00000400000000000000" pitchFamily="2" charset="-78"/>
              </a:rPr>
              <a:t>پایین بودن ثبت خدمات مانا پزشک و غیر پزشک در سامانه سیب </a:t>
            </a:r>
          </a:p>
          <a:p>
            <a:pPr lvl="0" algn="just" rtl="1">
              <a:lnSpc>
                <a:spcPct val="150000"/>
              </a:lnSpc>
            </a:pPr>
            <a:r>
              <a:rPr lang="fa-IR" sz="2200" dirty="0">
                <a:cs typeface="B Nazanin" panose="00000400000000000000" pitchFamily="2" charset="-78"/>
              </a:rPr>
              <a:t>عدم تامین دارو های مانا در برخی از شهرستان ها </a:t>
            </a:r>
          </a:p>
          <a:p>
            <a:pPr lvl="0" algn="just" rtl="1">
              <a:lnSpc>
                <a:spcPct val="150000"/>
              </a:lnSpc>
            </a:pPr>
            <a:r>
              <a:rPr lang="fa-IR" sz="2200" dirty="0">
                <a:cs typeface="B Nazanin" panose="00000400000000000000" pitchFamily="2" charset="-78"/>
              </a:rPr>
              <a:t> سامانه </a:t>
            </a:r>
            <a:r>
              <a:rPr lang="en-US" sz="2200" dirty="0" err="1" smtClean="0">
                <a:cs typeface="B Nazanin" panose="00000400000000000000" pitchFamily="2" charset="-78"/>
              </a:rPr>
              <a:t>mcmc</a:t>
            </a:r>
            <a:endParaRPr lang="fa-IR" sz="2200" dirty="0" smtClean="0">
              <a:cs typeface="B Nazanin" panose="00000400000000000000" pitchFamily="2" charset="-78"/>
            </a:endParaRPr>
          </a:p>
          <a:p>
            <a:pPr lvl="0" algn="just" rtl="1">
              <a:lnSpc>
                <a:spcPct val="150000"/>
              </a:lnSpc>
              <a:buFontTx/>
              <a:buChar char="-"/>
            </a:pPr>
            <a:r>
              <a:rPr lang="fa-IR" sz="2200" dirty="0" smtClean="0">
                <a:cs typeface="B Nazanin" panose="00000400000000000000" pitchFamily="2" charset="-78"/>
              </a:rPr>
              <a:t>عدم </a:t>
            </a:r>
            <a:r>
              <a:rPr lang="fa-IR" sz="2200" dirty="0">
                <a:cs typeface="B Nazanin" panose="00000400000000000000" pitchFamily="2" charset="-78"/>
              </a:rPr>
              <a:t>ثبت اطلاعات کودکان پرخطر بستری شده توسط بیمارستان های تحت </a:t>
            </a:r>
            <a:r>
              <a:rPr lang="fa-IR" sz="2200" dirty="0" smtClean="0">
                <a:cs typeface="B Nazanin" panose="00000400000000000000" pitchFamily="2" charset="-78"/>
              </a:rPr>
              <a:t>پوشش</a:t>
            </a:r>
          </a:p>
          <a:p>
            <a:pPr lvl="0" algn="just" rtl="1">
              <a:lnSpc>
                <a:spcPct val="150000"/>
              </a:lnSpc>
              <a:buFontTx/>
              <a:buChar char="-"/>
            </a:pPr>
            <a:r>
              <a:rPr lang="fa-IR" sz="2200" dirty="0" smtClean="0">
                <a:cs typeface="B Nazanin" panose="00000400000000000000" pitchFamily="2" charset="-78"/>
              </a:rPr>
              <a:t>عدم </a:t>
            </a:r>
            <a:r>
              <a:rPr lang="fa-IR" sz="2200" dirty="0">
                <a:cs typeface="B Nazanin" panose="00000400000000000000" pitchFamily="2" charset="-78"/>
              </a:rPr>
              <a:t>پیگیری موارد پرخطر و ثبت دقیق پیگیری های انجام </a:t>
            </a:r>
            <a:r>
              <a:rPr lang="fa-IR" sz="2200" dirty="0" smtClean="0">
                <a:cs typeface="B Nazanin" panose="00000400000000000000" pitchFamily="2" charset="-78"/>
              </a:rPr>
              <a:t>شده</a:t>
            </a:r>
          </a:p>
          <a:p>
            <a:pPr lvl="0" algn="just" rtl="1">
              <a:lnSpc>
                <a:spcPct val="150000"/>
              </a:lnSpc>
              <a:buFontTx/>
              <a:buChar char="-"/>
            </a:pPr>
            <a:r>
              <a:rPr kumimoji="0" lang="fa-IR" sz="2200" b="1" i="0" u="none" strike="noStrike" kern="1200" cap="none" spc="0" normalizeH="0" baseline="0" noProof="0" dirty="0" smtClean="0">
                <a:ln>
                  <a:noFill/>
                </a:ln>
                <a:solidFill>
                  <a:prstClr val="black"/>
                </a:solidFill>
                <a:effectLst/>
                <a:uLnTx/>
                <a:uFillTx/>
                <a:latin typeface="Calibri" panose="020F0502020204030204" pitchFamily="34" charset="0"/>
                <a:ea typeface="Calibri" panose="020F0502020204030204" pitchFamily="34" charset="0"/>
                <a:cs typeface="B Nazanin" panose="00000400000000000000" pitchFamily="2" charset="-78"/>
              </a:rPr>
              <a:t> </a:t>
            </a:r>
            <a:r>
              <a:rPr lang="fa-IR" sz="2200" dirty="0">
                <a:cs typeface="B Nazanin" panose="00000400000000000000" pitchFamily="2" charset="-78"/>
              </a:rPr>
              <a:t>تعیین تکلیف نشدن وضعیت کودک بیمار </a:t>
            </a:r>
          </a:p>
          <a:p>
            <a:pPr lvl="0" algn="just" rtl="1">
              <a:lnSpc>
                <a:spcPct val="150000"/>
              </a:lnSpc>
            </a:pPr>
            <a:endParaRPr lang="fa-IR" sz="2200" dirty="0">
              <a:cs typeface="B Nazanin" panose="00000400000000000000" pitchFamily="2" charset="-78"/>
            </a:endParaRPr>
          </a:p>
          <a:p>
            <a:pPr lvl="0" algn="just" rtl="1"/>
            <a:endParaRPr lang="fa-IR" dirty="0">
              <a:cs typeface="B Mitra" panose="00000400000000000000" pitchFamily="2" charset="-78"/>
            </a:endParaRPr>
          </a:p>
        </p:txBody>
      </p:sp>
      <p:pic>
        <p:nvPicPr>
          <p:cNvPr id="4" name="Picture 3"/>
          <p:cNvPicPr>
            <a:picLocks noChangeAspect="1"/>
          </p:cNvPicPr>
          <p:nvPr/>
        </p:nvPicPr>
        <p:blipFill>
          <a:blip r:embed="rId2"/>
          <a:stretch>
            <a:fillRect/>
          </a:stretch>
        </p:blipFill>
        <p:spPr>
          <a:xfrm>
            <a:off x="1892011" y="4688464"/>
            <a:ext cx="8789843" cy="1712335"/>
          </a:xfrm>
          <a:prstGeom prst="rect">
            <a:avLst/>
          </a:prstGeom>
        </p:spPr>
      </p:pic>
    </p:spTree>
    <p:extLst>
      <p:ext uri="{BB962C8B-B14F-4D97-AF65-F5344CB8AC3E}">
        <p14:creationId xmlns:p14="http://schemas.microsoft.com/office/powerpoint/2010/main" val="152386589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23502" y="102609"/>
            <a:ext cx="5514607" cy="4585855"/>
          </a:xfrm>
          <a:solidFill>
            <a:schemeClr val="accent1">
              <a:lumMod val="20000"/>
              <a:lumOff val="80000"/>
            </a:schemeClr>
          </a:solidFill>
        </p:spPr>
        <p:txBody>
          <a:bodyPr/>
          <a:lstStyle/>
          <a:p>
            <a:pPr algn="r" rtl="1"/>
            <a:r>
              <a:rPr lang="fa-IR" dirty="0" smtClean="0">
                <a:cs typeface="B Titr" panose="00000700000000000000" pitchFamily="2" charset="-78"/>
              </a:rPr>
              <a:t>برنامه نظام مراقبت </a:t>
            </a:r>
            <a:r>
              <a:rPr lang="fa-IR" dirty="0" smtClean="0">
                <a:cs typeface="B Titr" panose="00000700000000000000" pitchFamily="2" charset="-78"/>
              </a:rPr>
              <a:t>مرگ</a:t>
            </a:r>
            <a:br>
              <a:rPr lang="fa-IR" dirty="0" smtClean="0">
                <a:cs typeface="B Titr" panose="00000700000000000000" pitchFamily="2" charset="-78"/>
              </a:rPr>
            </a:br>
            <a:r>
              <a:rPr lang="fa-IR" dirty="0">
                <a:cs typeface="B Titr" panose="00000700000000000000" pitchFamily="2" charset="-78"/>
              </a:rPr>
              <a:t/>
            </a:r>
            <a:br>
              <a:rPr lang="fa-IR" dirty="0">
                <a:cs typeface="B Titr" panose="00000700000000000000" pitchFamily="2" charset="-78"/>
              </a:rPr>
            </a:br>
            <a:r>
              <a:rPr lang="fa-IR" dirty="0" smtClean="0">
                <a:cs typeface="B Titr" panose="00000700000000000000" pitchFamily="2" charset="-78"/>
              </a:rPr>
              <a:t> کودکان 1 تا 59 ماهه </a:t>
            </a:r>
            <a:endParaRPr lang="fa-IR" dirty="0">
              <a:cs typeface="B Titr" panose="00000700000000000000" pitchFamily="2" charset="-78"/>
            </a:endParaRPr>
          </a:p>
        </p:txBody>
      </p:sp>
      <p:pic>
        <p:nvPicPr>
          <p:cNvPr id="5" name="Picture 4"/>
          <p:cNvPicPr>
            <a:picLocks noChangeAspect="1"/>
          </p:cNvPicPr>
          <p:nvPr/>
        </p:nvPicPr>
        <p:blipFill>
          <a:blip r:embed="rId2"/>
          <a:stretch>
            <a:fillRect/>
          </a:stretch>
        </p:blipFill>
        <p:spPr>
          <a:xfrm>
            <a:off x="1892011" y="4688464"/>
            <a:ext cx="8789843" cy="1712335"/>
          </a:xfrm>
          <a:prstGeom prst="rect">
            <a:avLst/>
          </a:prstGeom>
        </p:spPr>
      </p:pic>
      <p:pic>
        <p:nvPicPr>
          <p:cNvPr id="7" name="Content Placeholder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54276" y="835699"/>
            <a:ext cx="2965213" cy="2146039"/>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Tree>
    <p:extLst>
      <p:ext uri="{BB962C8B-B14F-4D97-AF65-F5344CB8AC3E}">
        <p14:creationId xmlns:p14="http://schemas.microsoft.com/office/powerpoint/2010/main" val="217626688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4234" y="796834"/>
            <a:ext cx="11038789" cy="4994367"/>
          </a:xfrm>
        </p:spPr>
        <p:txBody>
          <a:bodyPr/>
          <a:lstStyle/>
          <a:p>
            <a:pPr algn="just" rtl="1">
              <a:lnSpc>
                <a:spcPct val="150000"/>
              </a:lnSpc>
            </a:pPr>
            <a:r>
              <a:rPr lang="fa-IR" dirty="0" smtClean="0">
                <a:cs typeface="B Mitra" panose="00000400000000000000" pitchFamily="2" charset="-78"/>
              </a:rPr>
              <a:t>شاخص های </a:t>
            </a:r>
            <a:r>
              <a:rPr lang="fa-IR" dirty="0">
                <a:cs typeface="B Mitra" panose="00000400000000000000" pitchFamily="2" charset="-78"/>
              </a:rPr>
              <a:t>مرگ و میر و </a:t>
            </a:r>
            <a:r>
              <a:rPr lang="fa-IR" dirty="0" smtClean="0">
                <a:cs typeface="B Mitra" panose="00000400000000000000" pitchFamily="2" charset="-78"/>
              </a:rPr>
              <a:t>مراقبت های </a:t>
            </a:r>
            <a:r>
              <a:rPr lang="fa-IR" dirty="0">
                <a:cs typeface="B Mitra" panose="00000400000000000000" pitchFamily="2" charset="-78"/>
              </a:rPr>
              <a:t>بهداشتی در کودکان نشان دهنده </a:t>
            </a:r>
            <a:r>
              <a:rPr lang="fa-IR" dirty="0" smtClean="0">
                <a:cs typeface="B Mitra" panose="00000400000000000000" pitchFamily="2" charset="-78"/>
              </a:rPr>
              <a:t>اولویت ها </a:t>
            </a:r>
            <a:r>
              <a:rPr lang="fa-IR" dirty="0">
                <a:cs typeface="B Mitra" panose="00000400000000000000" pitchFamily="2" charset="-78"/>
              </a:rPr>
              <a:t>و </a:t>
            </a:r>
            <a:r>
              <a:rPr lang="fa-IR" dirty="0" smtClean="0">
                <a:cs typeface="B Mitra" panose="00000400000000000000" pitchFamily="2" charset="-78"/>
              </a:rPr>
              <a:t>ارزش های </a:t>
            </a:r>
            <a:r>
              <a:rPr lang="fa-IR" dirty="0">
                <a:cs typeface="B Mitra" panose="00000400000000000000" pitchFamily="2" charset="-78"/>
              </a:rPr>
              <a:t>حاکم بر جامعه بوده و به عنوان مقیاسی برای اندازه گیری میزان توسعه و رفاه هر کشور مورد استفاده قرار می گیرند</a:t>
            </a:r>
            <a:r>
              <a:rPr lang="fa-IR" dirty="0" smtClean="0">
                <a:cs typeface="B Mitra" panose="00000400000000000000" pitchFamily="2" charset="-78"/>
              </a:rPr>
              <a:t>.</a:t>
            </a:r>
          </a:p>
          <a:p>
            <a:pPr algn="just" rtl="1">
              <a:lnSpc>
                <a:spcPct val="150000"/>
              </a:lnSpc>
            </a:pPr>
            <a:r>
              <a:rPr lang="fa-IR" dirty="0" smtClean="0">
                <a:cs typeface="B Mitra" panose="00000400000000000000" pitchFamily="2" charset="-78"/>
              </a:rPr>
              <a:t> </a:t>
            </a:r>
            <a:r>
              <a:rPr lang="fa-IR" dirty="0">
                <a:cs typeface="B Mitra" panose="00000400000000000000" pitchFamily="2" charset="-78"/>
              </a:rPr>
              <a:t>سرمایه گذاری در زمینه بهداشت کودکان صرفاً یک  موضوع مرتبط با بشر نیست، بلکه در عین حال یک تصمیم اقتصادی خردمندانه و یکی از مطمئن ترین </a:t>
            </a:r>
            <a:r>
              <a:rPr lang="fa-IR" dirty="0" smtClean="0">
                <a:cs typeface="B Mitra" panose="00000400000000000000" pitchFamily="2" charset="-78"/>
              </a:rPr>
              <a:t>راه ها </a:t>
            </a:r>
            <a:r>
              <a:rPr lang="fa-IR" dirty="0">
                <a:cs typeface="B Mitra" panose="00000400000000000000" pitchFamily="2" charset="-78"/>
              </a:rPr>
              <a:t>جهت قرار گرفتن یک کشور در مسیر دستیابی به آینده ای بهتر می باشد.</a:t>
            </a:r>
            <a:endParaRPr lang="en-US" dirty="0">
              <a:cs typeface="B Mitra" panose="00000400000000000000" pitchFamily="2" charset="-78"/>
            </a:endParaRPr>
          </a:p>
          <a:p>
            <a:pPr algn="just">
              <a:lnSpc>
                <a:spcPct val="150000"/>
              </a:lnSpc>
            </a:pPr>
            <a:endParaRPr lang="fa-IR" dirty="0">
              <a:cs typeface="B Mitra" panose="00000400000000000000" pitchFamily="2" charset="-78"/>
            </a:endParaRPr>
          </a:p>
        </p:txBody>
      </p:sp>
      <p:pic>
        <p:nvPicPr>
          <p:cNvPr id="5" name="Picture 4"/>
          <p:cNvPicPr>
            <a:picLocks noChangeAspect="1"/>
          </p:cNvPicPr>
          <p:nvPr/>
        </p:nvPicPr>
        <p:blipFill>
          <a:blip r:embed="rId2"/>
          <a:stretch>
            <a:fillRect/>
          </a:stretch>
        </p:blipFill>
        <p:spPr>
          <a:xfrm>
            <a:off x="1892011" y="4688464"/>
            <a:ext cx="8789843" cy="1712335"/>
          </a:xfrm>
          <a:prstGeom prst="rect">
            <a:avLst/>
          </a:prstGeom>
        </p:spPr>
      </p:pic>
    </p:spTree>
    <p:extLst>
      <p:ext uri="{BB962C8B-B14F-4D97-AF65-F5344CB8AC3E}">
        <p14:creationId xmlns:p14="http://schemas.microsoft.com/office/powerpoint/2010/main" val="15452415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07748" y="0"/>
            <a:ext cx="10196186" cy="495779"/>
          </a:xfrm>
          <a:solidFill>
            <a:srgbClr val="E5F5FF"/>
          </a:solidFill>
        </p:spPr>
        <p:txBody>
          <a:bodyPr>
            <a:normAutofit/>
          </a:bodyPr>
          <a:lstStyle/>
          <a:p>
            <a:pPr algn="ctr"/>
            <a:r>
              <a:rPr lang="fa-IR" sz="2000" b="1" dirty="0">
                <a:cs typeface="B Titr" panose="00000700000000000000" pitchFamily="2" charset="-78"/>
              </a:rPr>
              <a:t>مقایسه اطلاعات </a:t>
            </a:r>
            <a:r>
              <a:rPr lang="fa-IR" sz="2000" b="1" dirty="0" smtClean="0">
                <a:cs typeface="B Titr" panose="00000700000000000000" pitchFamily="2" charset="-78"/>
              </a:rPr>
              <a:t>تعداد مرگ </a:t>
            </a:r>
            <a:r>
              <a:rPr lang="fa-IR" sz="2000" b="1" dirty="0" smtClean="0">
                <a:cs typeface="B Titr" panose="00000700000000000000" pitchFamily="2" charset="-78"/>
              </a:rPr>
              <a:t>نوزادان طی نه ماهه سال </a:t>
            </a:r>
            <a:r>
              <a:rPr lang="fa-IR" sz="2000" b="1" dirty="0">
                <a:cs typeface="B Titr" panose="00000700000000000000" pitchFamily="2" charset="-78"/>
              </a:rPr>
              <a:t>های </a:t>
            </a:r>
            <a:r>
              <a:rPr lang="fa-IR" sz="2000" b="1" dirty="0" smtClean="0">
                <a:cs typeface="B Titr" panose="00000700000000000000" pitchFamily="2" charset="-78"/>
              </a:rPr>
              <a:t>1400 و 1401</a:t>
            </a:r>
            <a:endParaRPr lang="fa-IR" sz="2000" dirty="0">
              <a:cs typeface="B Titr" panose="00000700000000000000" pitchFamily="2" charset="-78"/>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320753259"/>
              </p:ext>
            </p:extLst>
          </p:nvPr>
        </p:nvGraphicFramePr>
        <p:xfrm>
          <a:off x="3722914" y="495779"/>
          <a:ext cx="4689566" cy="6228575"/>
        </p:xfrm>
        <a:graphic>
          <a:graphicData uri="http://schemas.openxmlformats.org/drawingml/2006/table">
            <a:tbl>
              <a:tblPr rtl="1">
                <a:tableStyleId>{284E427A-3D55-4303-BF80-6455036E1DE7}</a:tableStyleId>
              </a:tblPr>
              <a:tblGrid>
                <a:gridCol w="1286581">
                  <a:extLst>
                    <a:ext uri="{9D8B030D-6E8A-4147-A177-3AD203B41FA5}">
                      <a16:colId xmlns:a16="http://schemas.microsoft.com/office/drawing/2014/main" val="2700301064"/>
                    </a:ext>
                  </a:extLst>
                </a:gridCol>
                <a:gridCol w="1324933">
                  <a:extLst>
                    <a:ext uri="{9D8B030D-6E8A-4147-A177-3AD203B41FA5}">
                      <a16:colId xmlns:a16="http://schemas.microsoft.com/office/drawing/2014/main" val="4241168904"/>
                    </a:ext>
                  </a:extLst>
                </a:gridCol>
                <a:gridCol w="1324933">
                  <a:extLst>
                    <a:ext uri="{9D8B030D-6E8A-4147-A177-3AD203B41FA5}">
                      <a16:colId xmlns:a16="http://schemas.microsoft.com/office/drawing/2014/main" val="1735952213"/>
                    </a:ext>
                  </a:extLst>
                </a:gridCol>
                <a:gridCol w="753119">
                  <a:extLst>
                    <a:ext uri="{9D8B030D-6E8A-4147-A177-3AD203B41FA5}">
                      <a16:colId xmlns:a16="http://schemas.microsoft.com/office/drawing/2014/main" val="291815593"/>
                    </a:ext>
                  </a:extLst>
                </a:gridCol>
              </a:tblGrid>
              <a:tr h="515886">
                <a:tc>
                  <a:txBody>
                    <a:bodyPr/>
                    <a:lstStyle/>
                    <a:p>
                      <a:pPr algn="ctr" rtl="1" fontAlgn="ctr"/>
                      <a:r>
                        <a:rPr lang="fa-IR" sz="1100" b="1" u="none" strike="noStrike">
                          <a:solidFill>
                            <a:schemeClr val="tx1"/>
                          </a:solidFill>
                          <a:effectLst/>
                          <a:cs typeface="B Mitra" panose="00000400000000000000" pitchFamily="2" charset="-78"/>
                        </a:rPr>
                        <a:t>نام شهرستان</a:t>
                      </a:r>
                      <a:endParaRPr lang="fa-IR" sz="1100" b="1" i="0" u="none" strike="noStrike">
                        <a:solidFill>
                          <a:schemeClr val="tx1"/>
                        </a:solidFill>
                        <a:effectLst/>
                        <a:latin typeface="B Mitra" panose="00000400000000000000" pitchFamily="2" charset="-78"/>
                        <a:cs typeface="B Mitra" panose="00000400000000000000" pitchFamily="2" charset="-78"/>
                      </a:endParaRPr>
                    </a:p>
                  </a:txBody>
                  <a:tcPr marL="6297" marR="6297" marT="6297" marB="0" anchor="ctr">
                    <a:solidFill>
                      <a:schemeClr val="bg1">
                        <a:lumMod val="95000"/>
                      </a:schemeClr>
                    </a:solidFill>
                  </a:tcPr>
                </a:tc>
                <a:tc>
                  <a:txBody>
                    <a:bodyPr/>
                    <a:lstStyle/>
                    <a:p>
                      <a:pPr algn="ctr" rtl="1" fontAlgn="ctr"/>
                      <a:r>
                        <a:rPr lang="fa-IR" sz="1100" b="1" u="none" strike="noStrike">
                          <a:solidFill>
                            <a:schemeClr val="tx1"/>
                          </a:solidFill>
                          <a:effectLst/>
                          <a:cs typeface="B Mitra" panose="00000400000000000000" pitchFamily="2" charset="-78"/>
                        </a:rPr>
                        <a:t>نوزادان سال 1400</a:t>
                      </a:r>
                      <a:endParaRPr lang="fa-IR" sz="1100" b="1" i="0" u="none" strike="noStrike">
                        <a:solidFill>
                          <a:schemeClr val="tx1"/>
                        </a:solidFill>
                        <a:effectLst/>
                        <a:latin typeface="B Mitra" panose="00000400000000000000" pitchFamily="2" charset="-78"/>
                        <a:cs typeface="B Mitra" panose="00000400000000000000" pitchFamily="2" charset="-78"/>
                      </a:endParaRPr>
                    </a:p>
                  </a:txBody>
                  <a:tcPr marL="6297" marR="6297" marT="6297" marB="0" anchor="ctr">
                    <a:solidFill>
                      <a:schemeClr val="bg1">
                        <a:lumMod val="95000"/>
                      </a:schemeClr>
                    </a:solidFill>
                  </a:tcPr>
                </a:tc>
                <a:tc>
                  <a:txBody>
                    <a:bodyPr/>
                    <a:lstStyle/>
                    <a:p>
                      <a:pPr algn="ctr" rtl="1" fontAlgn="ctr"/>
                      <a:r>
                        <a:rPr lang="fa-IR" sz="1100" b="1" u="none" strike="noStrike">
                          <a:solidFill>
                            <a:schemeClr val="tx1"/>
                          </a:solidFill>
                          <a:effectLst/>
                          <a:cs typeface="B Mitra" panose="00000400000000000000" pitchFamily="2" charset="-78"/>
                        </a:rPr>
                        <a:t>نوزادان سال 1401</a:t>
                      </a:r>
                      <a:endParaRPr lang="fa-IR" sz="1100" b="1" i="0" u="none" strike="noStrike">
                        <a:solidFill>
                          <a:schemeClr val="tx1"/>
                        </a:solidFill>
                        <a:effectLst/>
                        <a:latin typeface="B Mitra" panose="00000400000000000000" pitchFamily="2" charset="-78"/>
                        <a:cs typeface="B Mitra" panose="00000400000000000000" pitchFamily="2" charset="-78"/>
                      </a:endParaRPr>
                    </a:p>
                  </a:txBody>
                  <a:tcPr marL="6297" marR="6297" marT="6297" marB="0" anchor="ctr">
                    <a:solidFill>
                      <a:schemeClr val="bg1">
                        <a:lumMod val="95000"/>
                      </a:schemeClr>
                    </a:solidFill>
                  </a:tcPr>
                </a:tc>
                <a:tc>
                  <a:txBody>
                    <a:bodyPr/>
                    <a:lstStyle/>
                    <a:p>
                      <a:pPr algn="ctr" rtl="1" fontAlgn="ctr"/>
                      <a:r>
                        <a:rPr lang="fa-IR" sz="1100" b="1" u="none" strike="noStrike">
                          <a:solidFill>
                            <a:schemeClr val="tx1"/>
                          </a:solidFill>
                          <a:effectLst/>
                          <a:cs typeface="B Mitra" panose="00000400000000000000" pitchFamily="2" charset="-78"/>
                        </a:rPr>
                        <a:t>افزایش مرگ در سال 1401</a:t>
                      </a:r>
                      <a:endParaRPr lang="fa-IR" sz="1100" b="1" i="0" u="none" strike="noStrike">
                        <a:solidFill>
                          <a:schemeClr val="tx1"/>
                        </a:solidFill>
                        <a:effectLst/>
                        <a:latin typeface="B Mitra" panose="00000400000000000000" pitchFamily="2" charset="-78"/>
                        <a:cs typeface="B Mitra" panose="00000400000000000000" pitchFamily="2" charset="-78"/>
                      </a:endParaRPr>
                    </a:p>
                  </a:txBody>
                  <a:tcPr marL="6297" marR="6297" marT="6297" marB="0" anchor="ctr">
                    <a:solidFill>
                      <a:schemeClr val="bg1">
                        <a:lumMod val="95000"/>
                      </a:schemeClr>
                    </a:solidFill>
                  </a:tcPr>
                </a:tc>
                <a:extLst>
                  <a:ext uri="{0D108BD9-81ED-4DB2-BD59-A6C34878D82A}">
                    <a16:rowId xmlns:a16="http://schemas.microsoft.com/office/drawing/2014/main" val="870591794"/>
                  </a:ext>
                </a:extLst>
              </a:tr>
              <a:tr h="203393">
                <a:tc>
                  <a:txBody>
                    <a:bodyPr/>
                    <a:lstStyle/>
                    <a:p>
                      <a:pPr algn="r" rtl="1" fontAlgn="ctr"/>
                      <a:r>
                        <a:rPr lang="fa-IR" sz="1200" b="0" u="none" strike="noStrike" dirty="0" smtClean="0">
                          <a:solidFill>
                            <a:schemeClr val="tx1"/>
                          </a:solidFill>
                          <a:effectLst/>
                          <a:cs typeface="B Nazanin" panose="00000400000000000000" pitchFamily="2" charset="-78"/>
                        </a:rPr>
                        <a:t>اردستان</a:t>
                      </a:r>
                      <a:endParaRPr lang="fa-IR" sz="1200" b="0" i="0" u="none" strike="noStrike" dirty="0">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1" fontAlgn="ctr"/>
                      <a:r>
                        <a:rPr lang="fa-IR" sz="1200" b="0" u="none" strike="noStrike">
                          <a:solidFill>
                            <a:schemeClr val="tx1"/>
                          </a:solidFill>
                          <a:effectLst/>
                          <a:cs typeface="B Nazanin" panose="00000400000000000000" pitchFamily="2" charset="-78"/>
                        </a:rPr>
                        <a:t>4</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1" fontAlgn="ctr"/>
                      <a:r>
                        <a:rPr lang="fa-IR" sz="1200" b="0" u="none" strike="noStrike">
                          <a:solidFill>
                            <a:schemeClr val="tx1"/>
                          </a:solidFill>
                          <a:effectLst/>
                          <a:cs typeface="B Nazanin" panose="00000400000000000000" pitchFamily="2" charset="-78"/>
                        </a:rPr>
                        <a:t>4</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0" fontAlgn="ctr"/>
                      <a:r>
                        <a:rPr lang="fa-IR" sz="1200" b="0" u="none" strike="noStrike">
                          <a:solidFill>
                            <a:schemeClr val="tx1"/>
                          </a:solidFill>
                          <a:effectLst/>
                          <a:cs typeface="B Nazanin" panose="00000400000000000000" pitchFamily="2" charset="-78"/>
                        </a:rPr>
                        <a:t>0</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extLst>
                  <a:ext uri="{0D108BD9-81ED-4DB2-BD59-A6C34878D82A}">
                    <a16:rowId xmlns:a16="http://schemas.microsoft.com/office/drawing/2014/main" val="2352247343"/>
                  </a:ext>
                </a:extLst>
              </a:tr>
              <a:tr h="203393">
                <a:tc>
                  <a:txBody>
                    <a:bodyPr/>
                    <a:lstStyle/>
                    <a:p>
                      <a:pPr algn="r" rtl="1" fontAlgn="ctr"/>
                      <a:r>
                        <a:rPr lang="fa-IR" sz="1200" b="0" u="none" strike="noStrike" dirty="0">
                          <a:solidFill>
                            <a:schemeClr val="tx1"/>
                          </a:solidFill>
                          <a:effectLst/>
                          <a:cs typeface="B Nazanin" panose="00000400000000000000" pitchFamily="2" charset="-78"/>
                        </a:rPr>
                        <a:t>اصفهان یک</a:t>
                      </a:r>
                      <a:endParaRPr lang="fa-IR" sz="1200" b="0" i="0" u="none" strike="noStrike" dirty="0">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1" fontAlgn="ctr"/>
                      <a:r>
                        <a:rPr lang="fa-IR" sz="1200" b="0" u="none" strike="noStrike">
                          <a:solidFill>
                            <a:schemeClr val="tx1"/>
                          </a:solidFill>
                          <a:effectLst/>
                          <a:cs typeface="B Nazanin" panose="00000400000000000000" pitchFamily="2" charset="-78"/>
                        </a:rPr>
                        <a:t>63</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1" fontAlgn="ctr"/>
                      <a:r>
                        <a:rPr lang="fa-IR" sz="1200" b="0" u="none" strike="noStrike">
                          <a:solidFill>
                            <a:schemeClr val="tx1"/>
                          </a:solidFill>
                          <a:effectLst/>
                          <a:cs typeface="B Nazanin" panose="00000400000000000000" pitchFamily="2" charset="-78"/>
                        </a:rPr>
                        <a:t>74</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0" fontAlgn="ctr"/>
                      <a:r>
                        <a:rPr lang="fa-IR" sz="1200" b="0" u="none" strike="noStrike" dirty="0">
                          <a:solidFill>
                            <a:schemeClr val="tx1"/>
                          </a:solidFill>
                          <a:effectLst/>
                          <a:cs typeface="B Nazanin" panose="00000400000000000000" pitchFamily="2" charset="-78"/>
                        </a:rPr>
                        <a:t>11</a:t>
                      </a:r>
                      <a:endParaRPr lang="fa-IR" sz="1200" b="0" i="0" u="none" strike="noStrike" dirty="0">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rgbClr val="FF0000"/>
                    </a:solidFill>
                  </a:tcPr>
                </a:tc>
                <a:extLst>
                  <a:ext uri="{0D108BD9-81ED-4DB2-BD59-A6C34878D82A}">
                    <a16:rowId xmlns:a16="http://schemas.microsoft.com/office/drawing/2014/main" val="3820141697"/>
                  </a:ext>
                </a:extLst>
              </a:tr>
              <a:tr h="203393">
                <a:tc>
                  <a:txBody>
                    <a:bodyPr/>
                    <a:lstStyle/>
                    <a:p>
                      <a:pPr algn="r" rtl="1" fontAlgn="ctr"/>
                      <a:r>
                        <a:rPr lang="fa-IR" sz="1200" b="0" u="none" strike="noStrike">
                          <a:solidFill>
                            <a:schemeClr val="tx1"/>
                          </a:solidFill>
                          <a:effectLst/>
                          <a:cs typeface="B Nazanin" panose="00000400000000000000" pitchFamily="2" charset="-78"/>
                        </a:rPr>
                        <a:t>اصفهان دو</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1" fontAlgn="ctr"/>
                      <a:r>
                        <a:rPr lang="fa-IR" sz="1200" b="0" u="none" strike="noStrike">
                          <a:solidFill>
                            <a:schemeClr val="tx1"/>
                          </a:solidFill>
                          <a:effectLst/>
                          <a:cs typeface="B Nazanin" panose="00000400000000000000" pitchFamily="2" charset="-78"/>
                        </a:rPr>
                        <a:t>49</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1" fontAlgn="ctr"/>
                      <a:r>
                        <a:rPr lang="fa-IR" sz="1200" b="0" u="none" strike="noStrike">
                          <a:solidFill>
                            <a:schemeClr val="tx1"/>
                          </a:solidFill>
                          <a:effectLst/>
                          <a:cs typeface="B Nazanin" panose="00000400000000000000" pitchFamily="2" charset="-78"/>
                        </a:rPr>
                        <a:t>59</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0" fontAlgn="ctr"/>
                      <a:r>
                        <a:rPr lang="fa-IR" sz="1200" b="0" u="none" strike="noStrike" dirty="0">
                          <a:solidFill>
                            <a:schemeClr val="tx1"/>
                          </a:solidFill>
                          <a:effectLst/>
                          <a:cs typeface="B Nazanin" panose="00000400000000000000" pitchFamily="2" charset="-78"/>
                        </a:rPr>
                        <a:t>10</a:t>
                      </a:r>
                      <a:endParaRPr lang="fa-IR" sz="1200" b="0" i="0" u="none" strike="noStrike" dirty="0">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rgbClr val="FF0000"/>
                    </a:solidFill>
                  </a:tcPr>
                </a:tc>
                <a:extLst>
                  <a:ext uri="{0D108BD9-81ED-4DB2-BD59-A6C34878D82A}">
                    <a16:rowId xmlns:a16="http://schemas.microsoft.com/office/drawing/2014/main" val="3982227495"/>
                  </a:ext>
                </a:extLst>
              </a:tr>
              <a:tr h="203393">
                <a:tc>
                  <a:txBody>
                    <a:bodyPr/>
                    <a:lstStyle/>
                    <a:p>
                      <a:pPr algn="r" rtl="1" fontAlgn="ctr"/>
                      <a:r>
                        <a:rPr lang="fa-IR" sz="1200" b="0" u="none" strike="noStrike">
                          <a:solidFill>
                            <a:schemeClr val="tx1"/>
                          </a:solidFill>
                          <a:effectLst/>
                          <a:cs typeface="B Nazanin" panose="00000400000000000000" pitchFamily="2" charset="-78"/>
                        </a:rPr>
                        <a:t>برخوار</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1" fontAlgn="ctr"/>
                      <a:r>
                        <a:rPr lang="fa-IR" sz="1200" b="0" u="none" strike="noStrike">
                          <a:solidFill>
                            <a:schemeClr val="tx1"/>
                          </a:solidFill>
                          <a:effectLst/>
                          <a:cs typeface="B Nazanin" panose="00000400000000000000" pitchFamily="2" charset="-78"/>
                        </a:rPr>
                        <a:t>18</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1" fontAlgn="ctr"/>
                      <a:r>
                        <a:rPr lang="fa-IR" sz="1200" b="0" u="none" strike="noStrike">
                          <a:solidFill>
                            <a:schemeClr val="tx1"/>
                          </a:solidFill>
                          <a:effectLst/>
                          <a:cs typeface="B Nazanin" panose="00000400000000000000" pitchFamily="2" charset="-78"/>
                        </a:rPr>
                        <a:t>12</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0" fontAlgn="ctr"/>
                      <a:r>
                        <a:rPr lang="fa-IR" sz="1200" b="0" u="none" strike="noStrike" dirty="0" smtClean="0">
                          <a:solidFill>
                            <a:schemeClr val="tx1"/>
                          </a:solidFill>
                          <a:effectLst/>
                          <a:cs typeface="B Nazanin" panose="00000400000000000000" pitchFamily="2" charset="-78"/>
                        </a:rPr>
                        <a:t>6-</a:t>
                      </a:r>
                      <a:endParaRPr lang="fa-IR" sz="1200" b="0" i="0" u="none" strike="noStrike" dirty="0">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extLst>
                  <a:ext uri="{0D108BD9-81ED-4DB2-BD59-A6C34878D82A}">
                    <a16:rowId xmlns:a16="http://schemas.microsoft.com/office/drawing/2014/main" val="3848410623"/>
                  </a:ext>
                </a:extLst>
              </a:tr>
              <a:tr h="203393">
                <a:tc>
                  <a:txBody>
                    <a:bodyPr/>
                    <a:lstStyle/>
                    <a:p>
                      <a:pPr algn="r" rtl="1" fontAlgn="ctr"/>
                      <a:r>
                        <a:rPr lang="fa-IR" sz="1200" b="0" u="none" strike="noStrike">
                          <a:solidFill>
                            <a:schemeClr val="tx1"/>
                          </a:solidFill>
                          <a:effectLst/>
                          <a:cs typeface="B Nazanin" panose="00000400000000000000" pitchFamily="2" charset="-78"/>
                        </a:rPr>
                        <a:t>بویین و میاندشت</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1" fontAlgn="ctr"/>
                      <a:r>
                        <a:rPr lang="fa-IR" sz="1200" b="0" u="none" strike="noStrike">
                          <a:solidFill>
                            <a:schemeClr val="tx1"/>
                          </a:solidFill>
                          <a:effectLst/>
                          <a:cs typeface="B Nazanin" panose="00000400000000000000" pitchFamily="2" charset="-78"/>
                        </a:rPr>
                        <a:t>2</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1" fontAlgn="ctr"/>
                      <a:r>
                        <a:rPr lang="fa-IR" sz="1200" b="0" u="none" strike="noStrike">
                          <a:solidFill>
                            <a:schemeClr val="tx1"/>
                          </a:solidFill>
                          <a:effectLst/>
                          <a:cs typeface="B Nazanin" panose="00000400000000000000" pitchFamily="2" charset="-78"/>
                        </a:rPr>
                        <a:t>2</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0" fontAlgn="ctr"/>
                      <a:r>
                        <a:rPr lang="fa-IR" sz="1200" b="0" u="none" strike="noStrike">
                          <a:solidFill>
                            <a:schemeClr val="tx1"/>
                          </a:solidFill>
                          <a:effectLst/>
                          <a:cs typeface="B Nazanin" panose="00000400000000000000" pitchFamily="2" charset="-78"/>
                        </a:rPr>
                        <a:t>0</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extLst>
                  <a:ext uri="{0D108BD9-81ED-4DB2-BD59-A6C34878D82A}">
                    <a16:rowId xmlns:a16="http://schemas.microsoft.com/office/drawing/2014/main" val="210602349"/>
                  </a:ext>
                </a:extLst>
              </a:tr>
              <a:tr h="203393">
                <a:tc>
                  <a:txBody>
                    <a:bodyPr/>
                    <a:lstStyle/>
                    <a:p>
                      <a:pPr algn="r" rtl="1" fontAlgn="ctr"/>
                      <a:r>
                        <a:rPr lang="fa-IR" sz="1200" b="0" u="none" strike="noStrike">
                          <a:solidFill>
                            <a:schemeClr val="tx1"/>
                          </a:solidFill>
                          <a:effectLst/>
                          <a:cs typeface="B Nazanin" panose="00000400000000000000" pitchFamily="2" charset="-78"/>
                        </a:rPr>
                        <a:t>تیران و کرون</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1" fontAlgn="ctr"/>
                      <a:r>
                        <a:rPr lang="fa-IR" sz="1200" b="0" u="none" strike="noStrike">
                          <a:solidFill>
                            <a:schemeClr val="tx1"/>
                          </a:solidFill>
                          <a:effectLst/>
                          <a:cs typeface="B Nazanin" panose="00000400000000000000" pitchFamily="2" charset="-78"/>
                        </a:rPr>
                        <a:t>3</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1" fontAlgn="ctr"/>
                      <a:r>
                        <a:rPr lang="fa-IR" sz="1200" b="0" u="none" strike="noStrike">
                          <a:solidFill>
                            <a:schemeClr val="tx1"/>
                          </a:solidFill>
                          <a:effectLst/>
                          <a:cs typeface="B Nazanin" panose="00000400000000000000" pitchFamily="2" charset="-78"/>
                        </a:rPr>
                        <a:t>4</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0" fontAlgn="ctr"/>
                      <a:r>
                        <a:rPr lang="fa-IR" sz="1200" b="0" u="none" strike="noStrike">
                          <a:solidFill>
                            <a:schemeClr val="tx1"/>
                          </a:solidFill>
                          <a:effectLst/>
                          <a:cs typeface="B Nazanin" panose="00000400000000000000" pitchFamily="2" charset="-78"/>
                        </a:rPr>
                        <a:t>1</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extLst>
                  <a:ext uri="{0D108BD9-81ED-4DB2-BD59-A6C34878D82A}">
                    <a16:rowId xmlns:a16="http://schemas.microsoft.com/office/drawing/2014/main" val="909500927"/>
                  </a:ext>
                </a:extLst>
              </a:tr>
              <a:tr h="203393">
                <a:tc>
                  <a:txBody>
                    <a:bodyPr/>
                    <a:lstStyle/>
                    <a:p>
                      <a:pPr algn="r" rtl="1" fontAlgn="ctr"/>
                      <a:r>
                        <a:rPr lang="fa-IR" sz="1200" b="0" u="none" strike="noStrike">
                          <a:solidFill>
                            <a:schemeClr val="tx1"/>
                          </a:solidFill>
                          <a:effectLst/>
                          <a:cs typeface="B Nazanin" panose="00000400000000000000" pitchFamily="2" charset="-78"/>
                        </a:rPr>
                        <a:t>جرقویه</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1" fontAlgn="ctr"/>
                      <a:r>
                        <a:rPr lang="fa-IR" sz="1200" b="0" u="none" strike="noStrike">
                          <a:solidFill>
                            <a:schemeClr val="tx1"/>
                          </a:solidFill>
                          <a:effectLst/>
                          <a:cs typeface="B Nazanin" panose="00000400000000000000" pitchFamily="2" charset="-78"/>
                        </a:rPr>
                        <a:t>6</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1" fontAlgn="ctr"/>
                      <a:r>
                        <a:rPr lang="fa-IR" sz="1200" b="0" u="none" strike="noStrike">
                          <a:solidFill>
                            <a:schemeClr val="tx1"/>
                          </a:solidFill>
                          <a:effectLst/>
                          <a:cs typeface="B Nazanin" panose="00000400000000000000" pitchFamily="2" charset="-78"/>
                        </a:rPr>
                        <a:t>1</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0" fontAlgn="ctr"/>
                      <a:r>
                        <a:rPr lang="fa-IR" sz="1200" b="0" u="none" strike="noStrike" dirty="0" smtClean="0">
                          <a:solidFill>
                            <a:schemeClr val="tx1"/>
                          </a:solidFill>
                          <a:effectLst/>
                          <a:cs typeface="B Nazanin" panose="00000400000000000000" pitchFamily="2" charset="-78"/>
                        </a:rPr>
                        <a:t>5-</a:t>
                      </a:r>
                      <a:endParaRPr lang="fa-IR" sz="1200" b="0" i="0" u="none" strike="noStrike" dirty="0">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extLst>
                  <a:ext uri="{0D108BD9-81ED-4DB2-BD59-A6C34878D82A}">
                    <a16:rowId xmlns:a16="http://schemas.microsoft.com/office/drawing/2014/main" val="2562459659"/>
                  </a:ext>
                </a:extLst>
              </a:tr>
              <a:tr h="203393">
                <a:tc>
                  <a:txBody>
                    <a:bodyPr/>
                    <a:lstStyle/>
                    <a:p>
                      <a:pPr algn="r" rtl="1" fontAlgn="ctr"/>
                      <a:r>
                        <a:rPr lang="fa-IR" sz="1200" b="0" u="none" strike="noStrike">
                          <a:solidFill>
                            <a:schemeClr val="tx1"/>
                          </a:solidFill>
                          <a:effectLst/>
                          <a:cs typeface="B Nazanin" panose="00000400000000000000" pitchFamily="2" charset="-78"/>
                        </a:rPr>
                        <a:t>چادگان</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1" fontAlgn="ctr"/>
                      <a:r>
                        <a:rPr lang="fa-IR" sz="1200" b="0" u="none" strike="noStrike">
                          <a:solidFill>
                            <a:schemeClr val="tx1"/>
                          </a:solidFill>
                          <a:effectLst/>
                          <a:cs typeface="B Nazanin" panose="00000400000000000000" pitchFamily="2" charset="-78"/>
                        </a:rPr>
                        <a:t>3</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1" fontAlgn="ctr"/>
                      <a:r>
                        <a:rPr lang="fa-IR" sz="1200" b="0" u="none" strike="noStrike">
                          <a:solidFill>
                            <a:schemeClr val="tx1"/>
                          </a:solidFill>
                          <a:effectLst/>
                          <a:cs typeface="B Nazanin" panose="00000400000000000000" pitchFamily="2" charset="-78"/>
                        </a:rPr>
                        <a:t>4</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0" fontAlgn="ctr"/>
                      <a:r>
                        <a:rPr lang="fa-IR" sz="1200" b="0" u="none" strike="noStrike">
                          <a:solidFill>
                            <a:schemeClr val="tx1"/>
                          </a:solidFill>
                          <a:effectLst/>
                          <a:cs typeface="B Nazanin" panose="00000400000000000000" pitchFamily="2" charset="-78"/>
                        </a:rPr>
                        <a:t>1</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extLst>
                  <a:ext uri="{0D108BD9-81ED-4DB2-BD59-A6C34878D82A}">
                    <a16:rowId xmlns:a16="http://schemas.microsoft.com/office/drawing/2014/main" val="784521497"/>
                  </a:ext>
                </a:extLst>
              </a:tr>
              <a:tr h="203393">
                <a:tc>
                  <a:txBody>
                    <a:bodyPr/>
                    <a:lstStyle/>
                    <a:p>
                      <a:pPr algn="r" rtl="1" fontAlgn="ctr"/>
                      <a:r>
                        <a:rPr lang="fa-IR" sz="1200" b="0" u="none" strike="noStrike">
                          <a:solidFill>
                            <a:schemeClr val="tx1"/>
                          </a:solidFill>
                          <a:effectLst/>
                          <a:cs typeface="B Nazanin" panose="00000400000000000000" pitchFamily="2" charset="-78"/>
                        </a:rPr>
                        <a:t>خمینی شهر</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1" fontAlgn="ctr"/>
                      <a:r>
                        <a:rPr lang="fa-IR" sz="1200" b="0" u="none" strike="noStrike">
                          <a:solidFill>
                            <a:schemeClr val="tx1"/>
                          </a:solidFill>
                          <a:effectLst/>
                          <a:cs typeface="B Nazanin" panose="00000400000000000000" pitchFamily="2" charset="-78"/>
                        </a:rPr>
                        <a:t>23</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1" fontAlgn="ctr"/>
                      <a:r>
                        <a:rPr lang="fa-IR" sz="1200" b="0" u="none" strike="noStrike">
                          <a:solidFill>
                            <a:schemeClr val="tx1"/>
                          </a:solidFill>
                          <a:effectLst/>
                          <a:cs typeface="B Nazanin" panose="00000400000000000000" pitchFamily="2" charset="-78"/>
                        </a:rPr>
                        <a:t>47</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0" fontAlgn="ctr"/>
                      <a:r>
                        <a:rPr lang="fa-IR" sz="1200" b="0" u="none" strike="noStrike" dirty="0">
                          <a:solidFill>
                            <a:schemeClr val="tx1"/>
                          </a:solidFill>
                          <a:effectLst/>
                          <a:cs typeface="B Nazanin" panose="00000400000000000000" pitchFamily="2" charset="-78"/>
                        </a:rPr>
                        <a:t>24</a:t>
                      </a:r>
                      <a:endParaRPr lang="fa-IR" sz="1200" b="0" i="0" u="none" strike="noStrike" dirty="0">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rgbClr val="FF0000"/>
                    </a:solidFill>
                  </a:tcPr>
                </a:tc>
                <a:extLst>
                  <a:ext uri="{0D108BD9-81ED-4DB2-BD59-A6C34878D82A}">
                    <a16:rowId xmlns:a16="http://schemas.microsoft.com/office/drawing/2014/main" val="1610182176"/>
                  </a:ext>
                </a:extLst>
              </a:tr>
              <a:tr h="203393">
                <a:tc>
                  <a:txBody>
                    <a:bodyPr/>
                    <a:lstStyle/>
                    <a:p>
                      <a:pPr algn="r" rtl="1" fontAlgn="ctr"/>
                      <a:r>
                        <a:rPr lang="fa-IR" sz="1200" b="0" u="none" strike="noStrike">
                          <a:solidFill>
                            <a:schemeClr val="tx1"/>
                          </a:solidFill>
                          <a:effectLst/>
                          <a:cs typeface="B Nazanin" panose="00000400000000000000" pitchFamily="2" charset="-78"/>
                        </a:rPr>
                        <a:t>خوانسار</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1" fontAlgn="ctr"/>
                      <a:r>
                        <a:rPr lang="fa-IR" sz="1200" b="0" u="none" strike="noStrike">
                          <a:solidFill>
                            <a:schemeClr val="tx1"/>
                          </a:solidFill>
                          <a:effectLst/>
                          <a:cs typeface="B Nazanin" panose="00000400000000000000" pitchFamily="2" charset="-78"/>
                        </a:rPr>
                        <a:t>1</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1" fontAlgn="ctr"/>
                      <a:r>
                        <a:rPr lang="fa-IR" sz="1200" b="0" u="none" strike="noStrike">
                          <a:solidFill>
                            <a:schemeClr val="tx1"/>
                          </a:solidFill>
                          <a:effectLst/>
                          <a:cs typeface="B Nazanin" panose="00000400000000000000" pitchFamily="2" charset="-78"/>
                        </a:rPr>
                        <a:t>4</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0" fontAlgn="ctr"/>
                      <a:r>
                        <a:rPr lang="fa-IR" sz="1200" b="0" u="none" strike="noStrike">
                          <a:solidFill>
                            <a:schemeClr val="tx1"/>
                          </a:solidFill>
                          <a:effectLst/>
                          <a:cs typeface="B Nazanin" panose="00000400000000000000" pitchFamily="2" charset="-78"/>
                        </a:rPr>
                        <a:t>3</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extLst>
                  <a:ext uri="{0D108BD9-81ED-4DB2-BD59-A6C34878D82A}">
                    <a16:rowId xmlns:a16="http://schemas.microsoft.com/office/drawing/2014/main" val="2347001244"/>
                  </a:ext>
                </a:extLst>
              </a:tr>
              <a:tr h="203393">
                <a:tc>
                  <a:txBody>
                    <a:bodyPr/>
                    <a:lstStyle/>
                    <a:p>
                      <a:pPr algn="r" rtl="1" fontAlgn="ctr"/>
                      <a:r>
                        <a:rPr lang="fa-IR" sz="1200" b="0" u="none" strike="noStrike">
                          <a:solidFill>
                            <a:schemeClr val="tx1"/>
                          </a:solidFill>
                          <a:effectLst/>
                          <a:cs typeface="B Nazanin" panose="00000400000000000000" pitchFamily="2" charset="-78"/>
                        </a:rPr>
                        <a:t>خوروبیابانک</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1" fontAlgn="ctr"/>
                      <a:r>
                        <a:rPr lang="fa-IR" sz="1200" b="0" u="none" strike="noStrike">
                          <a:solidFill>
                            <a:schemeClr val="tx1"/>
                          </a:solidFill>
                          <a:effectLst/>
                          <a:cs typeface="B Nazanin" panose="00000400000000000000" pitchFamily="2" charset="-78"/>
                        </a:rPr>
                        <a:t>2</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1" fontAlgn="ctr"/>
                      <a:r>
                        <a:rPr lang="fa-IR" sz="1200" b="0" u="none" strike="noStrike">
                          <a:solidFill>
                            <a:schemeClr val="tx1"/>
                          </a:solidFill>
                          <a:effectLst/>
                          <a:cs typeface="B Nazanin" panose="00000400000000000000" pitchFamily="2" charset="-78"/>
                        </a:rPr>
                        <a:t>2</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0" fontAlgn="ctr"/>
                      <a:r>
                        <a:rPr lang="fa-IR" sz="1200" b="0" u="none" strike="noStrike">
                          <a:solidFill>
                            <a:schemeClr val="tx1"/>
                          </a:solidFill>
                          <a:effectLst/>
                          <a:cs typeface="B Nazanin" panose="00000400000000000000" pitchFamily="2" charset="-78"/>
                        </a:rPr>
                        <a:t>0</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extLst>
                  <a:ext uri="{0D108BD9-81ED-4DB2-BD59-A6C34878D82A}">
                    <a16:rowId xmlns:a16="http://schemas.microsoft.com/office/drawing/2014/main" val="2987803162"/>
                  </a:ext>
                </a:extLst>
              </a:tr>
              <a:tr h="203393">
                <a:tc>
                  <a:txBody>
                    <a:bodyPr/>
                    <a:lstStyle/>
                    <a:p>
                      <a:pPr algn="r" rtl="1" fontAlgn="ctr"/>
                      <a:r>
                        <a:rPr lang="fa-IR" sz="1200" b="0" u="none" strike="noStrike">
                          <a:solidFill>
                            <a:schemeClr val="tx1"/>
                          </a:solidFill>
                          <a:effectLst/>
                          <a:cs typeface="B Nazanin" panose="00000400000000000000" pitchFamily="2" charset="-78"/>
                        </a:rPr>
                        <a:t>دهاقان</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1" fontAlgn="ctr"/>
                      <a:r>
                        <a:rPr lang="fa-IR" sz="1200" b="0" u="none" strike="noStrike">
                          <a:solidFill>
                            <a:schemeClr val="tx1"/>
                          </a:solidFill>
                          <a:effectLst/>
                          <a:cs typeface="B Nazanin" panose="00000400000000000000" pitchFamily="2" charset="-78"/>
                        </a:rPr>
                        <a:t>1</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1" fontAlgn="ctr"/>
                      <a:r>
                        <a:rPr lang="fa-IR" sz="1200" b="0" u="none" strike="noStrike">
                          <a:solidFill>
                            <a:schemeClr val="tx1"/>
                          </a:solidFill>
                          <a:effectLst/>
                          <a:cs typeface="B Nazanin" panose="00000400000000000000" pitchFamily="2" charset="-78"/>
                        </a:rPr>
                        <a:t>2</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0" fontAlgn="ctr"/>
                      <a:r>
                        <a:rPr lang="fa-IR" sz="1200" b="0" u="none" strike="noStrike">
                          <a:solidFill>
                            <a:schemeClr val="tx1"/>
                          </a:solidFill>
                          <a:effectLst/>
                          <a:cs typeface="B Nazanin" panose="00000400000000000000" pitchFamily="2" charset="-78"/>
                        </a:rPr>
                        <a:t>1</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extLst>
                  <a:ext uri="{0D108BD9-81ED-4DB2-BD59-A6C34878D82A}">
                    <a16:rowId xmlns:a16="http://schemas.microsoft.com/office/drawing/2014/main" val="3184084482"/>
                  </a:ext>
                </a:extLst>
              </a:tr>
              <a:tr h="203393">
                <a:tc>
                  <a:txBody>
                    <a:bodyPr/>
                    <a:lstStyle/>
                    <a:p>
                      <a:pPr algn="r" rtl="1" fontAlgn="ctr"/>
                      <a:r>
                        <a:rPr lang="fa-IR" sz="1200" b="0" u="none" strike="noStrike">
                          <a:solidFill>
                            <a:schemeClr val="tx1"/>
                          </a:solidFill>
                          <a:effectLst/>
                          <a:cs typeface="B Nazanin" panose="00000400000000000000" pitchFamily="2" charset="-78"/>
                        </a:rPr>
                        <a:t>سمیرم</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1" fontAlgn="ctr"/>
                      <a:r>
                        <a:rPr lang="fa-IR" sz="1200" b="0" u="none" strike="noStrike">
                          <a:solidFill>
                            <a:schemeClr val="tx1"/>
                          </a:solidFill>
                          <a:effectLst/>
                          <a:cs typeface="B Nazanin" panose="00000400000000000000" pitchFamily="2" charset="-78"/>
                        </a:rPr>
                        <a:t>5</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1" fontAlgn="ctr"/>
                      <a:r>
                        <a:rPr lang="fa-IR" sz="1200" b="0" u="none" strike="noStrike">
                          <a:solidFill>
                            <a:schemeClr val="tx1"/>
                          </a:solidFill>
                          <a:effectLst/>
                          <a:cs typeface="B Nazanin" panose="00000400000000000000" pitchFamily="2" charset="-78"/>
                        </a:rPr>
                        <a:t>4</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0" fontAlgn="ctr"/>
                      <a:r>
                        <a:rPr lang="fa-IR" sz="1200" b="0" u="none" strike="noStrike" dirty="0" smtClean="0">
                          <a:solidFill>
                            <a:schemeClr val="tx1"/>
                          </a:solidFill>
                          <a:effectLst/>
                          <a:cs typeface="B Nazanin" panose="00000400000000000000" pitchFamily="2" charset="-78"/>
                        </a:rPr>
                        <a:t>1-</a:t>
                      </a:r>
                      <a:endParaRPr lang="fa-IR" sz="1200" b="0" i="0" u="none" strike="noStrike" dirty="0">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extLst>
                  <a:ext uri="{0D108BD9-81ED-4DB2-BD59-A6C34878D82A}">
                    <a16:rowId xmlns:a16="http://schemas.microsoft.com/office/drawing/2014/main" val="145498199"/>
                  </a:ext>
                </a:extLst>
              </a:tr>
              <a:tr h="203393">
                <a:tc>
                  <a:txBody>
                    <a:bodyPr/>
                    <a:lstStyle/>
                    <a:p>
                      <a:pPr algn="r" rtl="1" fontAlgn="ctr"/>
                      <a:r>
                        <a:rPr lang="fa-IR" sz="1200" b="0" u="none" strike="noStrike">
                          <a:solidFill>
                            <a:schemeClr val="tx1"/>
                          </a:solidFill>
                          <a:effectLst/>
                          <a:cs typeface="B Nazanin" panose="00000400000000000000" pitchFamily="2" charset="-78"/>
                        </a:rPr>
                        <a:t>شاهین شهر و میمه</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1" fontAlgn="ctr"/>
                      <a:r>
                        <a:rPr lang="fa-IR" sz="1200" b="0" u="none" strike="noStrike">
                          <a:solidFill>
                            <a:schemeClr val="tx1"/>
                          </a:solidFill>
                          <a:effectLst/>
                          <a:cs typeface="B Nazanin" panose="00000400000000000000" pitchFamily="2" charset="-78"/>
                        </a:rPr>
                        <a:t>16</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1" fontAlgn="ctr"/>
                      <a:r>
                        <a:rPr lang="fa-IR" sz="1200" b="0" u="none" strike="noStrike">
                          <a:solidFill>
                            <a:schemeClr val="tx1"/>
                          </a:solidFill>
                          <a:effectLst/>
                          <a:cs typeface="B Nazanin" panose="00000400000000000000" pitchFamily="2" charset="-78"/>
                        </a:rPr>
                        <a:t>11</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0" fontAlgn="ctr"/>
                      <a:r>
                        <a:rPr lang="fa-IR" sz="1200" b="0" u="none" strike="noStrike" dirty="0" smtClean="0">
                          <a:solidFill>
                            <a:schemeClr val="tx1"/>
                          </a:solidFill>
                          <a:effectLst/>
                          <a:cs typeface="B Nazanin" panose="00000400000000000000" pitchFamily="2" charset="-78"/>
                        </a:rPr>
                        <a:t>5-</a:t>
                      </a:r>
                      <a:endParaRPr lang="fa-IR" sz="1200" b="0" i="0" u="none" strike="noStrike" dirty="0">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extLst>
                  <a:ext uri="{0D108BD9-81ED-4DB2-BD59-A6C34878D82A}">
                    <a16:rowId xmlns:a16="http://schemas.microsoft.com/office/drawing/2014/main" val="3068934777"/>
                  </a:ext>
                </a:extLst>
              </a:tr>
              <a:tr h="203393">
                <a:tc>
                  <a:txBody>
                    <a:bodyPr/>
                    <a:lstStyle/>
                    <a:p>
                      <a:pPr algn="r" rtl="1" fontAlgn="ctr"/>
                      <a:r>
                        <a:rPr lang="fa-IR" sz="1200" b="0" u="none" strike="noStrike">
                          <a:solidFill>
                            <a:schemeClr val="tx1"/>
                          </a:solidFill>
                          <a:effectLst/>
                          <a:cs typeface="B Nazanin" panose="00000400000000000000" pitchFamily="2" charset="-78"/>
                        </a:rPr>
                        <a:t>شهرضا</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1" fontAlgn="ctr"/>
                      <a:r>
                        <a:rPr lang="fa-IR" sz="1200" b="0" u="none" strike="noStrike">
                          <a:solidFill>
                            <a:schemeClr val="tx1"/>
                          </a:solidFill>
                          <a:effectLst/>
                          <a:cs typeface="B Nazanin" panose="00000400000000000000" pitchFamily="2" charset="-78"/>
                        </a:rPr>
                        <a:t>14</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1" fontAlgn="ctr"/>
                      <a:r>
                        <a:rPr lang="fa-IR" sz="1200" b="0" u="none" strike="noStrike">
                          <a:solidFill>
                            <a:schemeClr val="tx1"/>
                          </a:solidFill>
                          <a:effectLst/>
                          <a:cs typeface="B Nazanin" panose="00000400000000000000" pitchFamily="2" charset="-78"/>
                        </a:rPr>
                        <a:t>10</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0" fontAlgn="ctr"/>
                      <a:r>
                        <a:rPr lang="fa-IR" sz="1200" b="0" u="none" strike="noStrike" dirty="0" smtClean="0">
                          <a:solidFill>
                            <a:schemeClr val="tx1"/>
                          </a:solidFill>
                          <a:effectLst/>
                          <a:cs typeface="B Nazanin" panose="00000400000000000000" pitchFamily="2" charset="-78"/>
                        </a:rPr>
                        <a:t>4-</a:t>
                      </a:r>
                      <a:endParaRPr lang="fa-IR" sz="1200" b="0" i="0" u="none" strike="noStrike" dirty="0">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extLst>
                  <a:ext uri="{0D108BD9-81ED-4DB2-BD59-A6C34878D82A}">
                    <a16:rowId xmlns:a16="http://schemas.microsoft.com/office/drawing/2014/main" val="485153047"/>
                  </a:ext>
                </a:extLst>
              </a:tr>
              <a:tr h="203393">
                <a:tc>
                  <a:txBody>
                    <a:bodyPr/>
                    <a:lstStyle/>
                    <a:p>
                      <a:pPr algn="r" rtl="1" fontAlgn="ctr"/>
                      <a:r>
                        <a:rPr lang="fa-IR" sz="1200" b="0" u="none" strike="noStrike">
                          <a:solidFill>
                            <a:schemeClr val="tx1"/>
                          </a:solidFill>
                          <a:effectLst/>
                          <a:cs typeface="B Nazanin" panose="00000400000000000000" pitchFamily="2" charset="-78"/>
                        </a:rPr>
                        <a:t>فریدن</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1" fontAlgn="ctr"/>
                      <a:r>
                        <a:rPr lang="fa-IR" sz="1200" b="0" u="none" strike="noStrike">
                          <a:solidFill>
                            <a:schemeClr val="tx1"/>
                          </a:solidFill>
                          <a:effectLst/>
                          <a:cs typeface="B Nazanin" panose="00000400000000000000" pitchFamily="2" charset="-78"/>
                        </a:rPr>
                        <a:t>3</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1" fontAlgn="ctr"/>
                      <a:r>
                        <a:rPr lang="fa-IR" sz="1200" b="0" u="none" strike="noStrike">
                          <a:solidFill>
                            <a:schemeClr val="tx1"/>
                          </a:solidFill>
                          <a:effectLst/>
                          <a:cs typeface="B Nazanin" panose="00000400000000000000" pitchFamily="2" charset="-78"/>
                        </a:rPr>
                        <a:t>3</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0" fontAlgn="ctr"/>
                      <a:r>
                        <a:rPr lang="fa-IR" sz="1200" b="0" u="none" strike="noStrike">
                          <a:solidFill>
                            <a:schemeClr val="tx1"/>
                          </a:solidFill>
                          <a:effectLst/>
                          <a:cs typeface="B Nazanin" panose="00000400000000000000" pitchFamily="2" charset="-78"/>
                        </a:rPr>
                        <a:t>0</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extLst>
                  <a:ext uri="{0D108BD9-81ED-4DB2-BD59-A6C34878D82A}">
                    <a16:rowId xmlns:a16="http://schemas.microsoft.com/office/drawing/2014/main" val="1276669971"/>
                  </a:ext>
                </a:extLst>
              </a:tr>
              <a:tr h="203393">
                <a:tc>
                  <a:txBody>
                    <a:bodyPr/>
                    <a:lstStyle/>
                    <a:p>
                      <a:pPr algn="r" rtl="1" fontAlgn="ctr"/>
                      <a:r>
                        <a:rPr lang="fa-IR" sz="1200" b="0" u="none" strike="noStrike">
                          <a:solidFill>
                            <a:schemeClr val="tx1"/>
                          </a:solidFill>
                          <a:effectLst/>
                          <a:cs typeface="B Nazanin" panose="00000400000000000000" pitchFamily="2" charset="-78"/>
                        </a:rPr>
                        <a:t>فریدونشهر</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1" fontAlgn="ctr"/>
                      <a:r>
                        <a:rPr lang="fa-IR" sz="1200" b="0" u="none" strike="noStrike">
                          <a:solidFill>
                            <a:schemeClr val="tx1"/>
                          </a:solidFill>
                          <a:effectLst/>
                          <a:cs typeface="B Nazanin" panose="00000400000000000000" pitchFamily="2" charset="-78"/>
                        </a:rPr>
                        <a:t>1</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1" fontAlgn="ctr"/>
                      <a:r>
                        <a:rPr lang="fa-IR" sz="1200" b="0" u="none" strike="noStrike">
                          <a:solidFill>
                            <a:schemeClr val="tx1"/>
                          </a:solidFill>
                          <a:effectLst/>
                          <a:cs typeface="B Nazanin" panose="00000400000000000000" pitchFamily="2" charset="-78"/>
                        </a:rPr>
                        <a:t>2</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0" fontAlgn="ctr"/>
                      <a:r>
                        <a:rPr lang="fa-IR" sz="1200" b="0" u="none" strike="noStrike">
                          <a:solidFill>
                            <a:schemeClr val="tx1"/>
                          </a:solidFill>
                          <a:effectLst/>
                          <a:cs typeface="B Nazanin" panose="00000400000000000000" pitchFamily="2" charset="-78"/>
                        </a:rPr>
                        <a:t>1</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extLst>
                  <a:ext uri="{0D108BD9-81ED-4DB2-BD59-A6C34878D82A}">
                    <a16:rowId xmlns:a16="http://schemas.microsoft.com/office/drawing/2014/main" val="390413480"/>
                  </a:ext>
                </a:extLst>
              </a:tr>
              <a:tr h="203393">
                <a:tc>
                  <a:txBody>
                    <a:bodyPr/>
                    <a:lstStyle/>
                    <a:p>
                      <a:pPr algn="r" rtl="1" fontAlgn="ctr"/>
                      <a:r>
                        <a:rPr lang="fa-IR" sz="1200" b="0" u="none" strike="noStrike">
                          <a:solidFill>
                            <a:schemeClr val="tx1"/>
                          </a:solidFill>
                          <a:effectLst/>
                          <a:cs typeface="B Nazanin" panose="00000400000000000000" pitchFamily="2" charset="-78"/>
                        </a:rPr>
                        <a:t>فلاورجان</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1" fontAlgn="ctr"/>
                      <a:r>
                        <a:rPr lang="fa-IR" sz="1200" b="0" u="none" strike="noStrike">
                          <a:solidFill>
                            <a:schemeClr val="tx1"/>
                          </a:solidFill>
                          <a:effectLst/>
                          <a:cs typeface="B Nazanin" panose="00000400000000000000" pitchFamily="2" charset="-78"/>
                        </a:rPr>
                        <a:t>29</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1" fontAlgn="ctr"/>
                      <a:r>
                        <a:rPr lang="fa-IR" sz="1200" b="0" u="none" strike="noStrike">
                          <a:solidFill>
                            <a:schemeClr val="tx1"/>
                          </a:solidFill>
                          <a:effectLst/>
                          <a:cs typeface="B Nazanin" panose="00000400000000000000" pitchFamily="2" charset="-78"/>
                        </a:rPr>
                        <a:t>15</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0" fontAlgn="ctr"/>
                      <a:r>
                        <a:rPr lang="fa-IR" sz="1200" b="0" u="none" strike="noStrike" dirty="0" smtClean="0">
                          <a:solidFill>
                            <a:schemeClr val="tx1"/>
                          </a:solidFill>
                          <a:effectLst/>
                          <a:cs typeface="B Nazanin" panose="00000400000000000000" pitchFamily="2" charset="-78"/>
                        </a:rPr>
                        <a:t>14-</a:t>
                      </a:r>
                      <a:endParaRPr lang="fa-IR" sz="1200" b="0" i="0" u="none" strike="noStrike" dirty="0">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extLst>
                  <a:ext uri="{0D108BD9-81ED-4DB2-BD59-A6C34878D82A}">
                    <a16:rowId xmlns:a16="http://schemas.microsoft.com/office/drawing/2014/main" val="3421520451"/>
                  </a:ext>
                </a:extLst>
              </a:tr>
              <a:tr h="203393">
                <a:tc>
                  <a:txBody>
                    <a:bodyPr/>
                    <a:lstStyle/>
                    <a:p>
                      <a:pPr algn="r" rtl="1" fontAlgn="ctr"/>
                      <a:r>
                        <a:rPr lang="fa-IR" sz="1200" b="0" u="none" strike="noStrike">
                          <a:solidFill>
                            <a:schemeClr val="tx1"/>
                          </a:solidFill>
                          <a:effectLst/>
                          <a:cs typeface="B Nazanin" panose="00000400000000000000" pitchFamily="2" charset="-78"/>
                        </a:rPr>
                        <a:t>کوهپایه</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1" fontAlgn="ctr"/>
                      <a:r>
                        <a:rPr lang="fa-IR" sz="1200" b="0" u="none" strike="noStrike">
                          <a:solidFill>
                            <a:schemeClr val="tx1"/>
                          </a:solidFill>
                          <a:effectLst/>
                          <a:cs typeface="B Nazanin" panose="00000400000000000000" pitchFamily="2" charset="-78"/>
                        </a:rPr>
                        <a:t>2</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1" fontAlgn="ctr"/>
                      <a:r>
                        <a:rPr lang="fa-IR" sz="1200" b="0" u="none" strike="noStrike">
                          <a:solidFill>
                            <a:schemeClr val="tx1"/>
                          </a:solidFill>
                          <a:effectLst/>
                          <a:cs typeface="B Nazanin" panose="00000400000000000000" pitchFamily="2" charset="-78"/>
                        </a:rPr>
                        <a:t>0</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0" fontAlgn="ctr"/>
                      <a:r>
                        <a:rPr lang="fa-IR" sz="1200" b="0" u="none" strike="noStrike" dirty="0" smtClean="0">
                          <a:solidFill>
                            <a:schemeClr val="tx1"/>
                          </a:solidFill>
                          <a:effectLst/>
                          <a:cs typeface="B Nazanin" panose="00000400000000000000" pitchFamily="2" charset="-78"/>
                        </a:rPr>
                        <a:t>2-</a:t>
                      </a:r>
                      <a:endParaRPr lang="fa-IR" sz="1200" b="0" i="0" u="none" strike="noStrike" dirty="0">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extLst>
                  <a:ext uri="{0D108BD9-81ED-4DB2-BD59-A6C34878D82A}">
                    <a16:rowId xmlns:a16="http://schemas.microsoft.com/office/drawing/2014/main" val="1099754955"/>
                  </a:ext>
                </a:extLst>
              </a:tr>
              <a:tr h="203393">
                <a:tc>
                  <a:txBody>
                    <a:bodyPr/>
                    <a:lstStyle/>
                    <a:p>
                      <a:pPr algn="r" rtl="1" fontAlgn="ctr"/>
                      <a:r>
                        <a:rPr lang="fa-IR" sz="1200" b="0" u="none" strike="noStrike">
                          <a:solidFill>
                            <a:schemeClr val="tx1"/>
                          </a:solidFill>
                          <a:effectLst/>
                          <a:cs typeface="B Nazanin" panose="00000400000000000000" pitchFamily="2" charset="-78"/>
                        </a:rPr>
                        <a:t>گلپایگان</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1" fontAlgn="ctr"/>
                      <a:r>
                        <a:rPr lang="fa-IR" sz="1200" b="0" u="none" strike="noStrike">
                          <a:solidFill>
                            <a:schemeClr val="tx1"/>
                          </a:solidFill>
                          <a:effectLst/>
                          <a:cs typeface="B Nazanin" panose="00000400000000000000" pitchFamily="2" charset="-78"/>
                        </a:rPr>
                        <a:t>2</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1" fontAlgn="ctr"/>
                      <a:r>
                        <a:rPr lang="fa-IR" sz="1200" b="0" u="none" strike="noStrike">
                          <a:solidFill>
                            <a:schemeClr val="tx1"/>
                          </a:solidFill>
                          <a:effectLst/>
                          <a:cs typeface="B Nazanin" panose="00000400000000000000" pitchFamily="2" charset="-78"/>
                        </a:rPr>
                        <a:t>6</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0" fontAlgn="ctr"/>
                      <a:r>
                        <a:rPr lang="fa-IR" sz="1200" b="0" u="none" strike="noStrike" dirty="0">
                          <a:solidFill>
                            <a:schemeClr val="tx1"/>
                          </a:solidFill>
                          <a:effectLst/>
                          <a:cs typeface="B Nazanin" panose="00000400000000000000" pitchFamily="2" charset="-78"/>
                        </a:rPr>
                        <a:t>4</a:t>
                      </a:r>
                      <a:endParaRPr lang="fa-IR" sz="1200" b="0" i="0" u="none" strike="noStrike" dirty="0">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rgbClr val="00B0F0"/>
                    </a:solidFill>
                  </a:tcPr>
                </a:tc>
                <a:extLst>
                  <a:ext uri="{0D108BD9-81ED-4DB2-BD59-A6C34878D82A}">
                    <a16:rowId xmlns:a16="http://schemas.microsoft.com/office/drawing/2014/main" val="1253810466"/>
                  </a:ext>
                </a:extLst>
              </a:tr>
              <a:tr h="203393">
                <a:tc>
                  <a:txBody>
                    <a:bodyPr/>
                    <a:lstStyle/>
                    <a:p>
                      <a:pPr algn="r" rtl="1" fontAlgn="ctr"/>
                      <a:r>
                        <a:rPr lang="fa-IR" sz="1200" b="0" u="none" strike="noStrike">
                          <a:solidFill>
                            <a:schemeClr val="tx1"/>
                          </a:solidFill>
                          <a:effectLst/>
                          <a:cs typeface="B Nazanin" panose="00000400000000000000" pitchFamily="2" charset="-78"/>
                        </a:rPr>
                        <a:t>لنجان</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1" fontAlgn="ctr"/>
                      <a:r>
                        <a:rPr lang="fa-IR" sz="1200" b="0" u="none" strike="noStrike">
                          <a:solidFill>
                            <a:schemeClr val="tx1"/>
                          </a:solidFill>
                          <a:effectLst/>
                          <a:cs typeface="B Nazanin" panose="00000400000000000000" pitchFamily="2" charset="-78"/>
                        </a:rPr>
                        <a:t>21</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1" fontAlgn="ctr"/>
                      <a:r>
                        <a:rPr lang="fa-IR" sz="1200" b="0" u="none" strike="noStrike">
                          <a:solidFill>
                            <a:schemeClr val="tx1"/>
                          </a:solidFill>
                          <a:effectLst/>
                          <a:cs typeface="B Nazanin" panose="00000400000000000000" pitchFamily="2" charset="-78"/>
                        </a:rPr>
                        <a:t>20</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0" fontAlgn="ctr"/>
                      <a:r>
                        <a:rPr lang="fa-IR" sz="1200" b="0" u="none" strike="noStrike" dirty="0" smtClean="0">
                          <a:solidFill>
                            <a:schemeClr val="tx1"/>
                          </a:solidFill>
                          <a:effectLst/>
                          <a:cs typeface="B Nazanin" panose="00000400000000000000" pitchFamily="2" charset="-78"/>
                        </a:rPr>
                        <a:t>1-</a:t>
                      </a:r>
                      <a:endParaRPr lang="fa-IR" sz="1200" b="0" i="0" u="none" strike="noStrike" dirty="0">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extLst>
                  <a:ext uri="{0D108BD9-81ED-4DB2-BD59-A6C34878D82A}">
                    <a16:rowId xmlns:a16="http://schemas.microsoft.com/office/drawing/2014/main" val="4118495330"/>
                  </a:ext>
                </a:extLst>
              </a:tr>
              <a:tr h="203393">
                <a:tc>
                  <a:txBody>
                    <a:bodyPr/>
                    <a:lstStyle/>
                    <a:p>
                      <a:pPr algn="r" rtl="1" fontAlgn="ctr"/>
                      <a:r>
                        <a:rPr lang="fa-IR" sz="1200" b="0" u="none" strike="noStrike">
                          <a:solidFill>
                            <a:schemeClr val="tx1"/>
                          </a:solidFill>
                          <a:effectLst/>
                          <a:cs typeface="B Nazanin" panose="00000400000000000000" pitchFamily="2" charset="-78"/>
                        </a:rPr>
                        <a:t>مبارکه</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1" fontAlgn="ctr"/>
                      <a:r>
                        <a:rPr lang="fa-IR" sz="1200" b="0" u="none" strike="noStrike">
                          <a:solidFill>
                            <a:schemeClr val="tx1"/>
                          </a:solidFill>
                          <a:effectLst/>
                          <a:cs typeface="B Nazanin" panose="00000400000000000000" pitchFamily="2" charset="-78"/>
                        </a:rPr>
                        <a:t>12</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1" fontAlgn="ctr"/>
                      <a:r>
                        <a:rPr lang="fa-IR" sz="1200" b="0" u="none" strike="noStrike">
                          <a:solidFill>
                            <a:schemeClr val="tx1"/>
                          </a:solidFill>
                          <a:effectLst/>
                          <a:cs typeface="B Nazanin" panose="00000400000000000000" pitchFamily="2" charset="-78"/>
                        </a:rPr>
                        <a:t>10</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0" fontAlgn="ctr"/>
                      <a:r>
                        <a:rPr lang="fa-IR" sz="1200" b="0" u="none" strike="noStrike" dirty="0" smtClean="0">
                          <a:solidFill>
                            <a:schemeClr val="tx1"/>
                          </a:solidFill>
                          <a:effectLst/>
                          <a:cs typeface="B Nazanin" panose="00000400000000000000" pitchFamily="2" charset="-78"/>
                        </a:rPr>
                        <a:t>2-</a:t>
                      </a:r>
                      <a:endParaRPr lang="fa-IR" sz="1200" b="0" i="0" u="none" strike="noStrike" dirty="0">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extLst>
                  <a:ext uri="{0D108BD9-81ED-4DB2-BD59-A6C34878D82A}">
                    <a16:rowId xmlns:a16="http://schemas.microsoft.com/office/drawing/2014/main" val="749034563"/>
                  </a:ext>
                </a:extLst>
              </a:tr>
              <a:tr h="203393">
                <a:tc>
                  <a:txBody>
                    <a:bodyPr/>
                    <a:lstStyle/>
                    <a:p>
                      <a:pPr algn="r" rtl="1" fontAlgn="ctr"/>
                      <a:r>
                        <a:rPr lang="fa-IR" sz="1200" b="0" u="none" strike="noStrike" dirty="0">
                          <a:solidFill>
                            <a:schemeClr val="tx1"/>
                          </a:solidFill>
                          <a:effectLst/>
                          <a:cs typeface="B Nazanin" panose="00000400000000000000" pitchFamily="2" charset="-78"/>
                        </a:rPr>
                        <a:t>نایین</a:t>
                      </a:r>
                      <a:endParaRPr lang="fa-IR" sz="1200" b="0" i="0" u="none" strike="noStrike" dirty="0">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1" fontAlgn="ctr"/>
                      <a:r>
                        <a:rPr lang="fa-IR" sz="1200" b="0" u="none" strike="noStrike">
                          <a:solidFill>
                            <a:schemeClr val="tx1"/>
                          </a:solidFill>
                          <a:effectLst/>
                          <a:cs typeface="B Nazanin" panose="00000400000000000000" pitchFamily="2" charset="-78"/>
                        </a:rPr>
                        <a:t>1</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1" fontAlgn="ctr"/>
                      <a:r>
                        <a:rPr lang="fa-IR" sz="1200" b="0" u="none" strike="noStrike">
                          <a:solidFill>
                            <a:schemeClr val="tx1"/>
                          </a:solidFill>
                          <a:effectLst/>
                          <a:cs typeface="B Nazanin" panose="00000400000000000000" pitchFamily="2" charset="-78"/>
                        </a:rPr>
                        <a:t>2</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0" fontAlgn="ctr"/>
                      <a:r>
                        <a:rPr lang="fa-IR" sz="1200" b="0" u="none" strike="noStrike">
                          <a:solidFill>
                            <a:schemeClr val="tx1"/>
                          </a:solidFill>
                          <a:effectLst/>
                          <a:cs typeface="B Nazanin" panose="00000400000000000000" pitchFamily="2" charset="-78"/>
                        </a:rPr>
                        <a:t>1</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extLst>
                  <a:ext uri="{0D108BD9-81ED-4DB2-BD59-A6C34878D82A}">
                    <a16:rowId xmlns:a16="http://schemas.microsoft.com/office/drawing/2014/main" val="2892516579"/>
                  </a:ext>
                </a:extLst>
              </a:tr>
              <a:tr h="203393">
                <a:tc>
                  <a:txBody>
                    <a:bodyPr/>
                    <a:lstStyle/>
                    <a:p>
                      <a:pPr algn="r" rtl="1" fontAlgn="ctr"/>
                      <a:r>
                        <a:rPr lang="fa-IR" sz="1200" b="0" u="none" strike="noStrike" dirty="0">
                          <a:solidFill>
                            <a:schemeClr val="tx1"/>
                          </a:solidFill>
                          <a:effectLst/>
                          <a:cs typeface="B Nazanin" panose="00000400000000000000" pitchFamily="2" charset="-78"/>
                        </a:rPr>
                        <a:t>نجف آباد</a:t>
                      </a:r>
                      <a:endParaRPr lang="fa-IR" sz="1200" b="0" i="0" u="none" strike="noStrike" dirty="0">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1" fontAlgn="ctr"/>
                      <a:r>
                        <a:rPr lang="fa-IR" sz="1200" b="0" u="none" strike="noStrike">
                          <a:solidFill>
                            <a:schemeClr val="tx1"/>
                          </a:solidFill>
                          <a:effectLst/>
                          <a:cs typeface="B Nazanin" panose="00000400000000000000" pitchFamily="2" charset="-78"/>
                        </a:rPr>
                        <a:t>23</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1" fontAlgn="ctr"/>
                      <a:r>
                        <a:rPr lang="fa-IR" sz="1200" b="0" u="none" strike="noStrike">
                          <a:solidFill>
                            <a:schemeClr val="tx1"/>
                          </a:solidFill>
                          <a:effectLst/>
                          <a:cs typeface="B Nazanin" panose="00000400000000000000" pitchFamily="2" charset="-78"/>
                        </a:rPr>
                        <a:t>26</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0" fontAlgn="ctr"/>
                      <a:r>
                        <a:rPr lang="fa-IR" sz="1200" b="0" u="none" strike="noStrike" dirty="0">
                          <a:solidFill>
                            <a:schemeClr val="tx1"/>
                          </a:solidFill>
                          <a:effectLst/>
                          <a:cs typeface="B Nazanin" panose="00000400000000000000" pitchFamily="2" charset="-78"/>
                        </a:rPr>
                        <a:t>3</a:t>
                      </a:r>
                      <a:endParaRPr lang="fa-IR" sz="1200" b="0" i="0" u="none" strike="noStrike" dirty="0">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rgbClr val="00B0F0"/>
                    </a:solidFill>
                  </a:tcPr>
                </a:tc>
                <a:extLst>
                  <a:ext uri="{0D108BD9-81ED-4DB2-BD59-A6C34878D82A}">
                    <a16:rowId xmlns:a16="http://schemas.microsoft.com/office/drawing/2014/main" val="1429944848"/>
                  </a:ext>
                </a:extLst>
              </a:tr>
              <a:tr h="203393">
                <a:tc>
                  <a:txBody>
                    <a:bodyPr/>
                    <a:lstStyle/>
                    <a:p>
                      <a:pPr algn="r" rtl="1" fontAlgn="ctr"/>
                      <a:r>
                        <a:rPr lang="fa-IR" sz="1200" b="0" u="none" strike="noStrike" dirty="0">
                          <a:solidFill>
                            <a:schemeClr val="tx1"/>
                          </a:solidFill>
                          <a:effectLst/>
                          <a:cs typeface="B Nazanin" panose="00000400000000000000" pitchFamily="2" charset="-78"/>
                        </a:rPr>
                        <a:t>نطنز</a:t>
                      </a:r>
                      <a:endParaRPr lang="fa-IR" sz="1200" b="0" i="0" u="none" strike="noStrike" dirty="0">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1" fontAlgn="ctr"/>
                      <a:r>
                        <a:rPr lang="fa-IR" sz="1200" b="0" u="none" strike="noStrike">
                          <a:solidFill>
                            <a:schemeClr val="tx1"/>
                          </a:solidFill>
                          <a:effectLst/>
                          <a:cs typeface="B Nazanin" panose="00000400000000000000" pitchFamily="2" charset="-78"/>
                        </a:rPr>
                        <a:t>0</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1" fontAlgn="ctr"/>
                      <a:r>
                        <a:rPr lang="fa-IR" sz="1200" b="0" u="none" strike="noStrike">
                          <a:solidFill>
                            <a:schemeClr val="tx1"/>
                          </a:solidFill>
                          <a:effectLst/>
                          <a:cs typeface="B Nazanin" panose="00000400000000000000" pitchFamily="2" charset="-78"/>
                        </a:rPr>
                        <a:t>5</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0" fontAlgn="ctr"/>
                      <a:r>
                        <a:rPr lang="fa-IR" sz="1200" b="0" u="none" strike="noStrike" dirty="0">
                          <a:solidFill>
                            <a:schemeClr val="tx1"/>
                          </a:solidFill>
                          <a:effectLst/>
                          <a:cs typeface="B Nazanin" panose="00000400000000000000" pitchFamily="2" charset="-78"/>
                        </a:rPr>
                        <a:t>5</a:t>
                      </a:r>
                      <a:endParaRPr lang="fa-IR" sz="1200" b="0" i="0" u="none" strike="noStrike" dirty="0">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rgbClr val="00B0F0"/>
                    </a:solidFill>
                  </a:tcPr>
                </a:tc>
                <a:extLst>
                  <a:ext uri="{0D108BD9-81ED-4DB2-BD59-A6C34878D82A}">
                    <a16:rowId xmlns:a16="http://schemas.microsoft.com/office/drawing/2014/main" val="1946497037"/>
                  </a:ext>
                </a:extLst>
              </a:tr>
              <a:tr h="203393">
                <a:tc>
                  <a:txBody>
                    <a:bodyPr/>
                    <a:lstStyle/>
                    <a:p>
                      <a:pPr algn="r" rtl="1" fontAlgn="ctr"/>
                      <a:r>
                        <a:rPr lang="fa-IR" sz="1200" b="0" u="none" strike="noStrike" dirty="0">
                          <a:solidFill>
                            <a:schemeClr val="tx1"/>
                          </a:solidFill>
                          <a:effectLst/>
                          <a:cs typeface="B Nazanin" panose="00000400000000000000" pitchFamily="2" charset="-78"/>
                        </a:rPr>
                        <a:t>ورزنه</a:t>
                      </a:r>
                      <a:endParaRPr lang="fa-IR" sz="1200" b="0" i="0" u="none" strike="noStrike" dirty="0">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1" fontAlgn="ctr"/>
                      <a:r>
                        <a:rPr lang="fa-IR" sz="1200" b="0" u="none" strike="noStrike">
                          <a:solidFill>
                            <a:schemeClr val="tx1"/>
                          </a:solidFill>
                          <a:effectLst/>
                          <a:cs typeface="B Nazanin" panose="00000400000000000000" pitchFamily="2" charset="-78"/>
                        </a:rPr>
                        <a:t>1</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1" fontAlgn="ctr"/>
                      <a:r>
                        <a:rPr lang="fa-IR" sz="1200" b="0" u="none" strike="noStrike">
                          <a:solidFill>
                            <a:schemeClr val="tx1"/>
                          </a:solidFill>
                          <a:effectLst/>
                          <a:cs typeface="B Nazanin" panose="00000400000000000000" pitchFamily="2" charset="-78"/>
                        </a:rPr>
                        <a:t>1</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0" fontAlgn="ctr"/>
                      <a:r>
                        <a:rPr lang="fa-IR" sz="1200" b="0" u="none" strike="noStrike">
                          <a:solidFill>
                            <a:schemeClr val="tx1"/>
                          </a:solidFill>
                          <a:effectLst/>
                          <a:cs typeface="B Nazanin" panose="00000400000000000000" pitchFamily="2" charset="-78"/>
                        </a:rPr>
                        <a:t>0</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extLst>
                  <a:ext uri="{0D108BD9-81ED-4DB2-BD59-A6C34878D82A}">
                    <a16:rowId xmlns:a16="http://schemas.microsoft.com/office/drawing/2014/main" val="626047456"/>
                  </a:ext>
                </a:extLst>
              </a:tr>
              <a:tr h="203393">
                <a:tc>
                  <a:txBody>
                    <a:bodyPr/>
                    <a:lstStyle/>
                    <a:p>
                      <a:pPr algn="r" rtl="1" fontAlgn="ctr"/>
                      <a:r>
                        <a:rPr lang="fa-IR" sz="1200" b="0" u="none" strike="noStrike" dirty="0">
                          <a:solidFill>
                            <a:schemeClr val="tx1"/>
                          </a:solidFill>
                          <a:effectLst/>
                          <a:cs typeface="B Nazanin" panose="00000400000000000000" pitchFamily="2" charset="-78"/>
                        </a:rPr>
                        <a:t>هرند</a:t>
                      </a:r>
                      <a:endParaRPr lang="fa-IR" sz="1200" b="0" i="0" u="none" strike="noStrike" dirty="0">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1" fontAlgn="ctr"/>
                      <a:r>
                        <a:rPr lang="fa-IR" sz="1200" b="0" u="none" strike="noStrike">
                          <a:solidFill>
                            <a:schemeClr val="tx1"/>
                          </a:solidFill>
                          <a:effectLst/>
                          <a:cs typeface="B Nazanin" panose="00000400000000000000" pitchFamily="2" charset="-78"/>
                        </a:rPr>
                        <a:t>0</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1" fontAlgn="ctr"/>
                      <a:r>
                        <a:rPr lang="fa-IR" sz="1200" b="0" u="none" strike="noStrike" dirty="0">
                          <a:solidFill>
                            <a:schemeClr val="tx1"/>
                          </a:solidFill>
                          <a:effectLst/>
                          <a:cs typeface="B Nazanin" panose="00000400000000000000" pitchFamily="2" charset="-78"/>
                        </a:rPr>
                        <a:t>4</a:t>
                      </a:r>
                      <a:endParaRPr lang="fa-IR" sz="1200" b="0" i="0" u="none" strike="noStrike" dirty="0">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0" fontAlgn="ctr"/>
                      <a:r>
                        <a:rPr lang="fa-IR" sz="1200" b="0" u="none" strike="noStrike" dirty="0">
                          <a:solidFill>
                            <a:schemeClr val="tx1"/>
                          </a:solidFill>
                          <a:effectLst/>
                          <a:cs typeface="B Nazanin" panose="00000400000000000000" pitchFamily="2" charset="-78"/>
                        </a:rPr>
                        <a:t>4</a:t>
                      </a:r>
                      <a:endParaRPr lang="fa-IR" sz="1200" b="0" i="0" u="none" strike="noStrike" dirty="0">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rgbClr val="00B0F0"/>
                    </a:solidFill>
                  </a:tcPr>
                </a:tc>
                <a:extLst>
                  <a:ext uri="{0D108BD9-81ED-4DB2-BD59-A6C34878D82A}">
                    <a16:rowId xmlns:a16="http://schemas.microsoft.com/office/drawing/2014/main" val="3983625119"/>
                  </a:ext>
                </a:extLst>
              </a:tr>
              <a:tr h="221078">
                <a:tc>
                  <a:txBody>
                    <a:bodyPr/>
                    <a:lstStyle/>
                    <a:p>
                      <a:pPr algn="ctr" rtl="1" fontAlgn="ctr"/>
                      <a:r>
                        <a:rPr lang="fa-IR" sz="1200" b="0" u="none" strike="noStrike" dirty="0">
                          <a:solidFill>
                            <a:schemeClr val="tx1"/>
                          </a:solidFill>
                          <a:effectLst/>
                          <a:cs typeface="B Nazanin" panose="00000400000000000000" pitchFamily="2" charset="-78"/>
                        </a:rPr>
                        <a:t>دانشگاه</a:t>
                      </a:r>
                      <a:endParaRPr lang="fa-IR" sz="1200" b="0" i="0" u="none" strike="noStrike" dirty="0">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1" fontAlgn="ctr"/>
                      <a:r>
                        <a:rPr lang="fa-IR" sz="1200" b="0" u="none" strike="noStrike" dirty="0">
                          <a:solidFill>
                            <a:schemeClr val="tx1"/>
                          </a:solidFill>
                          <a:effectLst/>
                          <a:cs typeface="B Nazanin" panose="00000400000000000000" pitchFamily="2" charset="-78"/>
                        </a:rPr>
                        <a:t>305</a:t>
                      </a:r>
                      <a:endParaRPr lang="fa-IR" sz="1200" b="0" i="0" u="none" strike="noStrike" dirty="0">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1" fontAlgn="ctr"/>
                      <a:r>
                        <a:rPr lang="fa-IR" sz="1200" b="0" u="none" strike="noStrike">
                          <a:solidFill>
                            <a:schemeClr val="tx1"/>
                          </a:solidFill>
                          <a:effectLst/>
                          <a:cs typeface="B Nazanin" panose="00000400000000000000" pitchFamily="2" charset="-78"/>
                        </a:rPr>
                        <a:t>334</a:t>
                      </a:r>
                      <a:endParaRPr lang="fa-IR" sz="1200" b="0" i="0" u="none" strike="noStrike">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tc>
                  <a:txBody>
                    <a:bodyPr/>
                    <a:lstStyle/>
                    <a:p>
                      <a:pPr algn="ctr" rtl="1" fontAlgn="ctr"/>
                      <a:r>
                        <a:rPr lang="fa-IR" sz="1200" b="0" u="none" strike="noStrike" dirty="0">
                          <a:solidFill>
                            <a:schemeClr val="tx1"/>
                          </a:solidFill>
                          <a:effectLst/>
                          <a:cs typeface="B Nazanin" panose="00000400000000000000" pitchFamily="2" charset="-78"/>
                        </a:rPr>
                        <a:t>29</a:t>
                      </a:r>
                      <a:endParaRPr lang="fa-IR" sz="1200" b="0" i="0" u="none" strike="noStrike" dirty="0">
                        <a:solidFill>
                          <a:schemeClr val="tx1"/>
                        </a:solidFill>
                        <a:effectLst/>
                        <a:latin typeface="B Mitra" panose="00000400000000000000" pitchFamily="2" charset="-78"/>
                        <a:cs typeface="B Nazanin" panose="00000400000000000000" pitchFamily="2" charset="-78"/>
                      </a:endParaRPr>
                    </a:p>
                  </a:txBody>
                  <a:tcPr marL="6297" marR="6297" marT="6297" marB="0" anchor="ctr">
                    <a:solidFill>
                      <a:schemeClr val="bg1">
                        <a:lumMod val="95000"/>
                      </a:schemeClr>
                    </a:solidFill>
                  </a:tcPr>
                </a:tc>
                <a:extLst>
                  <a:ext uri="{0D108BD9-81ED-4DB2-BD59-A6C34878D82A}">
                    <a16:rowId xmlns:a16="http://schemas.microsoft.com/office/drawing/2014/main" val="2034819478"/>
                  </a:ext>
                </a:extLst>
              </a:tr>
            </a:tbl>
          </a:graphicData>
        </a:graphic>
      </p:graphicFrame>
      <p:pic>
        <p:nvPicPr>
          <p:cNvPr id="5" name="Picture 4"/>
          <p:cNvPicPr>
            <a:picLocks noChangeAspect="1"/>
          </p:cNvPicPr>
          <p:nvPr/>
        </p:nvPicPr>
        <p:blipFill>
          <a:blip r:embed="rId2"/>
          <a:stretch>
            <a:fillRect/>
          </a:stretch>
        </p:blipFill>
        <p:spPr>
          <a:xfrm>
            <a:off x="284884" y="4641272"/>
            <a:ext cx="3200345" cy="623454"/>
          </a:xfrm>
          <a:prstGeom prst="rect">
            <a:avLst/>
          </a:prstGeom>
        </p:spPr>
      </p:pic>
    </p:spTree>
    <p:extLst>
      <p:ext uri="{BB962C8B-B14F-4D97-AF65-F5344CB8AC3E}">
        <p14:creationId xmlns:p14="http://schemas.microsoft.com/office/powerpoint/2010/main" val="12547805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92408" y="139204"/>
            <a:ext cx="8911687" cy="365256"/>
          </a:xfrm>
          <a:solidFill>
            <a:srgbClr val="E5F5FF"/>
          </a:solidFill>
        </p:spPr>
        <p:txBody>
          <a:bodyPr>
            <a:noAutofit/>
          </a:bodyPr>
          <a:lstStyle/>
          <a:p>
            <a:pPr algn="ctr"/>
            <a:r>
              <a:rPr lang="fa-IR" sz="2000" dirty="0">
                <a:cs typeface="B Titr" panose="00000700000000000000" pitchFamily="2" charset="-78"/>
              </a:rPr>
              <a:t>مقایسه </a:t>
            </a:r>
            <a:r>
              <a:rPr lang="fa-IR" sz="2000" dirty="0" smtClean="0">
                <a:cs typeface="B Titr" panose="00000700000000000000" pitchFamily="2" charset="-78"/>
              </a:rPr>
              <a:t>اطلاعات تعداد </a:t>
            </a:r>
            <a:r>
              <a:rPr lang="fa-IR" sz="2000" dirty="0">
                <a:cs typeface="B Titr" panose="00000700000000000000" pitchFamily="2" charset="-78"/>
              </a:rPr>
              <a:t>مرگ کودکان </a:t>
            </a:r>
            <a:r>
              <a:rPr lang="fa-IR" sz="2000" dirty="0" smtClean="0">
                <a:cs typeface="B Titr" panose="00000700000000000000" pitchFamily="2" charset="-78"/>
              </a:rPr>
              <a:t>59- 1 ماهه طی نه ماهه سال های 1400 و 1401</a:t>
            </a:r>
            <a:endParaRPr lang="fa-IR" sz="2000" dirty="0">
              <a:cs typeface="B Titr" panose="00000700000000000000" pitchFamily="2" charset="-78"/>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520327254"/>
              </p:ext>
            </p:extLst>
          </p:nvPr>
        </p:nvGraphicFramePr>
        <p:xfrm>
          <a:off x="3487784" y="608959"/>
          <a:ext cx="5107576" cy="6118411"/>
        </p:xfrm>
        <a:graphic>
          <a:graphicData uri="http://schemas.openxmlformats.org/drawingml/2006/table">
            <a:tbl>
              <a:tblPr rtl="1">
                <a:tableStyleId>{284E427A-3D55-4303-BF80-6455036E1DE7}</a:tableStyleId>
              </a:tblPr>
              <a:tblGrid>
                <a:gridCol w="1421374">
                  <a:extLst>
                    <a:ext uri="{9D8B030D-6E8A-4147-A177-3AD203B41FA5}">
                      <a16:colId xmlns:a16="http://schemas.microsoft.com/office/drawing/2014/main" val="1093313199"/>
                    </a:ext>
                  </a:extLst>
                </a:gridCol>
                <a:gridCol w="1421374">
                  <a:extLst>
                    <a:ext uri="{9D8B030D-6E8A-4147-A177-3AD203B41FA5}">
                      <a16:colId xmlns:a16="http://schemas.microsoft.com/office/drawing/2014/main" val="159272171"/>
                    </a:ext>
                  </a:extLst>
                </a:gridCol>
                <a:gridCol w="1421374">
                  <a:extLst>
                    <a:ext uri="{9D8B030D-6E8A-4147-A177-3AD203B41FA5}">
                      <a16:colId xmlns:a16="http://schemas.microsoft.com/office/drawing/2014/main" val="3576371466"/>
                    </a:ext>
                  </a:extLst>
                </a:gridCol>
                <a:gridCol w="843454">
                  <a:extLst>
                    <a:ext uri="{9D8B030D-6E8A-4147-A177-3AD203B41FA5}">
                      <a16:colId xmlns:a16="http://schemas.microsoft.com/office/drawing/2014/main" val="368817148"/>
                    </a:ext>
                  </a:extLst>
                </a:gridCol>
              </a:tblGrid>
              <a:tr h="390726">
                <a:tc>
                  <a:txBody>
                    <a:bodyPr/>
                    <a:lstStyle/>
                    <a:p>
                      <a:pPr algn="ctr" rtl="1" fontAlgn="ctr"/>
                      <a:r>
                        <a:rPr lang="fa-IR" sz="1100" b="1" u="none" strike="noStrike">
                          <a:effectLst/>
                          <a:cs typeface="B Mitra" panose="00000400000000000000" pitchFamily="2" charset="-78"/>
                        </a:rPr>
                        <a:t>نام شهرستان</a:t>
                      </a:r>
                      <a:endParaRPr lang="fa-IR" sz="1100" b="1" i="0" u="none" strike="noStrike">
                        <a:solidFill>
                          <a:srgbClr val="000000"/>
                        </a:solidFill>
                        <a:effectLst/>
                        <a:latin typeface="B Mitra" panose="00000400000000000000" pitchFamily="2" charset="-78"/>
                        <a:cs typeface="B Mitra" panose="00000400000000000000" pitchFamily="2" charset="-78"/>
                      </a:endParaRPr>
                    </a:p>
                  </a:txBody>
                  <a:tcPr marL="6315" marR="6315" marT="6315" marB="0" anchor="ctr">
                    <a:solidFill>
                      <a:schemeClr val="bg1">
                        <a:lumMod val="95000"/>
                      </a:schemeClr>
                    </a:solidFill>
                  </a:tcPr>
                </a:tc>
                <a:tc>
                  <a:txBody>
                    <a:bodyPr/>
                    <a:lstStyle/>
                    <a:p>
                      <a:pPr algn="ctr" rtl="1" fontAlgn="ctr"/>
                      <a:r>
                        <a:rPr lang="fa-IR" sz="1100" b="1" u="none" strike="noStrike">
                          <a:effectLst/>
                          <a:cs typeface="B Mitra" panose="00000400000000000000" pitchFamily="2" charset="-78"/>
                        </a:rPr>
                        <a:t>کودکان سال 1400</a:t>
                      </a:r>
                      <a:endParaRPr lang="fa-IR" sz="1100" b="1" i="0" u="none" strike="noStrike">
                        <a:solidFill>
                          <a:srgbClr val="000000"/>
                        </a:solidFill>
                        <a:effectLst/>
                        <a:latin typeface="B Mitra" panose="00000400000000000000" pitchFamily="2" charset="-78"/>
                        <a:cs typeface="B Mitra" panose="00000400000000000000" pitchFamily="2" charset="-78"/>
                      </a:endParaRPr>
                    </a:p>
                  </a:txBody>
                  <a:tcPr marL="6315" marR="6315" marT="6315" marB="0" anchor="ctr">
                    <a:solidFill>
                      <a:schemeClr val="bg1">
                        <a:lumMod val="95000"/>
                      </a:schemeClr>
                    </a:solidFill>
                  </a:tcPr>
                </a:tc>
                <a:tc>
                  <a:txBody>
                    <a:bodyPr/>
                    <a:lstStyle/>
                    <a:p>
                      <a:pPr algn="ctr" rtl="1" fontAlgn="ctr"/>
                      <a:r>
                        <a:rPr lang="fa-IR" sz="1100" b="1" u="none" strike="noStrike">
                          <a:effectLst/>
                          <a:cs typeface="B Mitra" panose="00000400000000000000" pitchFamily="2" charset="-78"/>
                        </a:rPr>
                        <a:t>کودکان سال 1401</a:t>
                      </a:r>
                      <a:endParaRPr lang="fa-IR" sz="1100" b="1" i="0" u="none" strike="noStrike">
                        <a:solidFill>
                          <a:srgbClr val="000000"/>
                        </a:solidFill>
                        <a:effectLst/>
                        <a:latin typeface="B Mitra" panose="00000400000000000000" pitchFamily="2" charset="-78"/>
                        <a:cs typeface="B Mitra" panose="00000400000000000000" pitchFamily="2" charset="-78"/>
                      </a:endParaRPr>
                    </a:p>
                  </a:txBody>
                  <a:tcPr marL="6315" marR="6315" marT="6315" marB="0" anchor="ctr">
                    <a:solidFill>
                      <a:schemeClr val="bg1">
                        <a:lumMod val="95000"/>
                      </a:schemeClr>
                    </a:solidFill>
                  </a:tcPr>
                </a:tc>
                <a:tc>
                  <a:txBody>
                    <a:bodyPr/>
                    <a:lstStyle/>
                    <a:p>
                      <a:pPr algn="ctr" rtl="1" fontAlgn="ctr"/>
                      <a:r>
                        <a:rPr lang="fa-IR" sz="1100" b="1" u="none" strike="noStrike">
                          <a:effectLst/>
                          <a:cs typeface="B Mitra" panose="00000400000000000000" pitchFamily="2" charset="-78"/>
                        </a:rPr>
                        <a:t>افزایش مرگ در سال 1401</a:t>
                      </a:r>
                      <a:endParaRPr lang="fa-IR" sz="1100" b="1" i="0" u="none" strike="noStrike">
                        <a:solidFill>
                          <a:srgbClr val="000000"/>
                        </a:solidFill>
                        <a:effectLst/>
                        <a:latin typeface="B Mitra" panose="00000400000000000000" pitchFamily="2" charset="-78"/>
                        <a:cs typeface="B Mitra" panose="00000400000000000000" pitchFamily="2" charset="-78"/>
                      </a:endParaRPr>
                    </a:p>
                  </a:txBody>
                  <a:tcPr marL="6315" marR="6315" marT="6315" marB="0" anchor="ctr">
                    <a:solidFill>
                      <a:schemeClr val="bg1">
                        <a:lumMod val="95000"/>
                      </a:schemeClr>
                    </a:solidFill>
                  </a:tcPr>
                </a:tc>
                <a:extLst>
                  <a:ext uri="{0D108BD9-81ED-4DB2-BD59-A6C34878D82A}">
                    <a16:rowId xmlns:a16="http://schemas.microsoft.com/office/drawing/2014/main" val="3623292516"/>
                  </a:ext>
                </a:extLst>
              </a:tr>
              <a:tr h="204243">
                <a:tc>
                  <a:txBody>
                    <a:bodyPr/>
                    <a:lstStyle/>
                    <a:p>
                      <a:pPr algn="r" rtl="1" fontAlgn="ctr"/>
                      <a:r>
                        <a:rPr lang="fa-IR" sz="1200" b="0" u="none" strike="noStrike" dirty="0">
                          <a:effectLst/>
                          <a:cs typeface="B Nazanin" panose="00000400000000000000" pitchFamily="2" charset="-78"/>
                        </a:rPr>
                        <a:t>اردستان</a:t>
                      </a:r>
                      <a:endParaRPr lang="fa-IR" sz="1200" b="0" i="0" u="none" strike="noStrike" dirty="0">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a:effectLst/>
                          <a:cs typeface="B Nazanin" panose="00000400000000000000" pitchFamily="2" charset="-78"/>
                        </a:rPr>
                        <a:t>0</a:t>
                      </a:r>
                      <a:endParaRPr lang="fa-IR" sz="1200" b="0" i="0" u="none" strike="noStrike">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a:effectLst/>
                          <a:cs typeface="B Nazanin" panose="00000400000000000000" pitchFamily="2" charset="-78"/>
                        </a:rPr>
                        <a:t>2</a:t>
                      </a:r>
                      <a:endParaRPr lang="fa-IR" sz="1200" b="0" i="0" u="none" strike="noStrike">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a:effectLst/>
                          <a:cs typeface="B Nazanin" panose="00000400000000000000" pitchFamily="2" charset="-78"/>
                        </a:rPr>
                        <a:t>2</a:t>
                      </a:r>
                      <a:endParaRPr lang="fa-IR" sz="1200" b="0" i="0" u="none" strike="noStrike">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extLst>
                  <a:ext uri="{0D108BD9-81ED-4DB2-BD59-A6C34878D82A}">
                    <a16:rowId xmlns:a16="http://schemas.microsoft.com/office/drawing/2014/main" val="705876467"/>
                  </a:ext>
                </a:extLst>
              </a:tr>
              <a:tr h="204243">
                <a:tc>
                  <a:txBody>
                    <a:bodyPr/>
                    <a:lstStyle/>
                    <a:p>
                      <a:pPr algn="r" rtl="1" fontAlgn="ctr"/>
                      <a:r>
                        <a:rPr lang="fa-IR" sz="1200" b="0" u="none" strike="noStrike" dirty="0">
                          <a:effectLst/>
                          <a:cs typeface="B Nazanin" panose="00000400000000000000" pitchFamily="2" charset="-78"/>
                        </a:rPr>
                        <a:t>اصفهان یک</a:t>
                      </a:r>
                      <a:endParaRPr lang="fa-IR" sz="1200" b="0" i="0" u="none" strike="noStrike" dirty="0">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a:effectLst/>
                          <a:cs typeface="B Nazanin" panose="00000400000000000000" pitchFamily="2" charset="-78"/>
                        </a:rPr>
                        <a:t>40</a:t>
                      </a:r>
                      <a:endParaRPr lang="fa-IR" sz="1200" b="0" i="0" u="none" strike="noStrike">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a:effectLst/>
                          <a:cs typeface="B Nazanin" panose="00000400000000000000" pitchFamily="2" charset="-78"/>
                        </a:rPr>
                        <a:t>47</a:t>
                      </a:r>
                      <a:endParaRPr lang="fa-IR" sz="1200" b="0" i="0" u="none" strike="noStrike">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dirty="0">
                          <a:effectLst/>
                          <a:cs typeface="B Nazanin" panose="00000400000000000000" pitchFamily="2" charset="-78"/>
                        </a:rPr>
                        <a:t>7</a:t>
                      </a:r>
                      <a:endParaRPr lang="fa-IR" sz="1200" b="0" i="0" u="none" strike="noStrike" dirty="0">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rgbClr val="00B0F0"/>
                    </a:solidFill>
                  </a:tcPr>
                </a:tc>
                <a:extLst>
                  <a:ext uri="{0D108BD9-81ED-4DB2-BD59-A6C34878D82A}">
                    <a16:rowId xmlns:a16="http://schemas.microsoft.com/office/drawing/2014/main" val="3010732067"/>
                  </a:ext>
                </a:extLst>
              </a:tr>
              <a:tr h="204243">
                <a:tc>
                  <a:txBody>
                    <a:bodyPr/>
                    <a:lstStyle/>
                    <a:p>
                      <a:pPr algn="r" rtl="1" fontAlgn="ctr"/>
                      <a:r>
                        <a:rPr lang="fa-IR" sz="1200" b="0" u="none" strike="noStrike" dirty="0">
                          <a:effectLst/>
                          <a:cs typeface="B Nazanin" panose="00000400000000000000" pitchFamily="2" charset="-78"/>
                        </a:rPr>
                        <a:t>اصفهان دو</a:t>
                      </a:r>
                      <a:endParaRPr lang="fa-IR" sz="1200" b="0" i="0" u="none" strike="noStrike" dirty="0">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a:effectLst/>
                          <a:cs typeface="B Nazanin" panose="00000400000000000000" pitchFamily="2" charset="-78"/>
                        </a:rPr>
                        <a:t>57</a:t>
                      </a:r>
                      <a:endParaRPr lang="fa-IR" sz="1200" b="0" i="0" u="none" strike="noStrike">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dirty="0" smtClean="0">
                          <a:effectLst/>
                          <a:cs typeface="B Nazanin" panose="00000400000000000000" pitchFamily="2" charset="-78"/>
                        </a:rPr>
                        <a:t>42</a:t>
                      </a:r>
                      <a:endParaRPr lang="fa-IR" sz="1200" b="0" i="0" u="none" strike="noStrike" dirty="0">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dirty="0" smtClean="0">
                          <a:effectLst/>
                          <a:cs typeface="B Nazanin" panose="00000400000000000000" pitchFamily="2" charset="-78"/>
                        </a:rPr>
                        <a:t>15-</a:t>
                      </a:r>
                      <a:endParaRPr lang="fa-IR" sz="1200" b="0" i="0" u="none" strike="noStrike" dirty="0">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extLst>
                  <a:ext uri="{0D108BD9-81ED-4DB2-BD59-A6C34878D82A}">
                    <a16:rowId xmlns:a16="http://schemas.microsoft.com/office/drawing/2014/main" val="4010018278"/>
                  </a:ext>
                </a:extLst>
              </a:tr>
              <a:tr h="204243">
                <a:tc>
                  <a:txBody>
                    <a:bodyPr/>
                    <a:lstStyle/>
                    <a:p>
                      <a:pPr algn="r" rtl="1" fontAlgn="ctr"/>
                      <a:r>
                        <a:rPr lang="fa-IR" sz="1200" b="0" u="none" strike="noStrike">
                          <a:effectLst/>
                          <a:cs typeface="B Nazanin" panose="00000400000000000000" pitchFamily="2" charset="-78"/>
                        </a:rPr>
                        <a:t>برخوار</a:t>
                      </a:r>
                      <a:endParaRPr lang="fa-IR" sz="1200" b="0" i="0" u="none" strike="noStrike">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a:effectLst/>
                          <a:cs typeface="B Nazanin" panose="00000400000000000000" pitchFamily="2" charset="-78"/>
                        </a:rPr>
                        <a:t>11</a:t>
                      </a:r>
                      <a:endParaRPr lang="fa-IR" sz="1200" b="0" i="0" u="none" strike="noStrike">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dirty="0" smtClean="0">
                          <a:effectLst/>
                          <a:cs typeface="B Nazanin" panose="00000400000000000000" pitchFamily="2" charset="-78"/>
                        </a:rPr>
                        <a:t>10</a:t>
                      </a:r>
                      <a:endParaRPr lang="fa-IR" sz="1200" b="0" i="0" u="none" strike="noStrike" dirty="0">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dirty="0" smtClean="0">
                          <a:effectLst/>
                          <a:cs typeface="B Nazanin" panose="00000400000000000000" pitchFamily="2" charset="-78"/>
                        </a:rPr>
                        <a:t>1-</a:t>
                      </a:r>
                      <a:endParaRPr lang="fa-IR" sz="1200" b="0" i="0" u="none" strike="noStrike" dirty="0">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extLst>
                  <a:ext uri="{0D108BD9-81ED-4DB2-BD59-A6C34878D82A}">
                    <a16:rowId xmlns:a16="http://schemas.microsoft.com/office/drawing/2014/main" val="3835485087"/>
                  </a:ext>
                </a:extLst>
              </a:tr>
              <a:tr h="204243">
                <a:tc>
                  <a:txBody>
                    <a:bodyPr/>
                    <a:lstStyle/>
                    <a:p>
                      <a:pPr algn="r" rtl="1" fontAlgn="ctr"/>
                      <a:r>
                        <a:rPr lang="fa-IR" sz="1200" b="0" u="none" strike="noStrike" dirty="0">
                          <a:effectLst/>
                          <a:cs typeface="B Nazanin" panose="00000400000000000000" pitchFamily="2" charset="-78"/>
                        </a:rPr>
                        <a:t>بویین و میاندشت</a:t>
                      </a:r>
                      <a:endParaRPr lang="fa-IR" sz="1200" b="0" i="0" u="none" strike="noStrike" dirty="0">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a:effectLst/>
                          <a:cs typeface="B Nazanin" panose="00000400000000000000" pitchFamily="2" charset="-78"/>
                        </a:rPr>
                        <a:t>0</a:t>
                      </a:r>
                      <a:endParaRPr lang="fa-IR" sz="1200" b="0" i="0" u="none" strike="noStrike">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a:effectLst/>
                          <a:cs typeface="B Nazanin" panose="00000400000000000000" pitchFamily="2" charset="-78"/>
                        </a:rPr>
                        <a:t>0</a:t>
                      </a:r>
                      <a:endParaRPr lang="fa-IR" sz="1200" b="0" i="0" u="none" strike="noStrike">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a:effectLst/>
                          <a:cs typeface="B Nazanin" panose="00000400000000000000" pitchFamily="2" charset="-78"/>
                        </a:rPr>
                        <a:t>0</a:t>
                      </a:r>
                      <a:endParaRPr lang="fa-IR" sz="1200" b="0" i="0" u="none" strike="noStrike">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extLst>
                  <a:ext uri="{0D108BD9-81ED-4DB2-BD59-A6C34878D82A}">
                    <a16:rowId xmlns:a16="http://schemas.microsoft.com/office/drawing/2014/main" val="2625248672"/>
                  </a:ext>
                </a:extLst>
              </a:tr>
              <a:tr h="204243">
                <a:tc>
                  <a:txBody>
                    <a:bodyPr/>
                    <a:lstStyle/>
                    <a:p>
                      <a:pPr algn="r" rtl="1" fontAlgn="ctr"/>
                      <a:r>
                        <a:rPr lang="fa-IR" sz="1200" b="0" u="none" strike="noStrike">
                          <a:effectLst/>
                          <a:cs typeface="B Nazanin" panose="00000400000000000000" pitchFamily="2" charset="-78"/>
                        </a:rPr>
                        <a:t>تیران و کرون</a:t>
                      </a:r>
                      <a:endParaRPr lang="fa-IR" sz="1200" b="0" i="0" u="none" strike="noStrike">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a:effectLst/>
                          <a:cs typeface="B Nazanin" panose="00000400000000000000" pitchFamily="2" charset="-78"/>
                        </a:rPr>
                        <a:t>6</a:t>
                      </a:r>
                      <a:endParaRPr lang="fa-IR" sz="1200" b="0" i="0" u="none" strike="noStrike">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dirty="0" smtClean="0">
                          <a:effectLst/>
                          <a:cs typeface="B Nazanin" panose="00000400000000000000" pitchFamily="2" charset="-78"/>
                        </a:rPr>
                        <a:t>4</a:t>
                      </a:r>
                      <a:endParaRPr lang="fa-IR" sz="1200" b="0" i="0" u="none" strike="noStrike" dirty="0">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dirty="0" smtClean="0">
                          <a:effectLst/>
                          <a:cs typeface="B Nazanin" panose="00000400000000000000" pitchFamily="2" charset="-78"/>
                        </a:rPr>
                        <a:t>2-</a:t>
                      </a:r>
                      <a:endParaRPr lang="fa-IR" sz="1200" b="0" i="0" u="none" strike="noStrike" dirty="0">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extLst>
                  <a:ext uri="{0D108BD9-81ED-4DB2-BD59-A6C34878D82A}">
                    <a16:rowId xmlns:a16="http://schemas.microsoft.com/office/drawing/2014/main" val="3723229475"/>
                  </a:ext>
                </a:extLst>
              </a:tr>
              <a:tr h="204243">
                <a:tc>
                  <a:txBody>
                    <a:bodyPr/>
                    <a:lstStyle/>
                    <a:p>
                      <a:pPr algn="r" rtl="1" fontAlgn="ctr"/>
                      <a:r>
                        <a:rPr lang="fa-IR" sz="1200" b="0" u="none" strike="noStrike" dirty="0">
                          <a:effectLst/>
                          <a:cs typeface="B Nazanin" panose="00000400000000000000" pitchFamily="2" charset="-78"/>
                        </a:rPr>
                        <a:t>جرقویه</a:t>
                      </a:r>
                      <a:endParaRPr lang="fa-IR" sz="1200" b="0" i="0" u="none" strike="noStrike" dirty="0">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a:effectLst/>
                          <a:cs typeface="B Nazanin" panose="00000400000000000000" pitchFamily="2" charset="-78"/>
                        </a:rPr>
                        <a:t>0</a:t>
                      </a:r>
                      <a:endParaRPr lang="fa-IR" sz="1200" b="0" i="0" u="none" strike="noStrike">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a:effectLst/>
                          <a:cs typeface="B Nazanin" panose="00000400000000000000" pitchFamily="2" charset="-78"/>
                        </a:rPr>
                        <a:t>2</a:t>
                      </a:r>
                      <a:endParaRPr lang="fa-IR" sz="1200" b="0" i="0" u="none" strike="noStrike">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a:effectLst/>
                          <a:cs typeface="B Nazanin" panose="00000400000000000000" pitchFamily="2" charset="-78"/>
                        </a:rPr>
                        <a:t>2</a:t>
                      </a:r>
                      <a:endParaRPr lang="fa-IR" sz="1200" b="0" i="0" u="none" strike="noStrike">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extLst>
                  <a:ext uri="{0D108BD9-81ED-4DB2-BD59-A6C34878D82A}">
                    <a16:rowId xmlns:a16="http://schemas.microsoft.com/office/drawing/2014/main" val="3677865470"/>
                  </a:ext>
                </a:extLst>
              </a:tr>
              <a:tr h="204243">
                <a:tc>
                  <a:txBody>
                    <a:bodyPr/>
                    <a:lstStyle/>
                    <a:p>
                      <a:pPr algn="r" rtl="1" fontAlgn="ctr"/>
                      <a:r>
                        <a:rPr lang="fa-IR" sz="1200" b="0" u="none" strike="noStrike" dirty="0">
                          <a:effectLst/>
                          <a:cs typeface="B Nazanin" panose="00000400000000000000" pitchFamily="2" charset="-78"/>
                        </a:rPr>
                        <a:t>چادگان</a:t>
                      </a:r>
                      <a:endParaRPr lang="fa-IR" sz="1200" b="0" i="0" u="none" strike="noStrike" dirty="0">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a:effectLst/>
                          <a:cs typeface="B Nazanin" panose="00000400000000000000" pitchFamily="2" charset="-78"/>
                        </a:rPr>
                        <a:t>1</a:t>
                      </a:r>
                      <a:endParaRPr lang="fa-IR" sz="1200" b="0" i="0" u="none" strike="noStrike">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a:effectLst/>
                          <a:cs typeface="B Nazanin" panose="00000400000000000000" pitchFamily="2" charset="-78"/>
                        </a:rPr>
                        <a:t>3</a:t>
                      </a:r>
                      <a:endParaRPr lang="fa-IR" sz="1200" b="0" i="0" u="none" strike="noStrike">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a:effectLst/>
                          <a:cs typeface="B Nazanin" panose="00000400000000000000" pitchFamily="2" charset="-78"/>
                        </a:rPr>
                        <a:t>2</a:t>
                      </a:r>
                      <a:endParaRPr lang="fa-IR" sz="1200" b="0" i="0" u="none" strike="noStrike">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extLst>
                  <a:ext uri="{0D108BD9-81ED-4DB2-BD59-A6C34878D82A}">
                    <a16:rowId xmlns:a16="http://schemas.microsoft.com/office/drawing/2014/main" val="3436193985"/>
                  </a:ext>
                </a:extLst>
              </a:tr>
              <a:tr h="204243">
                <a:tc>
                  <a:txBody>
                    <a:bodyPr/>
                    <a:lstStyle/>
                    <a:p>
                      <a:pPr algn="r" rtl="1" fontAlgn="ctr"/>
                      <a:r>
                        <a:rPr lang="fa-IR" sz="1200" b="0" u="none" strike="noStrike">
                          <a:effectLst/>
                          <a:cs typeface="B Nazanin" panose="00000400000000000000" pitchFamily="2" charset="-78"/>
                        </a:rPr>
                        <a:t>خمینی شهر</a:t>
                      </a:r>
                      <a:endParaRPr lang="fa-IR" sz="1200" b="0" i="0" u="none" strike="noStrike">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a:effectLst/>
                          <a:cs typeface="B Nazanin" panose="00000400000000000000" pitchFamily="2" charset="-78"/>
                        </a:rPr>
                        <a:t>18</a:t>
                      </a:r>
                      <a:endParaRPr lang="fa-IR" sz="1200" b="0" i="0" u="none" strike="noStrike">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dirty="0" smtClean="0">
                          <a:effectLst/>
                          <a:cs typeface="B Nazanin" panose="00000400000000000000" pitchFamily="2" charset="-78"/>
                        </a:rPr>
                        <a:t>22</a:t>
                      </a:r>
                      <a:endParaRPr lang="fa-IR" sz="1200" b="0" i="0" u="none" strike="noStrike" dirty="0">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dirty="0" smtClean="0">
                          <a:effectLst/>
                          <a:cs typeface="B Nazanin" panose="00000400000000000000" pitchFamily="2" charset="-78"/>
                        </a:rPr>
                        <a:t>4</a:t>
                      </a:r>
                      <a:endParaRPr lang="fa-IR" sz="1200" b="0" i="0" u="none" strike="noStrike" dirty="0">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rgbClr val="00B0F0"/>
                    </a:solidFill>
                  </a:tcPr>
                </a:tc>
                <a:extLst>
                  <a:ext uri="{0D108BD9-81ED-4DB2-BD59-A6C34878D82A}">
                    <a16:rowId xmlns:a16="http://schemas.microsoft.com/office/drawing/2014/main" val="1750207477"/>
                  </a:ext>
                </a:extLst>
              </a:tr>
              <a:tr h="204243">
                <a:tc>
                  <a:txBody>
                    <a:bodyPr/>
                    <a:lstStyle/>
                    <a:p>
                      <a:pPr algn="r" rtl="1" fontAlgn="ctr"/>
                      <a:r>
                        <a:rPr lang="fa-IR" sz="1200" b="0" u="none" strike="noStrike" dirty="0">
                          <a:effectLst/>
                          <a:cs typeface="B Nazanin" panose="00000400000000000000" pitchFamily="2" charset="-78"/>
                        </a:rPr>
                        <a:t>خوانسار</a:t>
                      </a:r>
                      <a:endParaRPr lang="fa-IR" sz="1200" b="0" i="0" u="none" strike="noStrike" dirty="0">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a:effectLst/>
                          <a:cs typeface="B Nazanin" panose="00000400000000000000" pitchFamily="2" charset="-78"/>
                        </a:rPr>
                        <a:t>0</a:t>
                      </a:r>
                      <a:endParaRPr lang="fa-IR" sz="1200" b="0" i="0" u="none" strike="noStrike">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a:effectLst/>
                          <a:cs typeface="B Nazanin" panose="00000400000000000000" pitchFamily="2" charset="-78"/>
                        </a:rPr>
                        <a:t>1</a:t>
                      </a:r>
                      <a:endParaRPr lang="fa-IR" sz="1200" b="0" i="0" u="none" strike="noStrike">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a:effectLst/>
                          <a:cs typeface="B Nazanin" panose="00000400000000000000" pitchFamily="2" charset="-78"/>
                        </a:rPr>
                        <a:t>1</a:t>
                      </a:r>
                      <a:endParaRPr lang="fa-IR" sz="1200" b="0" i="0" u="none" strike="noStrike">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extLst>
                  <a:ext uri="{0D108BD9-81ED-4DB2-BD59-A6C34878D82A}">
                    <a16:rowId xmlns:a16="http://schemas.microsoft.com/office/drawing/2014/main" val="3619456497"/>
                  </a:ext>
                </a:extLst>
              </a:tr>
              <a:tr h="204243">
                <a:tc>
                  <a:txBody>
                    <a:bodyPr/>
                    <a:lstStyle/>
                    <a:p>
                      <a:pPr algn="r" rtl="1" fontAlgn="ctr"/>
                      <a:r>
                        <a:rPr lang="fa-IR" sz="1200" b="0" u="none" strike="noStrike">
                          <a:effectLst/>
                          <a:cs typeface="B Nazanin" panose="00000400000000000000" pitchFamily="2" charset="-78"/>
                        </a:rPr>
                        <a:t>خوروبیابانک</a:t>
                      </a:r>
                      <a:endParaRPr lang="fa-IR" sz="1200" b="0" i="0" u="none" strike="noStrike">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a:effectLst/>
                          <a:cs typeface="B Nazanin" panose="00000400000000000000" pitchFamily="2" charset="-78"/>
                        </a:rPr>
                        <a:t>2</a:t>
                      </a:r>
                      <a:endParaRPr lang="fa-IR" sz="1200" b="0" i="0" u="none" strike="noStrike">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a:effectLst/>
                          <a:cs typeface="B Nazanin" panose="00000400000000000000" pitchFamily="2" charset="-78"/>
                        </a:rPr>
                        <a:t>2</a:t>
                      </a:r>
                      <a:endParaRPr lang="fa-IR" sz="1200" b="0" i="0" u="none" strike="noStrike">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a:effectLst/>
                          <a:cs typeface="B Nazanin" panose="00000400000000000000" pitchFamily="2" charset="-78"/>
                        </a:rPr>
                        <a:t>0</a:t>
                      </a:r>
                      <a:endParaRPr lang="fa-IR" sz="1200" b="0" i="0" u="none" strike="noStrike">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extLst>
                  <a:ext uri="{0D108BD9-81ED-4DB2-BD59-A6C34878D82A}">
                    <a16:rowId xmlns:a16="http://schemas.microsoft.com/office/drawing/2014/main" val="1932445849"/>
                  </a:ext>
                </a:extLst>
              </a:tr>
              <a:tr h="204243">
                <a:tc>
                  <a:txBody>
                    <a:bodyPr/>
                    <a:lstStyle/>
                    <a:p>
                      <a:pPr algn="r" rtl="1" fontAlgn="ctr"/>
                      <a:r>
                        <a:rPr lang="fa-IR" sz="1200" b="0" u="none" strike="noStrike" dirty="0">
                          <a:effectLst/>
                          <a:cs typeface="B Nazanin" panose="00000400000000000000" pitchFamily="2" charset="-78"/>
                        </a:rPr>
                        <a:t>دهاقان</a:t>
                      </a:r>
                      <a:endParaRPr lang="fa-IR" sz="1200" b="0" i="0" u="none" strike="noStrike" dirty="0">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dirty="0">
                          <a:effectLst/>
                          <a:cs typeface="B Nazanin" panose="00000400000000000000" pitchFamily="2" charset="-78"/>
                        </a:rPr>
                        <a:t>2</a:t>
                      </a:r>
                      <a:endParaRPr lang="fa-IR" sz="1200" b="0" i="0" u="none" strike="noStrike" dirty="0">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a:effectLst/>
                          <a:cs typeface="B Nazanin" panose="00000400000000000000" pitchFamily="2" charset="-78"/>
                        </a:rPr>
                        <a:t>1</a:t>
                      </a:r>
                      <a:endParaRPr lang="fa-IR" sz="1200" b="0" i="0" u="none" strike="noStrike">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dirty="0" smtClean="0">
                          <a:effectLst/>
                          <a:cs typeface="B Nazanin" panose="00000400000000000000" pitchFamily="2" charset="-78"/>
                        </a:rPr>
                        <a:t>1-</a:t>
                      </a:r>
                      <a:endParaRPr lang="fa-IR" sz="1200" b="0" i="0" u="none" strike="noStrike" dirty="0">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extLst>
                  <a:ext uri="{0D108BD9-81ED-4DB2-BD59-A6C34878D82A}">
                    <a16:rowId xmlns:a16="http://schemas.microsoft.com/office/drawing/2014/main" val="3556642950"/>
                  </a:ext>
                </a:extLst>
              </a:tr>
              <a:tr h="204243">
                <a:tc>
                  <a:txBody>
                    <a:bodyPr/>
                    <a:lstStyle/>
                    <a:p>
                      <a:pPr algn="r" rtl="1" fontAlgn="ctr"/>
                      <a:r>
                        <a:rPr lang="fa-IR" sz="1200" b="0" u="none" strike="noStrike">
                          <a:effectLst/>
                          <a:cs typeface="B Nazanin" panose="00000400000000000000" pitchFamily="2" charset="-78"/>
                        </a:rPr>
                        <a:t>سمیرم</a:t>
                      </a:r>
                      <a:endParaRPr lang="fa-IR" sz="1200" b="0" i="0" u="none" strike="noStrike">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dirty="0">
                          <a:effectLst/>
                          <a:cs typeface="B Nazanin" panose="00000400000000000000" pitchFamily="2" charset="-78"/>
                        </a:rPr>
                        <a:t>5</a:t>
                      </a:r>
                      <a:endParaRPr lang="fa-IR" sz="1200" b="0" i="0" u="none" strike="noStrike" dirty="0">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a:effectLst/>
                          <a:cs typeface="B Nazanin" panose="00000400000000000000" pitchFamily="2" charset="-78"/>
                        </a:rPr>
                        <a:t>2</a:t>
                      </a:r>
                      <a:endParaRPr lang="fa-IR" sz="1200" b="0" i="0" u="none" strike="noStrike">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dirty="0" smtClean="0">
                          <a:effectLst/>
                          <a:cs typeface="B Nazanin" panose="00000400000000000000" pitchFamily="2" charset="-78"/>
                        </a:rPr>
                        <a:t>3-</a:t>
                      </a:r>
                      <a:endParaRPr lang="fa-IR" sz="1200" b="0" i="0" u="none" strike="noStrike" dirty="0">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extLst>
                  <a:ext uri="{0D108BD9-81ED-4DB2-BD59-A6C34878D82A}">
                    <a16:rowId xmlns:a16="http://schemas.microsoft.com/office/drawing/2014/main" val="2887549073"/>
                  </a:ext>
                </a:extLst>
              </a:tr>
              <a:tr h="204243">
                <a:tc>
                  <a:txBody>
                    <a:bodyPr/>
                    <a:lstStyle/>
                    <a:p>
                      <a:pPr algn="r" rtl="1" fontAlgn="ctr"/>
                      <a:r>
                        <a:rPr lang="fa-IR" sz="1200" b="0" u="none" strike="noStrike">
                          <a:effectLst/>
                          <a:cs typeface="B Nazanin" panose="00000400000000000000" pitchFamily="2" charset="-78"/>
                        </a:rPr>
                        <a:t>شاهین شهر و میمه</a:t>
                      </a:r>
                      <a:endParaRPr lang="fa-IR" sz="1200" b="0" i="0" u="none" strike="noStrike">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dirty="0">
                          <a:effectLst/>
                          <a:cs typeface="B Nazanin" panose="00000400000000000000" pitchFamily="2" charset="-78"/>
                        </a:rPr>
                        <a:t>10</a:t>
                      </a:r>
                      <a:endParaRPr lang="fa-IR" sz="1200" b="0" i="0" u="none" strike="noStrike" dirty="0">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dirty="0" smtClean="0">
                          <a:effectLst/>
                          <a:cs typeface="B Nazanin" panose="00000400000000000000" pitchFamily="2" charset="-78"/>
                        </a:rPr>
                        <a:t>11</a:t>
                      </a:r>
                      <a:endParaRPr lang="fa-IR" sz="1200" b="0" i="0" u="none" strike="noStrike" dirty="0">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dirty="0" smtClean="0">
                          <a:effectLst/>
                          <a:cs typeface="B Nazanin" panose="00000400000000000000" pitchFamily="2" charset="-78"/>
                        </a:rPr>
                        <a:t>1</a:t>
                      </a:r>
                      <a:endParaRPr lang="fa-IR" sz="1200" b="0" i="0" u="none" strike="noStrike" dirty="0">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extLst>
                  <a:ext uri="{0D108BD9-81ED-4DB2-BD59-A6C34878D82A}">
                    <a16:rowId xmlns:a16="http://schemas.microsoft.com/office/drawing/2014/main" val="3527157480"/>
                  </a:ext>
                </a:extLst>
              </a:tr>
              <a:tr h="204243">
                <a:tc>
                  <a:txBody>
                    <a:bodyPr/>
                    <a:lstStyle/>
                    <a:p>
                      <a:pPr algn="r" rtl="1" fontAlgn="ctr"/>
                      <a:r>
                        <a:rPr lang="fa-IR" sz="1200" b="0" u="none" strike="noStrike">
                          <a:effectLst/>
                          <a:cs typeface="B Nazanin" panose="00000400000000000000" pitchFamily="2" charset="-78"/>
                        </a:rPr>
                        <a:t>شهرضا</a:t>
                      </a:r>
                      <a:endParaRPr lang="fa-IR" sz="1200" b="0" i="0" u="none" strike="noStrike">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dirty="0">
                          <a:effectLst/>
                          <a:cs typeface="B Nazanin" panose="00000400000000000000" pitchFamily="2" charset="-78"/>
                        </a:rPr>
                        <a:t>9</a:t>
                      </a:r>
                      <a:endParaRPr lang="fa-IR" sz="1200" b="0" i="0" u="none" strike="noStrike" dirty="0">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a:effectLst/>
                          <a:cs typeface="B Nazanin" panose="00000400000000000000" pitchFamily="2" charset="-78"/>
                        </a:rPr>
                        <a:t>8</a:t>
                      </a:r>
                      <a:endParaRPr lang="fa-IR" sz="1200" b="0" i="0" u="none" strike="noStrike">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dirty="0" smtClean="0">
                          <a:effectLst/>
                          <a:cs typeface="B Nazanin" panose="00000400000000000000" pitchFamily="2" charset="-78"/>
                        </a:rPr>
                        <a:t>1-</a:t>
                      </a:r>
                      <a:endParaRPr lang="fa-IR" sz="1200" b="0" i="0" u="none" strike="noStrike" dirty="0">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extLst>
                  <a:ext uri="{0D108BD9-81ED-4DB2-BD59-A6C34878D82A}">
                    <a16:rowId xmlns:a16="http://schemas.microsoft.com/office/drawing/2014/main" val="1048321115"/>
                  </a:ext>
                </a:extLst>
              </a:tr>
              <a:tr h="204243">
                <a:tc>
                  <a:txBody>
                    <a:bodyPr/>
                    <a:lstStyle/>
                    <a:p>
                      <a:pPr algn="r" rtl="1" fontAlgn="ctr"/>
                      <a:r>
                        <a:rPr lang="fa-IR" sz="1200" b="0" u="none" strike="noStrike">
                          <a:effectLst/>
                          <a:cs typeface="B Nazanin" panose="00000400000000000000" pitchFamily="2" charset="-78"/>
                        </a:rPr>
                        <a:t>فریدن</a:t>
                      </a:r>
                      <a:endParaRPr lang="fa-IR" sz="1200" b="0" i="0" u="none" strike="noStrike">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dirty="0">
                          <a:effectLst/>
                          <a:cs typeface="B Nazanin" panose="00000400000000000000" pitchFamily="2" charset="-78"/>
                        </a:rPr>
                        <a:t>4</a:t>
                      </a:r>
                      <a:endParaRPr lang="fa-IR" sz="1200" b="0" i="0" u="none" strike="noStrike" dirty="0">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i="0" u="none" strike="noStrike" dirty="0" smtClean="0">
                          <a:solidFill>
                            <a:schemeClr val="dk1"/>
                          </a:solidFill>
                          <a:effectLst/>
                          <a:latin typeface="+mn-lt"/>
                          <a:cs typeface="B Nazanin" panose="00000400000000000000" pitchFamily="2" charset="-78"/>
                        </a:rPr>
                        <a:t>1</a:t>
                      </a:r>
                      <a:endParaRPr lang="fa-IR" sz="1200" b="0" i="0" u="none" strike="noStrike" dirty="0">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dirty="0" smtClean="0">
                          <a:effectLst/>
                          <a:cs typeface="B Nazanin" panose="00000400000000000000" pitchFamily="2" charset="-78"/>
                        </a:rPr>
                        <a:t>3-</a:t>
                      </a:r>
                      <a:endParaRPr lang="fa-IR" sz="1200" b="0" i="0" u="none" strike="noStrike" dirty="0">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extLst>
                  <a:ext uri="{0D108BD9-81ED-4DB2-BD59-A6C34878D82A}">
                    <a16:rowId xmlns:a16="http://schemas.microsoft.com/office/drawing/2014/main" val="1789927893"/>
                  </a:ext>
                </a:extLst>
              </a:tr>
              <a:tr h="204243">
                <a:tc>
                  <a:txBody>
                    <a:bodyPr/>
                    <a:lstStyle/>
                    <a:p>
                      <a:pPr algn="r" rtl="1" fontAlgn="ctr"/>
                      <a:r>
                        <a:rPr lang="fa-IR" sz="1200" b="0" u="none" strike="noStrike">
                          <a:effectLst/>
                          <a:cs typeface="B Nazanin" panose="00000400000000000000" pitchFamily="2" charset="-78"/>
                        </a:rPr>
                        <a:t>فریدونشهر</a:t>
                      </a:r>
                      <a:endParaRPr lang="fa-IR" sz="1200" b="0" i="0" u="none" strike="noStrike">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dirty="0">
                          <a:effectLst/>
                          <a:cs typeface="B Nazanin" panose="00000400000000000000" pitchFamily="2" charset="-78"/>
                        </a:rPr>
                        <a:t>4</a:t>
                      </a:r>
                      <a:endParaRPr lang="fa-IR" sz="1200" b="0" i="0" u="none" strike="noStrike" dirty="0">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a:effectLst/>
                          <a:cs typeface="B Nazanin" panose="00000400000000000000" pitchFamily="2" charset="-78"/>
                        </a:rPr>
                        <a:t>2</a:t>
                      </a:r>
                      <a:endParaRPr lang="fa-IR" sz="1200" b="0" i="0" u="none" strike="noStrike">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dirty="0" smtClean="0">
                          <a:effectLst/>
                          <a:cs typeface="B Nazanin" panose="00000400000000000000" pitchFamily="2" charset="-78"/>
                        </a:rPr>
                        <a:t>2-</a:t>
                      </a:r>
                      <a:endParaRPr lang="fa-IR" sz="1200" b="0" i="0" u="none" strike="noStrike" dirty="0">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extLst>
                  <a:ext uri="{0D108BD9-81ED-4DB2-BD59-A6C34878D82A}">
                    <a16:rowId xmlns:a16="http://schemas.microsoft.com/office/drawing/2014/main" val="2289250357"/>
                  </a:ext>
                </a:extLst>
              </a:tr>
              <a:tr h="204243">
                <a:tc>
                  <a:txBody>
                    <a:bodyPr/>
                    <a:lstStyle/>
                    <a:p>
                      <a:pPr algn="r" rtl="1" fontAlgn="ctr"/>
                      <a:r>
                        <a:rPr lang="fa-IR" sz="1200" b="0" u="none" strike="noStrike">
                          <a:effectLst/>
                          <a:cs typeface="B Nazanin" panose="00000400000000000000" pitchFamily="2" charset="-78"/>
                        </a:rPr>
                        <a:t>فلاورجان</a:t>
                      </a:r>
                      <a:endParaRPr lang="fa-IR" sz="1200" b="0" i="0" u="none" strike="noStrike">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dirty="0">
                          <a:effectLst/>
                          <a:cs typeface="B Nazanin" panose="00000400000000000000" pitchFamily="2" charset="-78"/>
                        </a:rPr>
                        <a:t>12</a:t>
                      </a:r>
                      <a:endParaRPr lang="fa-IR" sz="1200" b="0" i="0" u="none" strike="noStrike" dirty="0">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a:effectLst/>
                          <a:cs typeface="B Nazanin" panose="00000400000000000000" pitchFamily="2" charset="-78"/>
                        </a:rPr>
                        <a:t>16</a:t>
                      </a:r>
                      <a:endParaRPr lang="fa-IR" sz="1200" b="0" i="0" u="none" strike="noStrike">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dirty="0">
                          <a:effectLst/>
                          <a:cs typeface="B Nazanin" panose="00000400000000000000" pitchFamily="2" charset="-78"/>
                        </a:rPr>
                        <a:t>4</a:t>
                      </a:r>
                      <a:endParaRPr lang="fa-IR" sz="1200" b="0" i="0" u="none" strike="noStrike" dirty="0">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rgbClr val="00B0F0"/>
                    </a:solidFill>
                  </a:tcPr>
                </a:tc>
                <a:extLst>
                  <a:ext uri="{0D108BD9-81ED-4DB2-BD59-A6C34878D82A}">
                    <a16:rowId xmlns:a16="http://schemas.microsoft.com/office/drawing/2014/main" val="2403768187"/>
                  </a:ext>
                </a:extLst>
              </a:tr>
              <a:tr h="204243">
                <a:tc>
                  <a:txBody>
                    <a:bodyPr/>
                    <a:lstStyle/>
                    <a:p>
                      <a:pPr algn="r" rtl="1" fontAlgn="ctr"/>
                      <a:r>
                        <a:rPr lang="fa-IR" sz="1200" b="0" u="none" strike="noStrike">
                          <a:effectLst/>
                          <a:cs typeface="B Nazanin" panose="00000400000000000000" pitchFamily="2" charset="-78"/>
                        </a:rPr>
                        <a:t>کوهپایه</a:t>
                      </a:r>
                      <a:endParaRPr lang="fa-IR" sz="1200" b="0" i="0" u="none" strike="noStrike">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dirty="0">
                          <a:effectLst/>
                          <a:cs typeface="B Nazanin" panose="00000400000000000000" pitchFamily="2" charset="-78"/>
                        </a:rPr>
                        <a:t>2</a:t>
                      </a:r>
                      <a:endParaRPr lang="fa-IR" sz="1200" b="0" i="0" u="none" strike="noStrike" dirty="0">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a:effectLst/>
                          <a:cs typeface="B Nazanin" panose="00000400000000000000" pitchFamily="2" charset="-78"/>
                        </a:rPr>
                        <a:t>2</a:t>
                      </a:r>
                      <a:endParaRPr lang="fa-IR" sz="1200" b="0" i="0" u="none" strike="noStrike">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a:effectLst/>
                          <a:cs typeface="B Nazanin" panose="00000400000000000000" pitchFamily="2" charset="-78"/>
                        </a:rPr>
                        <a:t>0</a:t>
                      </a:r>
                      <a:endParaRPr lang="fa-IR" sz="1200" b="0" i="0" u="none" strike="noStrike">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extLst>
                  <a:ext uri="{0D108BD9-81ED-4DB2-BD59-A6C34878D82A}">
                    <a16:rowId xmlns:a16="http://schemas.microsoft.com/office/drawing/2014/main" val="1439575809"/>
                  </a:ext>
                </a:extLst>
              </a:tr>
              <a:tr h="204243">
                <a:tc>
                  <a:txBody>
                    <a:bodyPr/>
                    <a:lstStyle/>
                    <a:p>
                      <a:pPr algn="r" rtl="1" fontAlgn="ctr"/>
                      <a:r>
                        <a:rPr lang="fa-IR" sz="1200" b="0" u="none" strike="noStrike">
                          <a:effectLst/>
                          <a:cs typeface="B Nazanin" panose="00000400000000000000" pitchFamily="2" charset="-78"/>
                        </a:rPr>
                        <a:t>گلپایگان</a:t>
                      </a:r>
                      <a:endParaRPr lang="fa-IR" sz="1200" b="0" i="0" u="none" strike="noStrike">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dirty="0">
                          <a:effectLst/>
                          <a:cs typeface="B Nazanin" panose="00000400000000000000" pitchFamily="2" charset="-78"/>
                        </a:rPr>
                        <a:t>5</a:t>
                      </a:r>
                      <a:endParaRPr lang="fa-IR" sz="1200" b="0" i="0" u="none" strike="noStrike" dirty="0">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a:effectLst/>
                          <a:cs typeface="B Nazanin" panose="00000400000000000000" pitchFamily="2" charset="-78"/>
                        </a:rPr>
                        <a:t>2</a:t>
                      </a:r>
                      <a:endParaRPr lang="fa-IR" sz="1200" b="0" i="0" u="none" strike="noStrike">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dirty="0" smtClean="0">
                          <a:effectLst/>
                          <a:cs typeface="B Nazanin" panose="00000400000000000000" pitchFamily="2" charset="-78"/>
                        </a:rPr>
                        <a:t>3-</a:t>
                      </a:r>
                      <a:endParaRPr lang="fa-IR" sz="1200" b="0" i="0" u="none" strike="noStrike" dirty="0">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extLst>
                  <a:ext uri="{0D108BD9-81ED-4DB2-BD59-A6C34878D82A}">
                    <a16:rowId xmlns:a16="http://schemas.microsoft.com/office/drawing/2014/main" val="1536062124"/>
                  </a:ext>
                </a:extLst>
              </a:tr>
              <a:tr h="204243">
                <a:tc>
                  <a:txBody>
                    <a:bodyPr/>
                    <a:lstStyle/>
                    <a:p>
                      <a:pPr algn="r" rtl="1" fontAlgn="ctr"/>
                      <a:r>
                        <a:rPr lang="fa-IR" sz="1200" b="0" u="none" strike="noStrike">
                          <a:effectLst/>
                          <a:cs typeface="B Nazanin" panose="00000400000000000000" pitchFamily="2" charset="-78"/>
                        </a:rPr>
                        <a:t>لنجان</a:t>
                      </a:r>
                      <a:endParaRPr lang="fa-IR" sz="1200" b="0" i="0" u="none" strike="noStrike">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dirty="0">
                          <a:effectLst/>
                          <a:cs typeface="B Nazanin" panose="00000400000000000000" pitchFamily="2" charset="-78"/>
                        </a:rPr>
                        <a:t>18</a:t>
                      </a:r>
                      <a:endParaRPr lang="fa-IR" sz="1200" b="0" i="0" u="none" strike="noStrike" dirty="0">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a:effectLst/>
                          <a:cs typeface="B Nazanin" panose="00000400000000000000" pitchFamily="2" charset="-78"/>
                        </a:rPr>
                        <a:t>12</a:t>
                      </a:r>
                      <a:endParaRPr lang="fa-IR" sz="1200" b="0" i="0" u="none" strike="noStrike">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dirty="0" smtClean="0">
                          <a:effectLst/>
                          <a:cs typeface="B Nazanin" panose="00000400000000000000" pitchFamily="2" charset="-78"/>
                        </a:rPr>
                        <a:t>6-</a:t>
                      </a:r>
                      <a:endParaRPr lang="fa-IR" sz="1200" b="0" i="0" u="none" strike="noStrike" dirty="0">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extLst>
                  <a:ext uri="{0D108BD9-81ED-4DB2-BD59-A6C34878D82A}">
                    <a16:rowId xmlns:a16="http://schemas.microsoft.com/office/drawing/2014/main" val="3367746942"/>
                  </a:ext>
                </a:extLst>
              </a:tr>
              <a:tr h="204243">
                <a:tc>
                  <a:txBody>
                    <a:bodyPr/>
                    <a:lstStyle/>
                    <a:p>
                      <a:pPr algn="r" rtl="1" fontAlgn="ctr"/>
                      <a:r>
                        <a:rPr lang="fa-IR" sz="1200" b="0" u="none" strike="noStrike">
                          <a:effectLst/>
                          <a:cs typeface="B Nazanin" panose="00000400000000000000" pitchFamily="2" charset="-78"/>
                        </a:rPr>
                        <a:t>مبارکه</a:t>
                      </a:r>
                      <a:endParaRPr lang="fa-IR" sz="1200" b="0" i="0" u="none" strike="noStrike">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dirty="0">
                          <a:effectLst/>
                          <a:cs typeface="B Nazanin" panose="00000400000000000000" pitchFamily="2" charset="-78"/>
                        </a:rPr>
                        <a:t>8</a:t>
                      </a:r>
                      <a:endParaRPr lang="fa-IR" sz="1200" b="0" i="0" u="none" strike="noStrike" dirty="0">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a:effectLst/>
                          <a:cs typeface="B Nazanin" panose="00000400000000000000" pitchFamily="2" charset="-78"/>
                        </a:rPr>
                        <a:t>10</a:t>
                      </a:r>
                      <a:endParaRPr lang="fa-IR" sz="1200" b="0" i="0" u="none" strike="noStrike">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a:effectLst/>
                          <a:cs typeface="B Nazanin" panose="00000400000000000000" pitchFamily="2" charset="-78"/>
                        </a:rPr>
                        <a:t>2</a:t>
                      </a:r>
                      <a:endParaRPr lang="fa-IR" sz="1200" b="0" i="0" u="none" strike="noStrike">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extLst>
                  <a:ext uri="{0D108BD9-81ED-4DB2-BD59-A6C34878D82A}">
                    <a16:rowId xmlns:a16="http://schemas.microsoft.com/office/drawing/2014/main" val="3022462992"/>
                  </a:ext>
                </a:extLst>
              </a:tr>
              <a:tr h="204243">
                <a:tc>
                  <a:txBody>
                    <a:bodyPr/>
                    <a:lstStyle/>
                    <a:p>
                      <a:pPr algn="r" rtl="1" fontAlgn="ctr"/>
                      <a:r>
                        <a:rPr lang="fa-IR" sz="1200" b="0" u="none" strike="noStrike">
                          <a:effectLst/>
                          <a:cs typeface="B Nazanin" panose="00000400000000000000" pitchFamily="2" charset="-78"/>
                        </a:rPr>
                        <a:t>نایین</a:t>
                      </a:r>
                      <a:endParaRPr lang="fa-IR" sz="1200" b="0" i="0" u="none" strike="noStrike">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dirty="0">
                          <a:effectLst/>
                          <a:cs typeface="B Nazanin" panose="00000400000000000000" pitchFamily="2" charset="-78"/>
                        </a:rPr>
                        <a:t>3</a:t>
                      </a:r>
                      <a:endParaRPr lang="fa-IR" sz="1200" b="0" i="0" u="none" strike="noStrike" dirty="0">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a:effectLst/>
                          <a:cs typeface="B Nazanin" panose="00000400000000000000" pitchFamily="2" charset="-78"/>
                        </a:rPr>
                        <a:t>3</a:t>
                      </a:r>
                      <a:endParaRPr lang="fa-IR" sz="1200" b="0" i="0" u="none" strike="noStrike">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a:effectLst/>
                          <a:cs typeface="B Nazanin" panose="00000400000000000000" pitchFamily="2" charset="-78"/>
                        </a:rPr>
                        <a:t>0</a:t>
                      </a:r>
                      <a:endParaRPr lang="fa-IR" sz="1200" b="0" i="0" u="none" strike="noStrike">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extLst>
                  <a:ext uri="{0D108BD9-81ED-4DB2-BD59-A6C34878D82A}">
                    <a16:rowId xmlns:a16="http://schemas.microsoft.com/office/drawing/2014/main" val="3672990680"/>
                  </a:ext>
                </a:extLst>
              </a:tr>
              <a:tr h="204243">
                <a:tc>
                  <a:txBody>
                    <a:bodyPr/>
                    <a:lstStyle/>
                    <a:p>
                      <a:pPr algn="r" rtl="1" fontAlgn="ctr"/>
                      <a:r>
                        <a:rPr lang="fa-IR" sz="1200" b="0" u="none" strike="noStrike">
                          <a:effectLst/>
                          <a:cs typeface="B Nazanin" panose="00000400000000000000" pitchFamily="2" charset="-78"/>
                        </a:rPr>
                        <a:t>نجف آباد</a:t>
                      </a:r>
                      <a:endParaRPr lang="fa-IR" sz="1200" b="0" i="0" u="none" strike="noStrike">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dirty="0">
                          <a:effectLst/>
                          <a:cs typeface="B Nazanin" panose="00000400000000000000" pitchFamily="2" charset="-78"/>
                        </a:rPr>
                        <a:t>13</a:t>
                      </a:r>
                      <a:endParaRPr lang="fa-IR" sz="1200" b="0" i="0" u="none" strike="noStrike" dirty="0">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a:effectLst/>
                          <a:cs typeface="B Nazanin" panose="00000400000000000000" pitchFamily="2" charset="-78"/>
                        </a:rPr>
                        <a:t>28</a:t>
                      </a:r>
                      <a:endParaRPr lang="fa-IR" sz="1200" b="0" i="0" u="none" strike="noStrike">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dirty="0">
                          <a:effectLst/>
                          <a:cs typeface="B Nazanin" panose="00000400000000000000" pitchFamily="2" charset="-78"/>
                        </a:rPr>
                        <a:t>15</a:t>
                      </a:r>
                      <a:endParaRPr lang="fa-IR" sz="1200" b="0" i="0" u="none" strike="noStrike" dirty="0">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rgbClr val="FF0000"/>
                    </a:solidFill>
                  </a:tcPr>
                </a:tc>
                <a:extLst>
                  <a:ext uri="{0D108BD9-81ED-4DB2-BD59-A6C34878D82A}">
                    <a16:rowId xmlns:a16="http://schemas.microsoft.com/office/drawing/2014/main" val="2628416779"/>
                  </a:ext>
                </a:extLst>
              </a:tr>
              <a:tr h="204243">
                <a:tc>
                  <a:txBody>
                    <a:bodyPr/>
                    <a:lstStyle/>
                    <a:p>
                      <a:pPr algn="r" rtl="1" fontAlgn="ctr"/>
                      <a:r>
                        <a:rPr lang="fa-IR" sz="1200" b="0" u="none" strike="noStrike">
                          <a:effectLst/>
                          <a:cs typeface="B Nazanin" panose="00000400000000000000" pitchFamily="2" charset="-78"/>
                        </a:rPr>
                        <a:t>نطنز</a:t>
                      </a:r>
                      <a:endParaRPr lang="fa-IR" sz="1200" b="0" i="0" u="none" strike="noStrike">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dirty="0">
                          <a:effectLst/>
                          <a:cs typeface="B Nazanin" panose="00000400000000000000" pitchFamily="2" charset="-78"/>
                        </a:rPr>
                        <a:t>0</a:t>
                      </a:r>
                      <a:endParaRPr lang="fa-IR" sz="1200" b="0" i="0" u="none" strike="noStrike" dirty="0">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a:effectLst/>
                          <a:cs typeface="B Nazanin" panose="00000400000000000000" pitchFamily="2" charset="-78"/>
                        </a:rPr>
                        <a:t>2</a:t>
                      </a:r>
                      <a:endParaRPr lang="fa-IR" sz="1200" b="0" i="0" u="none" strike="noStrike">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dirty="0">
                          <a:effectLst/>
                          <a:cs typeface="B Nazanin" panose="00000400000000000000" pitchFamily="2" charset="-78"/>
                        </a:rPr>
                        <a:t>2</a:t>
                      </a:r>
                      <a:endParaRPr lang="fa-IR" sz="1200" b="0" i="0" u="none" strike="noStrike" dirty="0">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extLst>
                  <a:ext uri="{0D108BD9-81ED-4DB2-BD59-A6C34878D82A}">
                    <a16:rowId xmlns:a16="http://schemas.microsoft.com/office/drawing/2014/main" val="1777243542"/>
                  </a:ext>
                </a:extLst>
              </a:tr>
              <a:tr h="204243">
                <a:tc>
                  <a:txBody>
                    <a:bodyPr/>
                    <a:lstStyle/>
                    <a:p>
                      <a:pPr algn="r" rtl="1" fontAlgn="ctr"/>
                      <a:r>
                        <a:rPr lang="fa-IR" sz="1200" b="0" u="none" strike="noStrike">
                          <a:effectLst/>
                          <a:cs typeface="B Nazanin" panose="00000400000000000000" pitchFamily="2" charset="-78"/>
                        </a:rPr>
                        <a:t>ورزنه</a:t>
                      </a:r>
                      <a:endParaRPr lang="fa-IR" sz="1200" b="0" i="0" u="none" strike="noStrike">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dirty="0">
                          <a:effectLst/>
                          <a:cs typeface="B Nazanin" panose="00000400000000000000" pitchFamily="2" charset="-78"/>
                        </a:rPr>
                        <a:t>2</a:t>
                      </a:r>
                      <a:endParaRPr lang="fa-IR" sz="1200" b="0" i="0" u="none" strike="noStrike" dirty="0">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a:effectLst/>
                          <a:cs typeface="B Nazanin" panose="00000400000000000000" pitchFamily="2" charset="-78"/>
                        </a:rPr>
                        <a:t>4</a:t>
                      </a:r>
                      <a:endParaRPr lang="fa-IR" sz="1200" b="0" i="0" u="none" strike="noStrike">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a:effectLst/>
                          <a:cs typeface="B Nazanin" panose="00000400000000000000" pitchFamily="2" charset="-78"/>
                        </a:rPr>
                        <a:t>2</a:t>
                      </a:r>
                      <a:endParaRPr lang="fa-IR" sz="1200" b="0" i="0" u="none" strike="noStrike">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extLst>
                  <a:ext uri="{0D108BD9-81ED-4DB2-BD59-A6C34878D82A}">
                    <a16:rowId xmlns:a16="http://schemas.microsoft.com/office/drawing/2014/main" val="832014142"/>
                  </a:ext>
                </a:extLst>
              </a:tr>
              <a:tr h="204243">
                <a:tc>
                  <a:txBody>
                    <a:bodyPr/>
                    <a:lstStyle/>
                    <a:p>
                      <a:pPr algn="r" rtl="1" fontAlgn="ctr"/>
                      <a:r>
                        <a:rPr lang="fa-IR" sz="1200" b="0" u="none" strike="noStrike">
                          <a:effectLst/>
                          <a:cs typeface="B Nazanin" panose="00000400000000000000" pitchFamily="2" charset="-78"/>
                        </a:rPr>
                        <a:t>هرند</a:t>
                      </a:r>
                      <a:endParaRPr lang="fa-IR" sz="1200" b="0" i="0" u="none" strike="noStrike">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dirty="0">
                          <a:effectLst/>
                          <a:cs typeface="B Nazanin" panose="00000400000000000000" pitchFamily="2" charset="-78"/>
                        </a:rPr>
                        <a:t>2</a:t>
                      </a:r>
                      <a:endParaRPr lang="fa-IR" sz="1200" b="0" i="0" u="none" strike="noStrike" dirty="0">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dirty="0">
                          <a:effectLst/>
                          <a:cs typeface="B Nazanin" panose="00000400000000000000" pitchFamily="2" charset="-78"/>
                        </a:rPr>
                        <a:t>3</a:t>
                      </a:r>
                      <a:endParaRPr lang="fa-IR" sz="1200" b="0" i="0" u="none" strike="noStrike" dirty="0">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dirty="0">
                          <a:effectLst/>
                          <a:cs typeface="B Nazanin" panose="00000400000000000000" pitchFamily="2" charset="-78"/>
                        </a:rPr>
                        <a:t>1</a:t>
                      </a:r>
                      <a:endParaRPr lang="fa-IR" sz="1200" b="0" i="0" u="none" strike="noStrike" dirty="0">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extLst>
                  <a:ext uri="{0D108BD9-81ED-4DB2-BD59-A6C34878D82A}">
                    <a16:rowId xmlns:a16="http://schemas.microsoft.com/office/drawing/2014/main" val="1263822795"/>
                  </a:ext>
                </a:extLst>
              </a:tr>
              <a:tr h="213124">
                <a:tc>
                  <a:txBody>
                    <a:bodyPr/>
                    <a:lstStyle/>
                    <a:p>
                      <a:pPr algn="ctr" rtl="1" fontAlgn="ctr"/>
                      <a:r>
                        <a:rPr lang="fa-IR" sz="1200" b="0" u="none" strike="noStrike">
                          <a:effectLst/>
                          <a:cs typeface="B Nazanin" panose="00000400000000000000" pitchFamily="2" charset="-78"/>
                        </a:rPr>
                        <a:t>دانشگاه</a:t>
                      </a:r>
                      <a:endParaRPr lang="fa-IR" sz="1200" b="0" i="0" u="none" strike="noStrike">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dirty="0">
                          <a:effectLst/>
                          <a:cs typeface="B Nazanin" panose="00000400000000000000" pitchFamily="2" charset="-78"/>
                        </a:rPr>
                        <a:t>234</a:t>
                      </a:r>
                      <a:endParaRPr lang="fa-IR" sz="1200" b="0" i="0" u="none" strike="noStrike" dirty="0">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dirty="0" smtClean="0">
                          <a:effectLst/>
                          <a:cs typeface="B Nazanin" panose="00000400000000000000" pitchFamily="2" charset="-78"/>
                        </a:rPr>
                        <a:t>242</a:t>
                      </a:r>
                      <a:endParaRPr lang="fa-IR" sz="1200" b="0" i="0" u="none" strike="noStrike" dirty="0">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tc>
                  <a:txBody>
                    <a:bodyPr/>
                    <a:lstStyle/>
                    <a:p>
                      <a:pPr algn="ctr" rtl="0" fontAlgn="ctr"/>
                      <a:r>
                        <a:rPr lang="fa-IR" sz="1200" b="0" u="none" strike="noStrike" dirty="0" smtClean="0">
                          <a:effectLst/>
                          <a:cs typeface="B Nazanin" panose="00000400000000000000" pitchFamily="2" charset="-78"/>
                        </a:rPr>
                        <a:t>8</a:t>
                      </a:r>
                      <a:endParaRPr lang="fa-IR" sz="1200" b="0" i="0" u="none" strike="noStrike" dirty="0">
                        <a:solidFill>
                          <a:srgbClr val="000000"/>
                        </a:solidFill>
                        <a:effectLst/>
                        <a:latin typeface="B Mitra" panose="00000400000000000000" pitchFamily="2" charset="-78"/>
                        <a:cs typeface="B Nazanin" panose="00000400000000000000" pitchFamily="2" charset="-78"/>
                      </a:endParaRPr>
                    </a:p>
                  </a:txBody>
                  <a:tcPr marL="6315" marR="6315" marT="6315" marB="0" anchor="ctr">
                    <a:solidFill>
                      <a:schemeClr val="bg1">
                        <a:lumMod val="95000"/>
                      </a:schemeClr>
                    </a:solidFill>
                  </a:tcPr>
                </a:tc>
                <a:extLst>
                  <a:ext uri="{0D108BD9-81ED-4DB2-BD59-A6C34878D82A}">
                    <a16:rowId xmlns:a16="http://schemas.microsoft.com/office/drawing/2014/main" val="52947342"/>
                  </a:ext>
                </a:extLst>
              </a:tr>
            </a:tbl>
          </a:graphicData>
        </a:graphic>
      </p:graphicFrame>
      <p:pic>
        <p:nvPicPr>
          <p:cNvPr id="5" name="Picture 4"/>
          <p:cNvPicPr>
            <a:picLocks noChangeAspect="1"/>
          </p:cNvPicPr>
          <p:nvPr/>
        </p:nvPicPr>
        <p:blipFill>
          <a:blip r:embed="rId2"/>
          <a:stretch>
            <a:fillRect/>
          </a:stretch>
        </p:blipFill>
        <p:spPr>
          <a:xfrm>
            <a:off x="8777722" y="4587362"/>
            <a:ext cx="3192606" cy="621946"/>
          </a:xfrm>
          <a:prstGeom prst="rect">
            <a:avLst/>
          </a:prstGeom>
        </p:spPr>
      </p:pic>
    </p:spTree>
    <p:extLst>
      <p:ext uri="{BB962C8B-B14F-4D97-AF65-F5344CB8AC3E}">
        <p14:creationId xmlns:p14="http://schemas.microsoft.com/office/powerpoint/2010/main" val="275153040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8011" y="372291"/>
            <a:ext cx="11594465" cy="581297"/>
          </a:xfrm>
          <a:solidFill>
            <a:srgbClr val="E5F5FF"/>
          </a:solidFill>
        </p:spPr>
        <p:txBody>
          <a:bodyPr>
            <a:normAutofit/>
          </a:bodyPr>
          <a:lstStyle/>
          <a:p>
            <a:pPr algn="r"/>
            <a:r>
              <a:rPr lang="fa-IR" sz="2800" dirty="0" smtClean="0">
                <a:cs typeface="B Titr" panose="00000700000000000000" pitchFamily="2" charset="-78"/>
              </a:rPr>
              <a:t>چالش ها</a:t>
            </a:r>
            <a:endParaRPr lang="fa-IR" sz="2800" dirty="0">
              <a:cs typeface="B Titr" panose="00000700000000000000" pitchFamily="2" charset="-78"/>
            </a:endParaRPr>
          </a:p>
        </p:txBody>
      </p:sp>
      <p:sp>
        <p:nvSpPr>
          <p:cNvPr id="3" name="Content Placeholder 2"/>
          <p:cNvSpPr>
            <a:spLocks noGrp="1"/>
          </p:cNvSpPr>
          <p:nvPr>
            <p:ph idx="1"/>
          </p:nvPr>
        </p:nvSpPr>
        <p:spPr>
          <a:xfrm>
            <a:off x="1267097" y="1883228"/>
            <a:ext cx="10379618" cy="3954864"/>
          </a:xfrm>
        </p:spPr>
        <p:txBody>
          <a:bodyPr>
            <a:normAutofit/>
          </a:bodyPr>
          <a:lstStyle/>
          <a:p>
            <a:pPr algn="just" rtl="1"/>
            <a:r>
              <a:rPr lang="fa-IR" sz="2200" dirty="0" smtClean="0">
                <a:cs typeface="B Nazanin" panose="00000400000000000000" pitchFamily="2" charset="-78"/>
              </a:rPr>
              <a:t>عدم طرح کلیه </a:t>
            </a:r>
            <a:r>
              <a:rPr lang="fa-IR" sz="2200" dirty="0">
                <a:cs typeface="B Nazanin" panose="00000400000000000000" pitchFamily="2" charset="-78"/>
              </a:rPr>
              <a:t>مرگ های شهرستانی (داخل و خارج بیمارستانی) در کمیته های شهرستان </a:t>
            </a:r>
            <a:r>
              <a:rPr lang="fa-IR" sz="2200" dirty="0" smtClean="0">
                <a:cs typeface="B Nazanin" panose="00000400000000000000" pitchFamily="2" charset="-78"/>
              </a:rPr>
              <a:t>به منظور طراحی مداخلات پیشگیری از موارد مشابه</a:t>
            </a:r>
          </a:p>
          <a:p>
            <a:pPr algn="just" rtl="1"/>
            <a:r>
              <a:rPr lang="fa-IR" sz="2200" dirty="0" smtClean="0">
                <a:cs typeface="B Nazanin" panose="00000400000000000000" pitchFamily="2" charset="-78"/>
              </a:rPr>
              <a:t>عدم ارسال </a:t>
            </a:r>
            <a:r>
              <a:rPr lang="ar-SA" sz="2200" dirty="0" smtClean="0">
                <a:cs typeface="B Nazanin" panose="00000400000000000000" pitchFamily="2" charset="-78"/>
              </a:rPr>
              <a:t>صورتجلسات کمیته </a:t>
            </a:r>
            <a:r>
              <a:rPr lang="ar-SA" sz="2200" dirty="0">
                <a:cs typeface="B Nazanin" panose="00000400000000000000" pitchFamily="2" charset="-78"/>
              </a:rPr>
              <a:t>های بررسی مرگ </a:t>
            </a:r>
            <a:r>
              <a:rPr lang="ar-SA" sz="2200" dirty="0" smtClean="0">
                <a:cs typeface="B Nazanin" panose="00000400000000000000" pitchFamily="2" charset="-78"/>
              </a:rPr>
              <a:t>کودکان</a:t>
            </a:r>
            <a:r>
              <a:rPr lang="fa-IR" sz="2200" dirty="0" smtClean="0">
                <a:cs typeface="B Nazanin" panose="00000400000000000000" pitchFamily="2" charset="-78"/>
              </a:rPr>
              <a:t> شهرستان جهت تمامی اعضا کمیته به صورت رسمی</a:t>
            </a:r>
          </a:p>
          <a:p>
            <a:pPr algn="just" rtl="1"/>
            <a:r>
              <a:rPr lang="fa-IR" sz="2200" dirty="0">
                <a:latin typeface="Calibri" panose="020F0502020204030204" pitchFamily="34" charset="0"/>
                <a:ea typeface="Times New Roman" panose="02020603050405020304" pitchFamily="18" charset="0"/>
                <a:cs typeface="B Nazanin" panose="00000400000000000000" pitchFamily="2" charset="-78"/>
              </a:rPr>
              <a:t>با توجه به بررسی مرگ نوزادان در کمیته </a:t>
            </a:r>
            <a:r>
              <a:rPr lang="fa-IR" sz="2200" dirty="0" smtClean="0">
                <a:latin typeface="Calibri" panose="020F0502020204030204" pitchFamily="34" charset="0"/>
                <a:ea typeface="Times New Roman" panose="02020603050405020304" pitchFamily="18" charset="0"/>
                <a:cs typeface="B Nazanin" panose="00000400000000000000" pitchFamily="2" charset="-78"/>
              </a:rPr>
              <a:t>ها، عدم</a:t>
            </a:r>
            <a:r>
              <a:rPr lang="fa-IR" sz="2200" u="sng" dirty="0" smtClean="0">
                <a:latin typeface="Calibri" panose="020F0502020204030204" pitchFamily="34" charset="0"/>
                <a:ea typeface="Times New Roman" panose="02020603050405020304" pitchFamily="18" charset="0"/>
                <a:cs typeface="B Nazanin" panose="00000400000000000000" pitchFamily="2" charset="-78"/>
              </a:rPr>
              <a:t> </a:t>
            </a:r>
            <a:r>
              <a:rPr lang="fa-IR" sz="2200" u="sng" dirty="0">
                <a:latin typeface="Calibri" panose="020F0502020204030204" pitchFamily="34" charset="0"/>
                <a:ea typeface="Times New Roman" panose="02020603050405020304" pitchFamily="18" charset="0"/>
                <a:cs typeface="B Nazanin" panose="00000400000000000000" pitchFamily="2" charset="-78"/>
              </a:rPr>
              <a:t>حضور کارشناس مادران در </a:t>
            </a:r>
            <a:r>
              <a:rPr lang="fa-IR" sz="2200" u="sng" dirty="0" smtClean="0">
                <a:latin typeface="Calibri" panose="020F0502020204030204" pitchFamily="34" charset="0"/>
                <a:ea typeface="Times New Roman" panose="02020603050405020304" pitchFamily="18" charset="0"/>
                <a:cs typeface="B Nazanin" panose="00000400000000000000" pitchFamily="2" charset="-78"/>
              </a:rPr>
              <a:t>جلسات در برخی از شهرستان ها</a:t>
            </a:r>
          </a:p>
          <a:p>
            <a:pPr algn="just" rtl="1"/>
            <a:r>
              <a:rPr lang="fa-IR" sz="2200" dirty="0" smtClean="0">
                <a:cs typeface="B Nazanin" panose="00000400000000000000" pitchFamily="2" charset="-78"/>
              </a:rPr>
              <a:t>عدم طراحی مداخلات موثر توسط اعضا کمیته و محول کردن تدوین راهکار به کارشناس کودکان</a:t>
            </a:r>
            <a:endParaRPr lang="en-US" sz="2200" dirty="0">
              <a:latin typeface="Calibri" panose="020F0502020204030204" pitchFamily="34" charset="0"/>
              <a:ea typeface="Calibri" panose="020F0502020204030204" pitchFamily="34" charset="0"/>
              <a:cs typeface="B Nazanin" panose="00000400000000000000" pitchFamily="2" charset="-78"/>
            </a:endParaRPr>
          </a:p>
          <a:p>
            <a:pPr algn="just" rtl="1"/>
            <a:endParaRPr lang="fa-IR" sz="2200" u="sng" dirty="0" smtClean="0">
              <a:latin typeface="Calibri" panose="020F0502020204030204" pitchFamily="34" charset="0"/>
              <a:ea typeface="Times New Roman" panose="02020603050405020304" pitchFamily="18" charset="0"/>
              <a:cs typeface="B Nazanin" panose="00000400000000000000" pitchFamily="2" charset="-78"/>
            </a:endParaRPr>
          </a:p>
          <a:p>
            <a:pPr algn="just" rtl="1"/>
            <a:endParaRPr lang="fa-IR" u="sng" dirty="0" smtClean="0">
              <a:latin typeface="Calibri" panose="020F0502020204030204" pitchFamily="34" charset="0"/>
              <a:ea typeface="Times New Roman" panose="02020603050405020304" pitchFamily="18" charset="0"/>
              <a:cs typeface="B Mitra" panose="00000400000000000000" pitchFamily="2" charset="-78"/>
            </a:endParaRPr>
          </a:p>
          <a:p>
            <a:pPr algn="just" rtl="1"/>
            <a:endParaRPr lang="fa-IR" dirty="0">
              <a:cs typeface="B Mitra" panose="00000400000000000000" pitchFamily="2" charset="-78"/>
            </a:endParaRPr>
          </a:p>
        </p:txBody>
      </p:sp>
      <p:pic>
        <p:nvPicPr>
          <p:cNvPr id="4" name="Picture 3"/>
          <p:cNvPicPr>
            <a:picLocks noChangeAspect="1"/>
          </p:cNvPicPr>
          <p:nvPr/>
        </p:nvPicPr>
        <p:blipFill>
          <a:blip r:embed="rId2"/>
          <a:stretch>
            <a:fillRect/>
          </a:stretch>
        </p:blipFill>
        <p:spPr>
          <a:xfrm>
            <a:off x="1892011" y="4688464"/>
            <a:ext cx="8789843" cy="1712335"/>
          </a:xfrm>
          <a:prstGeom prst="rect">
            <a:avLst/>
          </a:prstGeom>
        </p:spPr>
      </p:pic>
    </p:spTree>
    <p:extLst>
      <p:ext uri="{BB962C8B-B14F-4D97-AF65-F5344CB8AC3E}">
        <p14:creationId xmlns:p14="http://schemas.microsoft.com/office/powerpoint/2010/main" val="360236362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0700" y="124099"/>
            <a:ext cx="10018713" cy="529044"/>
          </a:xfrm>
          <a:solidFill>
            <a:srgbClr val="E5F5FF"/>
          </a:solidFill>
        </p:spPr>
        <p:txBody>
          <a:bodyPr>
            <a:normAutofit/>
          </a:bodyPr>
          <a:lstStyle/>
          <a:p>
            <a:pPr algn="r"/>
            <a:r>
              <a:rPr lang="fa-IR" sz="2800" dirty="0" smtClean="0">
                <a:cs typeface="B Titr" panose="00000700000000000000" pitchFamily="2" charset="-78"/>
              </a:rPr>
              <a:t>انتظارات</a:t>
            </a:r>
            <a:endParaRPr lang="fa-IR" sz="2800" dirty="0">
              <a:cs typeface="B Titr" panose="00000700000000000000" pitchFamily="2" charset="-78"/>
            </a:endParaRPr>
          </a:p>
        </p:txBody>
      </p:sp>
      <p:sp>
        <p:nvSpPr>
          <p:cNvPr id="3" name="Content Placeholder 2"/>
          <p:cNvSpPr>
            <a:spLocks noGrp="1"/>
          </p:cNvSpPr>
          <p:nvPr>
            <p:ph idx="1"/>
          </p:nvPr>
        </p:nvSpPr>
        <p:spPr>
          <a:xfrm>
            <a:off x="683950" y="768702"/>
            <a:ext cx="11508050" cy="5551715"/>
          </a:xfrm>
        </p:spPr>
        <p:txBody>
          <a:bodyPr>
            <a:noAutofit/>
          </a:bodyPr>
          <a:lstStyle/>
          <a:p>
            <a:pPr algn="just" rtl="1">
              <a:lnSpc>
                <a:spcPct val="150000"/>
              </a:lnSpc>
              <a:buClr>
                <a:srgbClr val="0070C0"/>
              </a:buClr>
              <a:buFont typeface="Wingdings" panose="05000000000000000000" pitchFamily="2" charset="2"/>
              <a:buChar char="Ø"/>
            </a:pPr>
            <a:r>
              <a:rPr lang="fa-IR" altLang="fa-IR" sz="2200" dirty="0" smtClean="0">
                <a:cs typeface="B Nazanin" panose="00000400000000000000" pitchFamily="2" charset="-78"/>
              </a:rPr>
              <a:t>کمیته های مرگ و میر  شهرستان ها هر سه ماه یکبار با حضور اعضای اصلی </a:t>
            </a:r>
            <a:r>
              <a:rPr lang="fa-IR" altLang="fa-IR" sz="2200" b="1" dirty="0" smtClean="0">
                <a:cs typeface="B Nazanin" panose="00000400000000000000" pitchFamily="2" charset="-78"/>
              </a:rPr>
              <a:t>(به خصوص مدیر و معاون بهداشتی شبکه و متخصص اطفال شهرستان)</a:t>
            </a:r>
            <a:r>
              <a:rPr lang="fa-IR" altLang="fa-IR" sz="2200" dirty="0" smtClean="0">
                <a:cs typeface="B Nazanin" panose="00000400000000000000" pitchFamily="2" charset="-78"/>
              </a:rPr>
              <a:t> برگزار گردد. </a:t>
            </a:r>
          </a:p>
          <a:p>
            <a:pPr algn="just" rtl="1">
              <a:lnSpc>
                <a:spcPct val="150000"/>
              </a:lnSpc>
              <a:buClr>
                <a:srgbClr val="0070C0"/>
              </a:buClr>
              <a:buFont typeface="Wingdings" panose="05000000000000000000" pitchFamily="2" charset="2"/>
              <a:buChar char="Ø"/>
            </a:pPr>
            <a:r>
              <a:rPr lang="fa-IR" altLang="fa-IR" sz="2200" dirty="0" smtClean="0">
                <a:cs typeface="B Nazanin" panose="00000400000000000000" pitchFamily="2" charset="-78"/>
              </a:rPr>
              <a:t>مداخلات در راستای مرگ و میر های شهرستان طراحی و پیگیری تا حصول نتیجه ادامه یابد. </a:t>
            </a:r>
          </a:p>
          <a:p>
            <a:pPr algn="just" rtl="1">
              <a:lnSpc>
                <a:spcPct val="150000"/>
              </a:lnSpc>
              <a:buClr>
                <a:srgbClr val="0070C0"/>
              </a:buClr>
              <a:buFont typeface="Wingdings" panose="05000000000000000000" pitchFamily="2" charset="2"/>
              <a:buChar char="Ø"/>
            </a:pPr>
            <a:r>
              <a:rPr lang="fa-IR" altLang="fa-IR" sz="2200" dirty="0" smtClean="0">
                <a:cs typeface="B Nazanin" panose="00000400000000000000" pitchFamily="2" charset="-78"/>
              </a:rPr>
              <a:t>کمیته های مرگ و میر کودکان 59-1 ماهه بیمارستانی و شهرستانی به صورت مجزا برگزار گردد.</a:t>
            </a:r>
          </a:p>
          <a:p>
            <a:pPr lvl="0" algn="just" rtl="1">
              <a:lnSpc>
                <a:spcPct val="150000"/>
              </a:lnSpc>
              <a:buClr>
                <a:srgbClr val="0070C0"/>
              </a:buClr>
              <a:buFont typeface="Wingdings" panose="05000000000000000000" pitchFamily="2" charset="2"/>
              <a:buChar char="Ø"/>
            </a:pPr>
            <a:r>
              <a:rPr lang="fa-IR" sz="2200" dirty="0" smtClean="0">
                <a:cs typeface="B Nazanin" panose="00000400000000000000" pitchFamily="2" charset="-78"/>
              </a:rPr>
              <a:t>موضوع پیشگیری از سوانح و حوادث کودکان از طریق طرح در کمیته جامعه ایمن و کارگروه امنیت غذایی شهرستان پیگیری شود.  </a:t>
            </a:r>
            <a:endParaRPr lang="en-US" sz="2200" dirty="0" smtClean="0">
              <a:cs typeface="B Nazanin" panose="00000400000000000000" pitchFamily="2" charset="-78"/>
            </a:endParaRPr>
          </a:p>
          <a:p>
            <a:pPr lvl="0" algn="just" rtl="1">
              <a:lnSpc>
                <a:spcPct val="150000"/>
              </a:lnSpc>
              <a:buClr>
                <a:srgbClr val="0070C0"/>
              </a:buClr>
              <a:buFont typeface="Wingdings" panose="05000000000000000000" pitchFamily="2" charset="2"/>
              <a:buChar char="Ø"/>
            </a:pPr>
            <a:r>
              <a:rPr lang="fa-IR" sz="2200" dirty="0" smtClean="0">
                <a:cs typeface="B Nazanin" panose="00000400000000000000" pitchFamily="2" charset="-78"/>
              </a:rPr>
              <a:t>جلسات آموزشی ویژه والدین و مربیان با موضوعات اهمیت استفاده از صندلی ایمن در اتومبیل،‌ نحوه برخورد با کودک حادثه دیده (احیا پایه)، نحوه انتقال کودک حادثه دیده و ایمن سازی مناطق مسکونی برگزار گردد.</a:t>
            </a:r>
            <a:endParaRPr lang="fa-IR" sz="2200" dirty="0">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1892011" y="5203969"/>
            <a:ext cx="6143625" cy="1196830"/>
          </a:xfrm>
          <a:prstGeom prst="rect">
            <a:avLst/>
          </a:prstGeom>
        </p:spPr>
      </p:pic>
    </p:spTree>
    <p:extLst>
      <p:ext uri="{BB962C8B-B14F-4D97-AF65-F5344CB8AC3E}">
        <p14:creationId xmlns:p14="http://schemas.microsoft.com/office/powerpoint/2010/main" val="202057110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11" y="293915"/>
            <a:ext cx="10468203" cy="620486"/>
          </a:xfrm>
          <a:solidFill>
            <a:srgbClr val="E5F5FF"/>
          </a:solidFill>
        </p:spPr>
        <p:txBody>
          <a:bodyPr>
            <a:normAutofit/>
          </a:bodyPr>
          <a:lstStyle/>
          <a:p>
            <a:pPr algn="r"/>
            <a:r>
              <a:rPr lang="fa-IR" sz="2800" dirty="0" smtClean="0">
                <a:cs typeface="B Titr" panose="00000700000000000000" pitchFamily="2" charset="-78"/>
              </a:rPr>
              <a:t>انتظارات</a:t>
            </a:r>
            <a:endParaRPr lang="fa-IR" sz="2800" dirty="0">
              <a:cs typeface="B Titr" panose="00000700000000000000" pitchFamily="2" charset="-78"/>
            </a:endParaRPr>
          </a:p>
        </p:txBody>
      </p:sp>
      <p:sp>
        <p:nvSpPr>
          <p:cNvPr id="3" name="Content Placeholder 2"/>
          <p:cNvSpPr>
            <a:spLocks noGrp="1"/>
          </p:cNvSpPr>
          <p:nvPr>
            <p:ph idx="1"/>
          </p:nvPr>
        </p:nvSpPr>
        <p:spPr>
          <a:xfrm>
            <a:off x="1201783" y="914401"/>
            <a:ext cx="10750731" cy="5630090"/>
          </a:xfrm>
        </p:spPr>
        <p:txBody>
          <a:bodyPr>
            <a:noAutofit/>
          </a:bodyPr>
          <a:lstStyle/>
          <a:p>
            <a:pPr algn="just" rtl="1">
              <a:lnSpc>
                <a:spcPct val="150000"/>
              </a:lnSpc>
            </a:pPr>
            <a:r>
              <a:rPr lang="fa-IR" sz="2200" dirty="0">
                <a:latin typeface="Calibri" panose="020F0502020204030204" pitchFamily="34" charset="0"/>
                <a:ea typeface="Times New Roman" panose="02020603050405020304" pitchFamily="18" charset="0"/>
                <a:cs typeface="B Nazanin" panose="00000400000000000000" pitchFamily="2" charset="-78"/>
              </a:rPr>
              <a:t>بر اساس مشکلات مراقبت های بهداشتی مطرح شده در کمیته ها، علل مرگ نوزادان و کودکان و ... ، مداخلاتی به منظور پیشگیری از موارد مشابه طراحی و اجرا </a:t>
            </a:r>
            <a:r>
              <a:rPr lang="fa-IR" sz="2200" dirty="0" smtClean="0">
                <a:latin typeface="Calibri" panose="020F0502020204030204" pitchFamily="34" charset="0"/>
                <a:ea typeface="Times New Roman" panose="02020603050405020304" pitchFamily="18" charset="0"/>
                <a:cs typeface="B Nazanin" panose="00000400000000000000" pitchFamily="2" charset="-78"/>
              </a:rPr>
              <a:t>گردد.</a:t>
            </a:r>
          </a:p>
          <a:p>
            <a:pPr lvl="0" algn="just" rtl="1">
              <a:lnSpc>
                <a:spcPct val="150000"/>
              </a:lnSpc>
            </a:pPr>
            <a:r>
              <a:rPr lang="fa-IR" sz="2200" dirty="0">
                <a:latin typeface="Calibri" panose="020F0502020204030204" pitchFamily="34" charset="0"/>
                <a:ea typeface="Times New Roman" panose="02020603050405020304" pitchFamily="18" charset="0"/>
                <a:cs typeface="B Nazanin" panose="00000400000000000000" pitchFamily="2" charset="-78"/>
              </a:rPr>
              <a:t>تدوین مداخلات برای مواردی که نیاز به اجرا در واحدهای محیطی دارد به نحوی انجام شود که قابل ارزشیابی از سوی ستاد باشد</a:t>
            </a:r>
            <a:r>
              <a:rPr lang="fa-IR" sz="2200" dirty="0" smtClean="0">
                <a:latin typeface="Calibri" panose="020F0502020204030204" pitchFamily="34" charset="0"/>
                <a:ea typeface="Times New Roman" panose="02020603050405020304" pitchFamily="18" charset="0"/>
                <a:cs typeface="B Nazanin" panose="00000400000000000000" pitchFamily="2" charset="-78"/>
              </a:rPr>
              <a:t>.</a:t>
            </a:r>
          </a:p>
          <a:p>
            <a:pPr algn="just" rtl="1">
              <a:lnSpc>
                <a:spcPct val="150000"/>
              </a:lnSpc>
            </a:pPr>
            <a:r>
              <a:rPr lang="fa-IR" sz="2200" dirty="0" smtClean="0">
                <a:cs typeface="B Nazanin" panose="00000400000000000000" pitchFamily="2" charset="-78"/>
              </a:rPr>
              <a:t>گزارش </a:t>
            </a:r>
            <a:r>
              <a:rPr lang="fa-IR" sz="2200" dirty="0">
                <a:cs typeface="B Nazanin" panose="00000400000000000000" pitchFamily="2" charset="-78"/>
              </a:rPr>
              <a:t>مرگ کودکان 59-1 ماهه به صورت ماهیانه ( نامه شماره 6871 مورخ 97/7/14 ) و گزارش مرگ نوزادان به صورت فصلی ( نامه شماره 2661 مورخ 1401/3/17 ) در قالب نرم افزار </a:t>
            </a:r>
            <a:r>
              <a:rPr lang="en-US" sz="2200" dirty="0">
                <a:cs typeface="B Nazanin" panose="00000400000000000000" pitchFamily="2" charset="-78"/>
              </a:rPr>
              <a:t>Excel </a:t>
            </a:r>
            <a:r>
              <a:rPr lang="fa-IR" sz="2200" dirty="0" smtClean="0">
                <a:cs typeface="B Nazanin" panose="00000400000000000000" pitchFamily="2" charset="-78"/>
              </a:rPr>
              <a:t> پیوست </a:t>
            </a:r>
            <a:r>
              <a:rPr lang="fa-IR" sz="2200" dirty="0">
                <a:cs typeface="B Nazanin" panose="00000400000000000000" pitchFamily="2" charset="-78"/>
              </a:rPr>
              <a:t>نامه های فوق الذکر به معاونت بهداشتی ارائه گردد. </a:t>
            </a:r>
            <a:r>
              <a:rPr lang="fa-IR" sz="2200" b="1" u="sng" dirty="0">
                <a:solidFill>
                  <a:srgbClr val="C00000"/>
                </a:solidFill>
                <a:cs typeface="B Nazanin" panose="00000400000000000000" pitchFamily="2" charset="-78"/>
              </a:rPr>
              <a:t>تأکید می شود از تغییر فرمت اکسل ( کم و زیاد کردن و جابجایی ستون ها ) خودداری شود. </a:t>
            </a:r>
            <a:endParaRPr lang="en-US" sz="2200" b="1" u="sng" dirty="0">
              <a:cs typeface="B Nazanin" panose="00000400000000000000" pitchFamily="2" charset="-78"/>
            </a:endParaRPr>
          </a:p>
          <a:p>
            <a:pPr lvl="0" algn="just" rtl="1">
              <a:lnSpc>
                <a:spcPct val="150000"/>
              </a:lnSpc>
            </a:pPr>
            <a:endParaRPr lang="en-US" sz="2200" dirty="0">
              <a:latin typeface="Calibri" panose="020F0502020204030204" pitchFamily="34" charset="0"/>
              <a:ea typeface="Times New Roman" panose="02020603050405020304" pitchFamily="18" charset="0"/>
              <a:cs typeface="B Nazanin" panose="00000400000000000000" pitchFamily="2" charset="-78"/>
            </a:endParaRPr>
          </a:p>
          <a:p>
            <a:pPr algn="just" rtl="1">
              <a:lnSpc>
                <a:spcPct val="150000"/>
              </a:lnSpc>
            </a:pPr>
            <a:endParaRPr lang="fa-IR" sz="2000" dirty="0">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700520" y="4965555"/>
            <a:ext cx="8789843" cy="1712335"/>
          </a:xfrm>
          <a:prstGeom prst="rect">
            <a:avLst/>
          </a:prstGeom>
        </p:spPr>
      </p:pic>
    </p:spTree>
    <p:extLst>
      <p:ext uri="{BB962C8B-B14F-4D97-AF65-F5344CB8AC3E}">
        <p14:creationId xmlns:p14="http://schemas.microsoft.com/office/powerpoint/2010/main" val="171988141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just" rtl="1">
              <a:lnSpc>
                <a:spcPct val="150000"/>
              </a:lnSpc>
            </a:pPr>
            <a:endParaRPr lang="fa-IR" b="1" u="sng" dirty="0">
              <a:solidFill>
                <a:srgbClr val="C00000"/>
              </a:solidFill>
              <a:cs typeface="B Nazanin" panose="00000400000000000000" pitchFamily="2" charset="-78"/>
            </a:endParaRPr>
          </a:p>
          <a:p>
            <a:pPr lvl="0" algn="just" rtl="1">
              <a:lnSpc>
                <a:spcPct val="150000"/>
              </a:lnSpc>
            </a:pPr>
            <a:r>
              <a:rPr lang="fa-IR" sz="2200" dirty="0">
                <a:cs typeface="B Nazanin" panose="00000400000000000000" pitchFamily="2" charset="-78"/>
              </a:rPr>
              <a:t>به منظور حساس سازی کلیه پرسنل ارائه دهنده خدمت و جلب همکاری ادارات و ارگانهای مرتبط با برنامه، تحلیل مرگ های شهرستان، در جلسات هماهنگی پرسنل و جلسات بین بخشی بررسی و بر کاهش مرگ های قابل پیشگیری تأکید گردد. </a:t>
            </a:r>
            <a:endParaRPr lang="en-US" sz="2200" dirty="0">
              <a:cs typeface="B Nazanin" panose="00000400000000000000" pitchFamily="2" charset="-78"/>
            </a:endParaRPr>
          </a:p>
          <a:p>
            <a:pPr lvl="0" algn="just" rtl="1">
              <a:lnSpc>
                <a:spcPct val="150000"/>
              </a:lnSpc>
            </a:pPr>
            <a:r>
              <a:rPr lang="fa-IR" sz="2200" dirty="0">
                <a:cs typeface="B Nazanin" panose="00000400000000000000" pitchFamily="2" charset="-78"/>
              </a:rPr>
              <a:t>طی همکاری با کارشناس واحد آمار، اطلاعات مرگ سامانه نظام مراقبت مرگ کودکان و نوزادان و سامانه ثبت علل مرگ با یکدیگر مطابقت داده شود. </a:t>
            </a:r>
          </a:p>
          <a:p>
            <a:endParaRPr lang="en-US" dirty="0"/>
          </a:p>
        </p:txBody>
      </p:sp>
      <p:pic>
        <p:nvPicPr>
          <p:cNvPr id="4" name="Picture 3"/>
          <p:cNvPicPr>
            <a:picLocks noChangeAspect="1"/>
          </p:cNvPicPr>
          <p:nvPr/>
        </p:nvPicPr>
        <p:blipFill>
          <a:blip r:embed="rId2"/>
          <a:stretch>
            <a:fillRect/>
          </a:stretch>
        </p:blipFill>
        <p:spPr>
          <a:xfrm>
            <a:off x="838200" y="518137"/>
            <a:ext cx="6711662" cy="1307488"/>
          </a:xfrm>
          <a:prstGeom prst="rect">
            <a:avLst/>
          </a:prstGeom>
        </p:spPr>
      </p:pic>
    </p:spTree>
    <p:extLst>
      <p:ext uri="{BB962C8B-B14F-4D97-AF65-F5344CB8AC3E}">
        <p14:creationId xmlns:p14="http://schemas.microsoft.com/office/powerpoint/2010/main" val="90893913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334000" y="3272245"/>
            <a:ext cx="6496928" cy="1752599"/>
          </a:xfrm>
          <a:solidFill>
            <a:schemeClr val="accent1">
              <a:lumMod val="20000"/>
              <a:lumOff val="80000"/>
            </a:schemeClr>
          </a:solidFill>
        </p:spPr>
        <p:txBody>
          <a:bodyPr/>
          <a:lstStyle/>
          <a:p>
            <a:pPr algn="r" rtl="1"/>
            <a:r>
              <a:rPr lang="fa-IR" dirty="0" smtClean="0">
                <a:cs typeface="B Titr" panose="00000700000000000000" pitchFamily="2" charset="-78"/>
              </a:rPr>
              <a:t>برنامه </a:t>
            </a:r>
            <a:r>
              <a:rPr lang="fa-IR" dirty="0" smtClean="0">
                <a:cs typeface="B Titr" panose="00000700000000000000" pitchFamily="2" charset="-78"/>
              </a:rPr>
              <a:t>سلامت نوزادان </a:t>
            </a:r>
            <a:endParaRPr lang="fa-IR" dirty="0">
              <a:cs typeface="B Titr" panose="00000700000000000000" pitchFamily="2" charset="-78"/>
            </a:endParaRPr>
          </a:p>
        </p:txBody>
      </p:sp>
      <p:pic>
        <p:nvPicPr>
          <p:cNvPr id="5" name="Content Placeholder 4"/>
          <p:cNvPicPr>
            <a:picLocks noGrp="1" noChangeAspect="1"/>
          </p:cNvPicPr>
          <p:nvPr>
            <p:ph idx="1"/>
          </p:nvPr>
        </p:nvPicPr>
        <p:blipFill>
          <a:blip r:embed="rId2"/>
          <a:stretch>
            <a:fillRect/>
          </a:stretch>
        </p:blipFill>
        <p:spPr>
          <a:xfrm>
            <a:off x="835797" y="1577410"/>
            <a:ext cx="4285859" cy="3389670"/>
          </a:xfrm>
          <a:prstGeom prst="rect">
            <a:avLst/>
          </a:prstGeom>
        </p:spPr>
      </p:pic>
      <p:pic>
        <p:nvPicPr>
          <p:cNvPr id="7" name="Picture 6"/>
          <p:cNvPicPr>
            <a:picLocks noChangeAspect="1"/>
          </p:cNvPicPr>
          <p:nvPr/>
        </p:nvPicPr>
        <p:blipFill>
          <a:blip r:embed="rId3"/>
          <a:stretch>
            <a:fillRect/>
          </a:stretch>
        </p:blipFill>
        <p:spPr>
          <a:xfrm>
            <a:off x="2847109" y="5354427"/>
            <a:ext cx="6711662" cy="1307488"/>
          </a:xfrm>
          <a:prstGeom prst="rect">
            <a:avLst/>
          </a:prstGeom>
        </p:spPr>
      </p:pic>
    </p:spTree>
    <p:extLst>
      <p:ext uri="{BB962C8B-B14F-4D97-AF65-F5344CB8AC3E}">
        <p14:creationId xmlns:p14="http://schemas.microsoft.com/office/powerpoint/2010/main" val="160541941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sz="3600" b="1" dirty="0" smtClean="0">
                <a:solidFill>
                  <a:srgbClr val="90C226"/>
                </a:solidFill>
                <a:latin typeface="Trebuchet MS" panose="020B0603020202020204"/>
                <a:cs typeface="B Nazanin" panose="00000400000000000000" pitchFamily="2" charset="-78"/>
              </a:rPr>
              <a:t>سطوح گزارش </a:t>
            </a:r>
            <a:r>
              <a:rPr lang="fa-IR" sz="3600" b="1" dirty="0">
                <a:solidFill>
                  <a:srgbClr val="90C226"/>
                </a:solidFill>
                <a:latin typeface="Trebuchet MS" panose="020B0603020202020204"/>
                <a:cs typeface="B Nazanin" panose="00000400000000000000" pitchFamily="2" charset="-78"/>
              </a:rPr>
              <a:t>غربالگری رتینوپاتی نوزاد </a:t>
            </a:r>
            <a:r>
              <a:rPr lang="fa-IR" sz="3600" b="1" dirty="0" smtClean="0">
                <a:solidFill>
                  <a:srgbClr val="90C226"/>
                </a:solidFill>
                <a:latin typeface="Trebuchet MS" panose="020B0603020202020204"/>
                <a:cs typeface="B Nazanin" panose="00000400000000000000" pitchFamily="2" charset="-78"/>
              </a:rPr>
              <a:t>نارس</a:t>
            </a:r>
            <a:endParaRPr lang="en-US" dirty="0"/>
          </a:p>
        </p:txBody>
      </p:sp>
      <p:sp>
        <p:nvSpPr>
          <p:cNvPr id="3" name="Content Placeholder 2"/>
          <p:cNvSpPr>
            <a:spLocks noGrp="1"/>
          </p:cNvSpPr>
          <p:nvPr>
            <p:ph idx="1"/>
          </p:nvPr>
        </p:nvSpPr>
        <p:spPr/>
        <p:txBody>
          <a:bodyPr>
            <a:normAutofit fontScale="92500" lnSpcReduction="10000"/>
          </a:bodyPr>
          <a:lstStyle/>
          <a:p>
            <a:pPr lvl="0" algn="just" rtl="1">
              <a:buFont typeface="Wingdings" panose="05000000000000000000" pitchFamily="2" charset="2"/>
              <a:buChar char="Ø"/>
            </a:pPr>
            <a:r>
              <a:rPr lang="fa-IR" sz="2400" b="1" dirty="0">
                <a:solidFill>
                  <a:srgbClr val="70AD47"/>
                </a:solidFill>
                <a:latin typeface="Calibri" panose="020F0502020204030204" pitchFamily="34" charset="0"/>
                <a:ea typeface="Calibri" panose="020F0502020204030204" pitchFamily="34" charset="0"/>
                <a:cs typeface="B Nazanin" panose="00000400000000000000" pitchFamily="2" charset="-78"/>
              </a:rPr>
              <a:t>سطح مراکز محیطی: </a:t>
            </a:r>
          </a:p>
          <a:p>
            <a:pPr marL="0" lvl="0" indent="0" algn="just" rtl="1">
              <a:buNone/>
            </a:pPr>
            <a:r>
              <a:rPr lang="fa-IR" sz="2400" dirty="0">
                <a:solidFill>
                  <a:prstClr val="black"/>
                </a:solidFill>
                <a:latin typeface="Calibri" panose="020F0502020204030204" pitchFamily="34" charset="0"/>
                <a:ea typeface="Calibri" panose="020F0502020204030204" pitchFamily="34" charset="0"/>
                <a:cs typeface="B Nazanin" panose="00000400000000000000" pitchFamily="2" charset="-78"/>
              </a:rPr>
              <a:t>شناسایی، پیگیری و ارجاع نوزادان نیازمند به غربالگری رتینوپاتی به مراکز معرفی شده</a:t>
            </a:r>
          </a:p>
          <a:p>
            <a:pPr marL="0" lvl="0" indent="0" algn="just" rtl="1">
              <a:buClr>
                <a:srgbClr val="90C226"/>
              </a:buClr>
              <a:buNone/>
            </a:pPr>
            <a:r>
              <a:rPr lang="fa-IR" sz="2400" dirty="0">
                <a:solidFill>
                  <a:prstClr val="black">
                    <a:lumMod val="75000"/>
                    <a:lumOff val="25000"/>
                  </a:prstClr>
                </a:solidFill>
                <a:latin typeface="Calibri" panose="020F0502020204030204" pitchFamily="34" charset="0"/>
                <a:ea typeface="Calibri" panose="020F0502020204030204" pitchFamily="34" charset="0"/>
                <a:cs typeface="B Nazanin" panose="00000400000000000000" pitchFamily="2" charset="-78"/>
              </a:rPr>
              <a:t>ثبت اطلاعات دقیق نوزادان در فرم مربوطه و ارسال برای ستاد شهرستان به صورت ماهیانه </a:t>
            </a:r>
          </a:p>
          <a:p>
            <a:pPr lvl="0" algn="just" rtl="1">
              <a:buFont typeface="Wingdings" panose="05000000000000000000" pitchFamily="2" charset="2"/>
              <a:buChar char="Ø"/>
            </a:pPr>
            <a:r>
              <a:rPr lang="fa-IR" sz="2400" b="1" dirty="0">
                <a:solidFill>
                  <a:srgbClr val="70AD47"/>
                </a:solidFill>
                <a:latin typeface="Calibri" panose="020F0502020204030204" pitchFamily="34" charset="0"/>
                <a:ea typeface="Calibri" panose="020F0502020204030204" pitchFamily="34" charset="0"/>
                <a:cs typeface="B Nazanin" panose="00000400000000000000" pitchFamily="2" charset="-78"/>
              </a:rPr>
              <a:t>سطح ستاد شهرستان:</a:t>
            </a:r>
          </a:p>
          <a:p>
            <a:pPr marL="0" lvl="0" indent="0" algn="just" rtl="1">
              <a:buNone/>
            </a:pPr>
            <a:r>
              <a:rPr lang="fa-IR" sz="2400" dirty="0">
                <a:solidFill>
                  <a:prstClr val="black"/>
                </a:solidFill>
                <a:latin typeface="Calibri" panose="020F0502020204030204" pitchFamily="34" charset="0"/>
                <a:ea typeface="Calibri" panose="020F0502020204030204" pitchFamily="34" charset="0"/>
                <a:cs typeface="B Nazanin" panose="00000400000000000000" pitchFamily="2" charset="-78"/>
              </a:rPr>
              <a:t>نظارت وبررسی فرم های تکمیل شده و تطابق آمار نوزادان نیازمند به غربالگری با سامانه سیب</a:t>
            </a:r>
          </a:p>
          <a:p>
            <a:pPr marL="0" lvl="0" indent="0" algn="just" rtl="1">
              <a:buNone/>
            </a:pPr>
            <a:r>
              <a:rPr lang="fa-IR" sz="2400" dirty="0">
                <a:solidFill>
                  <a:prstClr val="black"/>
                </a:solidFill>
                <a:latin typeface="Calibri" panose="020F0502020204030204" pitchFamily="34" charset="0"/>
                <a:ea typeface="Calibri" panose="020F0502020204030204" pitchFamily="34" charset="0"/>
                <a:cs typeface="B Nazanin" panose="00000400000000000000" pitchFamily="2" charset="-78"/>
              </a:rPr>
              <a:t>تکمیل فرم  جدول گزارش غربالگری رتینوپاتی ویژه ستاد شهرستان و ارسال آن به معاونت بهداشت به صورت 6 ماهه</a:t>
            </a:r>
          </a:p>
          <a:p>
            <a:pPr marL="0" lvl="0" indent="0" algn="just" rtl="1">
              <a:buNone/>
            </a:pPr>
            <a:r>
              <a:rPr lang="fa-IR" sz="2400" dirty="0">
                <a:solidFill>
                  <a:prstClr val="black"/>
                </a:solidFill>
                <a:latin typeface="Calibri" panose="020F0502020204030204" pitchFamily="34" charset="0"/>
                <a:ea typeface="Calibri" panose="020F0502020204030204" pitchFamily="34" charset="0"/>
                <a:cs typeface="B Nazanin" panose="00000400000000000000" pitchFamily="2" charset="-78"/>
              </a:rPr>
              <a:t> تحلیل نتایج غربالگری و ارسال به واحد های محیطی</a:t>
            </a:r>
          </a:p>
          <a:p>
            <a:pPr lvl="0" algn="just" rtl="1">
              <a:buFont typeface="Wingdings" panose="05000000000000000000" pitchFamily="2" charset="2"/>
              <a:buChar char="Ø"/>
            </a:pPr>
            <a:r>
              <a:rPr lang="fa-IR" sz="2400" b="1" dirty="0">
                <a:solidFill>
                  <a:srgbClr val="70AD47"/>
                </a:solidFill>
                <a:latin typeface="Calibri" panose="020F0502020204030204" pitchFamily="34" charset="0"/>
                <a:ea typeface="Calibri" panose="020F0502020204030204" pitchFamily="34" charset="0"/>
                <a:cs typeface="B Nazanin" panose="00000400000000000000" pitchFamily="2" charset="-78"/>
              </a:rPr>
              <a:t>ستاد معاونت:</a:t>
            </a:r>
          </a:p>
          <a:p>
            <a:pPr marL="0" lvl="0" indent="0" algn="just" rtl="1">
              <a:buNone/>
            </a:pPr>
            <a:r>
              <a:rPr lang="fa-IR" sz="2400" dirty="0">
                <a:solidFill>
                  <a:prstClr val="black"/>
                </a:solidFill>
                <a:latin typeface="Calibri" panose="020F0502020204030204" pitchFamily="34" charset="0"/>
                <a:ea typeface="Calibri" panose="020F0502020204030204" pitchFamily="34" charset="0"/>
                <a:cs typeface="B Nazanin" panose="00000400000000000000" pitchFamily="2" charset="-78"/>
              </a:rPr>
              <a:t>نظارت و بررسی بر آمار دریافتی از ستاد شهرستان </a:t>
            </a:r>
          </a:p>
          <a:p>
            <a:pPr marL="0" lvl="0" indent="0" algn="just" rtl="1">
              <a:buNone/>
            </a:pPr>
            <a:r>
              <a:rPr lang="fa-IR" sz="2400" dirty="0">
                <a:solidFill>
                  <a:prstClr val="black"/>
                </a:solidFill>
                <a:latin typeface="Calibri" panose="020F0502020204030204" pitchFamily="34" charset="0"/>
                <a:ea typeface="Calibri" panose="020F0502020204030204" pitchFamily="34" charset="0"/>
                <a:cs typeface="B Nazanin" panose="00000400000000000000" pitchFamily="2" charset="-78"/>
              </a:rPr>
              <a:t>جمع آوری و تحلیل نتایج و ارسال آن به ستاد شهرستان </a:t>
            </a:r>
          </a:p>
          <a:p>
            <a:pPr marL="0" lvl="0" indent="0" algn="just" rtl="1">
              <a:buNone/>
            </a:pPr>
            <a:r>
              <a:rPr lang="fa-IR" sz="2400" dirty="0">
                <a:solidFill>
                  <a:prstClr val="black"/>
                </a:solidFill>
                <a:latin typeface="Calibri" panose="020F0502020204030204" pitchFamily="34" charset="0"/>
                <a:ea typeface="Calibri" panose="020F0502020204030204" pitchFamily="34" charset="0"/>
                <a:cs typeface="B Nazanin" panose="00000400000000000000" pitchFamily="2" charset="-78"/>
              </a:rPr>
              <a:t> طراحی مداخلات و ارائه راهکار</a:t>
            </a:r>
            <a:endParaRPr lang="en-US" sz="2400" dirty="0">
              <a:solidFill>
                <a:prstClr val="black"/>
              </a:solidFill>
              <a:latin typeface="Calibri" panose="020F0502020204030204" pitchFamily="34" charset="0"/>
              <a:ea typeface="Calibri" panose="020F0502020204030204" pitchFamily="34" charset="0"/>
              <a:cs typeface="B Nazanin" panose="00000400000000000000" pitchFamily="2" charset="-78"/>
            </a:endParaRPr>
          </a:p>
          <a:p>
            <a:endParaRPr lang="en-US" dirty="0"/>
          </a:p>
        </p:txBody>
      </p:sp>
      <p:pic>
        <p:nvPicPr>
          <p:cNvPr id="4" name="Picture 3"/>
          <p:cNvPicPr>
            <a:picLocks noChangeAspect="1"/>
          </p:cNvPicPr>
          <p:nvPr/>
        </p:nvPicPr>
        <p:blipFill>
          <a:blip r:embed="rId2"/>
          <a:stretch>
            <a:fillRect/>
          </a:stretch>
        </p:blipFill>
        <p:spPr>
          <a:xfrm>
            <a:off x="450273" y="5226084"/>
            <a:ext cx="4426527" cy="1307488"/>
          </a:xfrm>
          <a:prstGeom prst="rect">
            <a:avLst/>
          </a:prstGeom>
        </p:spPr>
      </p:pic>
    </p:spTree>
    <p:extLst>
      <p:ext uri="{BB962C8B-B14F-4D97-AF65-F5344CB8AC3E}">
        <p14:creationId xmlns:p14="http://schemas.microsoft.com/office/powerpoint/2010/main" val="7406417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3815734" y="166255"/>
            <a:ext cx="7726910" cy="581891"/>
          </a:xfrm>
        </p:spPr>
        <p:txBody>
          <a:bodyPr>
            <a:normAutofit/>
          </a:bodyPr>
          <a:lstStyle/>
          <a:p>
            <a:pPr algn="ctr" rtl="1"/>
            <a:r>
              <a:rPr lang="fa-IR" altLang="fa-IR" sz="2400" dirty="0">
                <a:solidFill>
                  <a:srgbClr val="CC0099"/>
                </a:solidFill>
                <a:cs typeface="B Titr" panose="00000700000000000000" pitchFamily="2" charset="-78"/>
              </a:rPr>
              <a:t>فرایند ارائه خدمت</a:t>
            </a:r>
            <a:r>
              <a:rPr lang="en-US" altLang="fa-IR" sz="2400" dirty="0">
                <a:solidFill>
                  <a:srgbClr val="CC0099"/>
                </a:solidFill>
                <a:cs typeface="B Titr" panose="00000700000000000000" pitchFamily="2" charset="-78"/>
              </a:rPr>
              <a:t> </a:t>
            </a:r>
            <a:r>
              <a:rPr lang="af-ZA" altLang="fa-IR" sz="2400" dirty="0">
                <a:solidFill>
                  <a:srgbClr val="CC0099"/>
                </a:solidFill>
                <a:cs typeface="B Titr" panose="00000700000000000000" pitchFamily="2" charset="-78"/>
              </a:rPr>
              <a:t> </a:t>
            </a:r>
            <a:r>
              <a:rPr lang="fa-IR" altLang="fa-IR" sz="2400" dirty="0">
                <a:solidFill>
                  <a:srgbClr val="CC0099"/>
                </a:solidFill>
                <a:cs typeface="B Titr" panose="00000700000000000000" pitchFamily="2" charset="-78"/>
              </a:rPr>
              <a:t>مانا</a:t>
            </a:r>
          </a:p>
        </p:txBody>
      </p:sp>
      <p:sp>
        <p:nvSpPr>
          <p:cNvPr id="4" name="Content Placeholder 2"/>
          <p:cNvSpPr>
            <a:spLocks noGrp="1"/>
          </p:cNvSpPr>
          <p:nvPr>
            <p:ph idx="1"/>
          </p:nvPr>
        </p:nvSpPr>
        <p:spPr>
          <a:xfrm>
            <a:off x="542925" y="748146"/>
            <a:ext cx="11330420" cy="5147829"/>
          </a:xfrm>
        </p:spPr>
        <p:txBody>
          <a:bodyPr>
            <a:normAutofit fontScale="92500" lnSpcReduction="20000"/>
          </a:bodyPr>
          <a:lstStyle/>
          <a:p>
            <a:pPr algn="just" rtl="1">
              <a:lnSpc>
                <a:spcPct val="107000"/>
              </a:lnSpc>
            </a:pPr>
            <a:r>
              <a:rPr lang="fa-IR" sz="2000" dirty="0">
                <a:latin typeface="Calibri" panose="020F0502020204030204" pitchFamily="34" charset="0"/>
                <a:ea typeface="Calibri" panose="020F0502020204030204" pitchFamily="34" charset="0"/>
                <a:cs typeface="2  Titr" panose="00000700000000000000" pitchFamily="2" charset="-78"/>
              </a:rPr>
              <a:t>ارائه خدمت ویزیت پزشک :</a:t>
            </a:r>
          </a:p>
          <a:p>
            <a:pPr marL="0" indent="0" algn="just" rtl="1">
              <a:lnSpc>
                <a:spcPct val="150000"/>
              </a:lnSpc>
              <a:buNone/>
            </a:pPr>
            <a:r>
              <a:rPr lang="fa-IR" sz="2000" dirty="0">
                <a:latin typeface="Calibri" panose="020F0502020204030204" pitchFamily="34" charset="0"/>
                <a:ea typeface="Calibri" panose="020F0502020204030204" pitchFamily="34" charset="0"/>
                <a:cs typeface="B Mitra" panose="00000400000000000000" pitchFamily="2" charset="-78"/>
              </a:rPr>
              <a:t>در صورت حضور پزشک ویزیت کودکان بیمار در مرکز/خانه/پایگاه بهداشتی توسط پزشک و بر اساس محتوای بوکلت پزشک انجام می شود . در این فرایند مراقبین سلامت موظف به همکاری با پزشک در زمینه انجام برخی خدمات همراه از قبیل انجام پایش رشد، واکسیناسیون، مشاوره ها و پیگیری ها می باشند .</a:t>
            </a:r>
          </a:p>
          <a:p>
            <a:pPr algn="just" rtl="1">
              <a:lnSpc>
                <a:spcPct val="150000"/>
              </a:lnSpc>
            </a:pPr>
            <a:r>
              <a:rPr lang="fa-IR" sz="2000" b="1" dirty="0">
                <a:latin typeface="Calibri" panose="020F0502020204030204" pitchFamily="34" charset="0"/>
                <a:ea typeface="Calibri" panose="020F0502020204030204" pitchFamily="34" charset="0"/>
                <a:cs typeface="2  Titr" panose="00000700000000000000" pitchFamily="2" charset="-78"/>
              </a:rPr>
              <a:t>ارائه خدمت مراقبت غیر پزشک :</a:t>
            </a:r>
          </a:p>
          <a:p>
            <a:pPr marL="0" indent="0" algn="just" rtl="1">
              <a:lnSpc>
                <a:spcPct val="150000"/>
              </a:lnSpc>
              <a:buNone/>
            </a:pPr>
            <a:r>
              <a:rPr lang="fa-IR" sz="2000" dirty="0">
                <a:latin typeface="Calibri" panose="020F0502020204030204" pitchFamily="34" charset="0"/>
                <a:ea typeface="Calibri" panose="020F0502020204030204" pitchFamily="34" charset="0"/>
                <a:cs typeface="B Mitra" panose="00000400000000000000" pitchFamily="2" charset="-78"/>
              </a:rPr>
              <a:t>در صورت مراجعه کودک بیمار به پایگاه یا خانه بهداشت ، مراقب سلامت/ بهورز ، مراقبت کودک بیمار را بر اساس بوکلت غیرپزشک مانا انجام می دهد و همچنین اگر در مرکز خدمات جامع سلامت ، به دلایل مختلف پزشک حضور ندارد مراقب سلامت موظف است در بدو ورود بیمار علائم خطر در کودک را کنترل کرده و سپس سایر ارزیابی ها را تکمیل نموده و اقدامات مربوط به هر طبقه بندی را انجام داده و ثبت کند .</a:t>
            </a:r>
          </a:p>
          <a:p>
            <a:pPr marL="0" indent="0" algn="just" rtl="1">
              <a:lnSpc>
                <a:spcPct val="150000"/>
              </a:lnSpc>
              <a:buNone/>
            </a:pPr>
            <a:r>
              <a:rPr lang="fa-IR" sz="2000" dirty="0">
                <a:latin typeface="Calibri" panose="020F0502020204030204" pitchFamily="34" charset="0"/>
                <a:ea typeface="Calibri" panose="020F0502020204030204" pitchFamily="34" charset="0"/>
                <a:cs typeface="B Mitra" panose="00000400000000000000" pitchFamily="2" charset="-78"/>
              </a:rPr>
              <a:t>نکته : </a:t>
            </a:r>
            <a:r>
              <a:rPr kumimoji="0" lang="fa-IR" sz="2400" b="0" i="0" u="none" strike="noStrike" kern="1200" cap="none" spc="0" normalizeH="0" baseline="0" noProof="0" dirty="0" smtClean="0">
                <a:ln>
                  <a:noFill/>
                </a:ln>
                <a:solidFill>
                  <a:prstClr val="black"/>
                </a:solidFill>
                <a:effectLst/>
                <a:uLnTx/>
                <a:uFillTx/>
                <a:latin typeface="Calibri Light"/>
                <a:ea typeface="+mj-ea"/>
                <a:cs typeface="B Nazanin" panose="00000400000000000000" pitchFamily="2" charset="-78"/>
              </a:rPr>
              <a:t>بسیاری </a:t>
            </a:r>
            <a:r>
              <a:rPr kumimoji="0" lang="fa-IR" sz="2400" b="0" i="0" u="none" strike="noStrike" kern="1200" cap="none" spc="0" normalizeH="0" baseline="0" noProof="0" dirty="0">
                <a:ln>
                  <a:noFill/>
                </a:ln>
                <a:solidFill>
                  <a:prstClr val="black"/>
                </a:solidFill>
                <a:effectLst/>
                <a:uLnTx/>
                <a:uFillTx/>
                <a:latin typeface="Calibri Light"/>
                <a:ea typeface="+mj-ea"/>
                <a:cs typeface="B Nazanin" panose="00000400000000000000" pitchFamily="2" charset="-78"/>
              </a:rPr>
              <a:t>از پزشکان با ثبت </a:t>
            </a:r>
            <a:r>
              <a:rPr kumimoji="0" lang="fa-IR" sz="2400" b="0" i="0" u="none" strike="noStrike" kern="1200" cap="none" spc="0" normalizeH="0" baseline="0" noProof="0" dirty="0">
                <a:ln>
                  <a:noFill/>
                </a:ln>
                <a:solidFill>
                  <a:prstClr val="black"/>
                </a:solidFill>
                <a:effectLst/>
                <a:highlight>
                  <a:srgbClr val="008080"/>
                </a:highlight>
                <a:uLnTx/>
                <a:uFillTx/>
                <a:latin typeface="Calibri Light"/>
                <a:ea typeface="+mj-ea"/>
                <a:cs typeface="B Nazanin" panose="00000400000000000000" pitchFamily="2" charset="-78"/>
              </a:rPr>
              <a:t>ویزیت</a:t>
            </a:r>
            <a:r>
              <a:rPr kumimoji="0" lang="fa-IR" sz="2400" b="0" i="0" u="none" strike="noStrike" kern="1200" cap="none" spc="0" normalizeH="0" baseline="0" noProof="0" dirty="0">
                <a:ln>
                  <a:noFill/>
                </a:ln>
                <a:solidFill>
                  <a:prstClr val="black"/>
                </a:solidFill>
                <a:effectLst/>
                <a:uLnTx/>
                <a:uFillTx/>
                <a:latin typeface="Calibri Light"/>
                <a:ea typeface="+mj-ea"/>
                <a:cs typeface="B Nazanin" panose="00000400000000000000" pitchFamily="2" charset="-78"/>
              </a:rPr>
              <a:t> برای کودک سالم مراجعه کننده جهت دریافت مراقبت روتین پزشک در سنین ( 5-3 روزگی /6ماهگی/1سالگی/2سالگی/3 سالگی و 5 سالگی ) منجر به ایجاد اختلال در گزارش گیری از شاخص درصد ثبت خدمت مراقبت کودک بیمار توسط پزشک می شوند. لذا لازم است پزشکان تحت پوشش آن شهرستان در خصوص مسیر ثبت خدمات خصوصا </a:t>
            </a:r>
            <a:r>
              <a:rPr kumimoji="0" lang="fa-IR" sz="2400" b="0" i="0" u="sng" strike="noStrike" kern="1200" cap="none" spc="0" normalizeH="0" baseline="0" noProof="0" dirty="0">
                <a:ln>
                  <a:noFill/>
                </a:ln>
                <a:solidFill>
                  <a:prstClr val="black"/>
                </a:solidFill>
                <a:effectLst/>
                <a:uLnTx/>
                <a:uFillTx/>
                <a:latin typeface="Calibri Light"/>
                <a:ea typeface="+mj-ea"/>
                <a:cs typeface="B Nazanin" panose="00000400000000000000" pitchFamily="2" charset="-78"/>
              </a:rPr>
              <a:t>عدم ثبت ویزیت جهت مراقبت روتین کودک سالم </a:t>
            </a:r>
            <a:r>
              <a:rPr kumimoji="0" lang="fa-IR" sz="2400" b="0" i="0" u="none" strike="noStrike" kern="1200" cap="none" spc="0" normalizeH="0" baseline="0" noProof="0" dirty="0">
                <a:ln>
                  <a:noFill/>
                </a:ln>
                <a:solidFill>
                  <a:prstClr val="black"/>
                </a:solidFill>
                <a:effectLst/>
                <a:uLnTx/>
                <a:uFillTx/>
                <a:latin typeface="Calibri Light"/>
                <a:ea typeface="+mj-ea"/>
                <a:cs typeface="B Nazanin" panose="00000400000000000000" pitchFamily="2" charset="-78"/>
              </a:rPr>
              <a:t>توجیه شوند .</a:t>
            </a:r>
            <a:endParaRPr lang="en-US" sz="2000" dirty="0">
              <a:latin typeface="Calibri" panose="020F0502020204030204" pitchFamily="34" charset="0"/>
              <a:ea typeface="Calibri" panose="020F0502020204030204" pitchFamily="34" charset="0"/>
              <a:cs typeface="B Mitra" panose="00000400000000000000" pitchFamily="2" charset="-78"/>
            </a:endParaRPr>
          </a:p>
        </p:txBody>
      </p:sp>
      <p:pic>
        <p:nvPicPr>
          <p:cNvPr id="2" name="Picture 1"/>
          <p:cNvPicPr>
            <a:picLocks noChangeAspect="1"/>
          </p:cNvPicPr>
          <p:nvPr/>
        </p:nvPicPr>
        <p:blipFill>
          <a:blip r:embed="rId2"/>
          <a:stretch>
            <a:fillRect/>
          </a:stretch>
        </p:blipFill>
        <p:spPr>
          <a:xfrm>
            <a:off x="716730" y="5519649"/>
            <a:ext cx="5794906" cy="752652"/>
          </a:xfrm>
          <a:prstGeom prst="rect">
            <a:avLst/>
          </a:prstGeom>
        </p:spPr>
      </p:pic>
    </p:spTree>
    <p:extLst>
      <p:ext uri="{BB962C8B-B14F-4D97-AF65-F5344CB8AC3E}">
        <p14:creationId xmlns:p14="http://schemas.microsoft.com/office/powerpoint/2010/main" val="149318298"/>
      </p:ext>
    </p:extLst>
  </p:cSld>
  <p:clrMapOvr>
    <a:masterClrMapping/>
  </p:clrMapOvr>
  <p:transition spd="slow"/>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144966"/>
            <a:ext cx="10849648" cy="1081668"/>
          </a:xfrm>
        </p:spPr>
        <p:txBody>
          <a:bodyPr>
            <a:noAutofit/>
          </a:bodyPr>
          <a:lstStyle/>
          <a:p>
            <a:pPr algn="ctr" rtl="1"/>
            <a:r>
              <a:rPr lang="fa-IR" sz="2400" b="1" dirty="0">
                <a:cs typeface="B Titr" panose="00000700000000000000" pitchFamily="2" charset="-78"/>
              </a:rPr>
              <a:t>جدول گزارش غربالگری رتینوپاتی نوزاد نارس ویژه مراکز خدمات جامع سلامت</a:t>
            </a:r>
            <a:r>
              <a:rPr lang="en-US" sz="1600" dirty="0">
                <a:cs typeface="B Titr" panose="00000700000000000000" pitchFamily="2" charset="-78"/>
              </a:rPr>
              <a:t/>
            </a:r>
            <a:br>
              <a:rPr lang="en-US" sz="1600" dirty="0">
                <a:cs typeface="B Titr" panose="00000700000000000000" pitchFamily="2" charset="-78"/>
              </a:rPr>
            </a:br>
            <a:endParaRPr lang="en-US" sz="1600" dirty="0">
              <a:cs typeface="B Titr" panose="00000700000000000000" pitchFamily="2" charset="-78"/>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535366940"/>
              </p:ext>
            </p:extLst>
          </p:nvPr>
        </p:nvGraphicFramePr>
        <p:xfrm>
          <a:off x="677861" y="1639229"/>
          <a:ext cx="10055787" cy="4114799"/>
        </p:xfrm>
        <a:graphic>
          <a:graphicData uri="http://schemas.openxmlformats.org/drawingml/2006/table">
            <a:tbl>
              <a:tblPr rtl="1" firstRow="1" firstCol="1" bandRow="1"/>
              <a:tblGrid>
                <a:gridCol w="434142">
                  <a:extLst>
                    <a:ext uri="{9D8B030D-6E8A-4147-A177-3AD203B41FA5}">
                      <a16:colId xmlns:a16="http://schemas.microsoft.com/office/drawing/2014/main" val="4280467346"/>
                    </a:ext>
                  </a:extLst>
                </a:gridCol>
                <a:gridCol w="956924">
                  <a:extLst>
                    <a:ext uri="{9D8B030D-6E8A-4147-A177-3AD203B41FA5}">
                      <a16:colId xmlns:a16="http://schemas.microsoft.com/office/drawing/2014/main" val="82482079"/>
                    </a:ext>
                  </a:extLst>
                </a:gridCol>
                <a:gridCol w="843697">
                  <a:extLst>
                    <a:ext uri="{9D8B030D-6E8A-4147-A177-3AD203B41FA5}">
                      <a16:colId xmlns:a16="http://schemas.microsoft.com/office/drawing/2014/main" val="1547135843"/>
                    </a:ext>
                  </a:extLst>
                </a:gridCol>
                <a:gridCol w="590071">
                  <a:extLst>
                    <a:ext uri="{9D8B030D-6E8A-4147-A177-3AD203B41FA5}">
                      <a16:colId xmlns:a16="http://schemas.microsoft.com/office/drawing/2014/main" val="2375484495"/>
                    </a:ext>
                  </a:extLst>
                </a:gridCol>
                <a:gridCol w="452905">
                  <a:extLst>
                    <a:ext uri="{9D8B030D-6E8A-4147-A177-3AD203B41FA5}">
                      <a16:colId xmlns:a16="http://schemas.microsoft.com/office/drawing/2014/main" val="4041621405"/>
                    </a:ext>
                  </a:extLst>
                </a:gridCol>
                <a:gridCol w="531840">
                  <a:extLst>
                    <a:ext uri="{9D8B030D-6E8A-4147-A177-3AD203B41FA5}">
                      <a16:colId xmlns:a16="http://schemas.microsoft.com/office/drawing/2014/main" val="3829299549"/>
                    </a:ext>
                  </a:extLst>
                </a:gridCol>
                <a:gridCol w="505959">
                  <a:extLst>
                    <a:ext uri="{9D8B030D-6E8A-4147-A177-3AD203B41FA5}">
                      <a16:colId xmlns:a16="http://schemas.microsoft.com/office/drawing/2014/main" val="3458942524"/>
                    </a:ext>
                  </a:extLst>
                </a:gridCol>
                <a:gridCol w="340325">
                  <a:extLst>
                    <a:ext uri="{9D8B030D-6E8A-4147-A177-3AD203B41FA5}">
                      <a16:colId xmlns:a16="http://schemas.microsoft.com/office/drawing/2014/main" val="3510780834"/>
                    </a:ext>
                  </a:extLst>
                </a:gridCol>
                <a:gridCol w="340325">
                  <a:extLst>
                    <a:ext uri="{9D8B030D-6E8A-4147-A177-3AD203B41FA5}">
                      <a16:colId xmlns:a16="http://schemas.microsoft.com/office/drawing/2014/main" val="4035981343"/>
                    </a:ext>
                  </a:extLst>
                </a:gridCol>
                <a:gridCol w="351325">
                  <a:extLst>
                    <a:ext uri="{9D8B030D-6E8A-4147-A177-3AD203B41FA5}">
                      <a16:colId xmlns:a16="http://schemas.microsoft.com/office/drawing/2014/main" val="1950735486"/>
                    </a:ext>
                  </a:extLst>
                </a:gridCol>
                <a:gridCol w="458082">
                  <a:extLst>
                    <a:ext uri="{9D8B030D-6E8A-4147-A177-3AD203B41FA5}">
                      <a16:colId xmlns:a16="http://schemas.microsoft.com/office/drawing/2014/main" val="1064928480"/>
                    </a:ext>
                  </a:extLst>
                </a:gridCol>
                <a:gridCol w="548015">
                  <a:extLst>
                    <a:ext uri="{9D8B030D-6E8A-4147-A177-3AD203B41FA5}">
                      <a16:colId xmlns:a16="http://schemas.microsoft.com/office/drawing/2014/main" val="2646762563"/>
                    </a:ext>
                  </a:extLst>
                </a:gridCol>
                <a:gridCol w="458082">
                  <a:extLst>
                    <a:ext uri="{9D8B030D-6E8A-4147-A177-3AD203B41FA5}">
                      <a16:colId xmlns:a16="http://schemas.microsoft.com/office/drawing/2014/main" val="1945603687"/>
                    </a:ext>
                  </a:extLst>
                </a:gridCol>
                <a:gridCol w="551250">
                  <a:extLst>
                    <a:ext uri="{9D8B030D-6E8A-4147-A177-3AD203B41FA5}">
                      <a16:colId xmlns:a16="http://schemas.microsoft.com/office/drawing/2014/main" val="162866194"/>
                    </a:ext>
                  </a:extLst>
                </a:gridCol>
                <a:gridCol w="551250">
                  <a:extLst>
                    <a:ext uri="{9D8B030D-6E8A-4147-A177-3AD203B41FA5}">
                      <a16:colId xmlns:a16="http://schemas.microsoft.com/office/drawing/2014/main" val="3221904836"/>
                    </a:ext>
                  </a:extLst>
                </a:gridCol>
                <a:gridCol w="433495">
                  <a:extLst>
                    <a:ext uri="{9D8B030D-6E8A-4147-A177-3AD203B41FA5}">
                      <a16:colId xmlns:a16="http://schemas.microsoft.com/office/drawing/2014/main" val="1734634211"/>
                    </a:ext>
                  </a:extLst>
                </a:gridCol>
                <a:gridCol w="433495">
                  <a:extLst>
                    <a:ext uri="{9D8B030D-6E8A-4147-A177-3AD203B41FA5}">
                      <a16:colId xmlns:a16="http://schemas.microsoft.com/office/drawing/2014/main" val="2599006099"/>
                    </a:ext>
                  </a:extLst>
                </a:gridCol>
                <a:gridCol w="433495">
                  <a:extLst>
                    <a:ext uri="{9D8B030D-6E8A-4147-A177-3AD203B41FA5}">
                      <a16:colId xmlns:a16="http://schemas.microsoft.com/office/drawing/2014/main" val="554097519"/>
                    </a:ext>
                  </a:extLst>
                </a:gridCol>
                <a:gridCol w="841110">
                  <a:extLst>
                    <a:ext uri="{9D8B030D-6E8A-4147-A177-3AD203B41FA5}">
                      <a16:colId xmlns:a16="http://schemas.microsoft.com/office/drawing/2014/main" val="2527194943"/>
                    </a:ext>
                  </a:extLst>
                </a:gridCol>
              </a:tblGrid>
              <a:tr h="1566618">
                <a:tc rowSpan="2">
                  <a:txBody>
                    <a:bodyPr/>
                    <a:lstStyle/>
                    <a:p>
                      <a:pPr algn="ctr" rtl="1">
                        <a:lnSpc>
                          <a:spcPct val="107000"/>
                        </a:lnSpc>
                        <a:spcAft>
                          <a:spcPts val="0"/>
                        </a:spcAft>
                      </a:pPr>
                      <a:r>
                        <a:rPr lang="fa-IR" sz="1200" b="1">
                          <a:effectLst/>
                          <a:latin typeface="Calibri" panose="020F0502020204030204" pitchFamily="34" charset="0"/>
                          <a:ea typeface="Calibri" panose="020F0502020204030204" pitchFamily="34" charset="0"/>
                          <a:cs typeface="B Nazanin" panose="00000400000000000000" pitchFamily="2" charset="-78"/>
                        </a:rPr>
                        <a:t>ردیف</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rowSpan="2">
                  <a:txBody>
                    <a:bodyPr/>
                    <a:lstStyle/>
                    <a:p>
                      <a:pPr algn="ctr" rtl="1">
                        <a:lnSpc>
                          <a:spcPct val="107000"/>
                        </a:lnSpc>
                        <a:spcAft>
                          <a:spcPts val="0"/>
                        </a:spcAft>
                      </a:pPr>
                      <a:r>
                        <a:rPr lang="fa-IR" sz="1200" b="1" dirty="0">
                          <a:effectLst/>
                          <a:latin typeface="Calibri" panose="020F0502020204030204" pitchFamily="34" charset="0"/>
                          <a:ea typeface="Calibri" panose="020F0502020204030204" pitchFamily="34" charset="0"/>
                          <a:cs typeface="B Nazanin" panose="00000400000000000000" pitchFamily="2" charset="-78"/>
                        </a:rPr>
                        <a:t>نام و نام خانوادگی نوزاد / مادر</a:t>
                      </a:r>
                      <a:endParaRPr lang="en-US" sz="1200" dirty="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rowSpan="2">
                  <a:txBody>
                    <a:bodyPr/>
                    <a:lstStyle/>
                    <a:p>
                      <a:pPr algn="ctr" rtl="1">
                        <a:lnSpc>
                          <a:spcPct val="107000"/>
                        </a:lnSpc>
                        <a:spcAft>
                          <a:spcPts val="0"/>
                        </a:spcAft>
                      </a:pPr>
                      <a:r>
                        <a:rPr lang="fa-IR" sz="1200" b="1">
                          <a:effectLst/>
                          <a:latin typeface="Calibri" panose="020F0502020204030204" pitchFamily="34" charset="0"/>
                          <a:ea typeface="Calibri" panose="020F0502020204030204" pitchFamily="34" charset="0"/>
                          <a:cs typeface="B Nazanin" panose="00000400000000000000" pitchFamily="2" charset="-78"/>
                        </a:rPr>
                        <a:t>کد ملی نوزاد/ مادر</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rowSpan="2">
                  <a:txBody>
                    <a:bodyPr/>
                    <a:lstStyle/>
                    <a:p>
                      <a:pPr algn="ctr" rtl="1">
                        <a:lnSpc>
                          <a:spcPct val="107000"/>
                        </a:lnSpc>
                        <a:spcAft>
                          <a:spcPts val="0"/>
                        </a:spcAft>
                      </a:pPr>
                      <a:r>
                        <a:rPr lang="fa-IR" sz="1200" b="1">
                          <a:effectLst/>
                          <a:latin typeface="Calibri" panose="020F0502020204030204" pitchFamily="34" charset="0"/>
                          <a:ea typeface="Calibri" panose="020F0502020204030204" pitchFamily="34" charset="0"/>
                          <a:cs typeface="B Nazanin" panose="00000400000000000000" pitchFamily="2" charset="-78"/>
                        </a:rPr>
                        <a:t>تاریخ تولد نوزاد</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rowSpan="2">
                  <a:txBody>
                    <a:bodyPr/>
                    <a:lstStyle/>
                    <a:p>
                      <a:pPr algn="ctr" rtl="1">
                        <a:lnSpc>
                          <a:spcPct val="107000"/>
                        </a:lnSpc>
                        <a:spcAft>
                          <a:spcPts val="0"/>
                        </a:spcAft>
                      </a:pPr>
                      <a:r>
                        <a:rPr lang="fa-IR" sz="1200" b="1">
                          <a:effectLst/>
                          <a:latin typeface="Calibri" panose="020F0502020204030204" pitchFamily="34" charset="0"/>
                          <a:ea typeface="Calibri" panose="020F0502020204030204" pitchFamily="34" charset="0"/>
                          <a:cs typeface="B Nazanin" panose="00000400000000000000" pitchFamily="2" charset="-78"/>
                        </a:rPr>
                        <a:t>جنس</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rowSpan="2">
                  <a:txBody>
                    <a:bodyPr/>
                    <a:lstStyle/>
                    <a:p>
                      <a:pPr algn="ctr" rtl="1">
                        <a:lnSpc>
                          <a:spcPct val="107000"/>
                        </a:lnSpc>
                        <a:spcAft>
                          <a:spcPts val="0"/>
                        </a:spcAft>
                      </a:pPr>
                      <a:r>
                        <a:rPr lang="fa-IR" sz="1200" b="1">
                          <a:effectLst/>
                          <a:latin typeface="Calibri" panose="020F0502020204030204" pitchFamily="34" charset="0"/>
                          <a:ea typeface="Calibri" panose="020F0502020204030204" pitchFamily="34" charset="0"/>
                          <a:cs typeface="B Nazanin" panose="00000400000000000000" pitchFamily="2" charset="-78"/>
                        </a:rPr>
                        <a:t>سن بارداری</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rowSpan="2">
                  <a:txBody>
                    <a:bodyPr/>
                    <a:lstStyle/>
                    <a:p>
                      <a:pPr algn="ctr" rtl="1">
                        <a:lnSpc>
                          <a:spcPct val="107000"/>
                        </a:lnSpc>
                        <a:spcAft>
                          <a:spcPts val="0"/>
                        </a:spcAft>
                      </a:pPr>
                      <a:r>
                        <a:rPr lang="fa-IR" sz="1200" b="1">
                          <a:effectLst/>
                          <a:latin typeface="Calibri" panose="020F0502020204030204" pitchFamily="34" charset="0"/>
                          <a:ea typeface="Calibri" panose="020F0502020204030204" pitchFamily="34" charset="0"/>
                          <a:cs typeface="B Nazanin" panose="00000400000000000000" pitchFamily="2" charset="-78"/>
                        </a:rPr>
                        <a:t>وزن تولد به گرم</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gridSpan="2">
                  <a:txBody>
                    <a:bodyPr/>
                    <a:lstStyle/>
                    <a:p>
                      <a:pPr algn="ctr" rtl="1">
                        <a:lnSpc>
                          <a:spcPct val="107000"/>
                        </a:lnSpc>
                        <a:spcAft>
                          <a:spcPts val="0"/>
                        </a:spcAft>
                      </a:pPr>
                      <a:r>
                        <a:rPr lang="fa-IR" sz="1200" b="1">
                          <a:effectLst/>
                          <a:latin typeface="Calibri" panose="020F0502020204030204" pitchFamily="34" charset="0"/>
                          <a:ea typeface="Calibri" panose="020F0502020204030204" pitchFamily="34" charset="0"/>
                          <a:cs typeface="B Nazanin" panose="00000400000000000000" pitchFamily="2" charset="-78"/>
                        </a:rPr>
                        <a:t>آیا نوزاد سابقه بستری در بیمارستان  دارد؟</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rtl="1">
                        <a:lnSpc>
                          <a:spcPct val="107000"/>
                        </a:lnSpc>
                        <a:spcAft>
                          <a:spcPts val="0"/>
                        </a:spcAft>
                      </a:pPr>
                      <a:r>
                        <a:rPr lang="fa-IR" sz="1200" b="1">
                          <a:effectLst/>
                          <a:latin typeface="Calibri" panose="020F0502020204030204" pitchFamily="34" charset="0"/>
                          <a:ea typeface="Calibri" panose="020F0502020204030204" pitchFamily="34" charset="0"/>
                          <a:cs typeface="B Nazanin" panose="00000400000000000000" pitchFamily="2" charset="-78"/>
                        </a:rPr>
                        <a:t>آیا غربالگری طی زمان بستری در بیمارستان انجام شده است؟</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rowSpan="2">
                  <a:txBody>
                    <a:bodyPr/>
                    <a:lstStyle/>
                    <a:p>
                      <a:pPr algn="ctr" rtl="1">
                        <a:lnSpc>
                          <a:spcPct val="107000"/>
                        </a:lnSpc>
                        <a:spcAft>
                          <a:spcPts val="0"/>
                        </a:spcAft>
                      </a:pPr>
                      <a:r>
                        <a:rPr lang="fa-IR" sz="1200" b="1">
                          <a:effectLst/>
                          <a:latin typeface="Calibri" panose="020F0502020204030204" pitchFamily="34" charset="0"/>
                          <a:ea typeface="Calibri" panose="020F0502020204030204" pitchFamily="34" charset="0"/>
                          <a:cs typeface="B Nazanin" panose="00000400000000000000" pitchFamily="2" charset="-78"/>
                        </a:rPr>
                        <a:t>تاریخ ارجاع به پزشک </a:t>
                      </a:r>
                      <a:r>
                        <a:rPr lang="en-US" sz="1200" b="1">
                          <a:effectLst/>
                          <a:latin typeface="Calibri" panose="020F0502020204030204" pitchFamily="34" charset="0"/>
                          <a:ea typeface="Calibri" panose="020F0502020204030204" pitchFamily="34" charset="0"/>
                          <a:cs typeface="B Nazanin" panose="00000400000000000000" pitchFamily="2" charset="-78"/>
                        </a:rPr>
                        <a:t>ROP </a:t>
                      </a:r>
                      <a:r>
                        <a:rPr lang="fa-IR" sz="1200" b="1">
                          <a:effectLst/>
                          <a:latin typeface="Calibri" panose="020F0502020204030204" pitchFamily="34" charset="0"/>
                          <a:ea typeface="Calibri" panose="020F0502020204030204" pitchFamily="34" charset="0"/>
                          <a:cs typeface="B Nazanin" panose="00000400000000000000" pitchFamily="2" charset="-78"/>
                        </a:rPr>
                        <a:t>/ متخصص اطفال/ فوق تخصص نوزادان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gridSpan="2">
                  <a:txBody>
                    <a:bodyPr/>
                    <a:lstStyle/>
                    <a:p>
                      <a:pPr algn="ctr" rtl="1">
                        <a:lnSpc>
                          <a:spcPct val="107000"/>
                        </a:lnSpc>
                        <a:spcAft>
                          <a:spcPts val="0"/>
                        </a:spcAft>
                      </a:pPr>
                      <a:r>
                        <a:rPr lang="fa-IR" sz="1200" b="1">
                          <a:effectLst/>
                          <a:latin typeface="Calibri" panose="020F0502020204030204" pitchFamily="34" charset="0"/>
                          <a:ea typeface="Calibri" panose="020F0502020204030204" pitchFamily="34" charset="0"/>
                          <a:cs typeface="B Nazanin" panose="00000400000000000000" pitchFamily="2" charset="-78"/>
                        </a:rPr>
                        <a:t>نتیجه ارجاع</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rtl="1">
                        <a:lnSpc>
                          <a:spcPct val="107000"/>
                        </a:lnSpc>
                        <a:spcAft>
                          <a:spcPts val="0"/>
                        </a:spcAft>
                      </a:pPr>
                      <a:r>
                        <a:rPr lang="fa-IR" sz="1200" b="1">
                          <a:effectLst/>
                          <a:latin typeface="Calibri" panose="020F0502020204030204" pitchFamily="34" charset="0"/>
                          <a:ea typeface="Calibri" panose="020F0502020204030204" pitchFamily="34" charset="0"/>
                          <a:cs typeface="B Nazanin" panose="00000400000000000000" pitchFamily="2" charset="-78"/>
                        </a:rPr>
                        <a:t>نتیجه معاینه پزشک متخصص اطفال/ فوق تخصص نوزادان</a:t>
                      </a:r>
                      <a:endParaRPr lang="en-US" sz="1200">
                        <a:effectLst/>
                        <a:latin typeface="Calibri" panose="020F0502020204030204" pitchFamily="34" charset="0"/>
                        <a:ea typeface="Calibri" panose="020F0502020204030204" pitchFamily="34" charset="0"/>
                        <a:cs typeface="B Nazanin" panose="00000400000000000000" pitchFamily="2" charset="-78"/>
                      </a:endParaRPr>
                    </a:p>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(سن تولد بین 34 تا 37هفته)</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rtl="1">
                        <a:lnSpc>
                          <a:spcPct val="107000"/>
                        </a:lnSpc>
                        <a:spcAft>
                          <a:spcPts val="0"/>
                        </a:spcAft>
                      </a:pPr>
                      <a:r>
                        <a:rPr lang="fa-IR" sz="1200" b="1">
                          <a:effectLst/>
                          <a:latin typeface="Calibri" panose="020F0502020204030204" pitchFamily="34" charset="0"/>
                          <a:ea typeface="Calibri" panose="020F0502020204030204" pitchFamily="34" charset="0"/>
                          <a:cs typeface="B Nazanin" panose="00000400000000000000" pitchFamily="2" charset="-78"/>
                        </a:rPr>
                        <a:t>نتیجه معاینه پزشک </a:t>
                      </a:r>
                      <a:endParaRPr lang="en-US" sz="1200">
                        <a:effectLst/>
                        <a:latin typeface="Calibri" panose="020F0502020204030204" pitchFamily="34" charset="0"/>
                        <a:ea typeface="Calibri" panose="020F0502020204030204" pitchFamily="34" charset="0"/>
                        <a:cs typeface="B Nazanin" panose="00000400000000000000" pitchFamily="2" charset="-78"/>
                      </a:endParaRPr>
                    </a:p>
                    <a:p>
                      <a:pPr algn="ctr" rtl="1">
                        <a:lnSpc>
                          <a:spcPct val="107000"/>
                        </a:lnSpc>
                        <a:spcAft>
                          <a:spcPts val="0"/>
                        </a:spcAft>
                      </a:pPr>
                      <a:r>
                        <a:rPr lang="fa-IR" sz="1200" b="1">
                          <a:effectLst/>
                          <a:latin typeface="Calibri" panose="020F0502020204030204" pitchFamily="34" charset="0"/>
                          <a:ea typeface="Calibri" panose="020F0502020204030204" pitchFamily="34" charset="0"/>
                          <a:cs typeface="B Nazanin" panose="00000400000000000000" pitchFamily="2" charset="-78"/>
                        </a:rPr>
                        <a:t>معین رتینوپاتی</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rowSpan="2">
                  <a:txBody>
                    <a:bodyPr/>
                    <a:lstStyle/>
                    <a:p>
                      <a:pPr algn="ctr" rtl="1">
                        <a:lnSpc>
                          <a:spcPct val="107000"/>
                        </a:lnSpc>
                        <a:spcAft>
                          <a:spcPts val="0"/>
                        </a:spcAft>
                      </a:pPr>
                      <a:r>
                        <a:rPr lang="fa-IR" sz="1200" b="1">
                          <a:effectLst/>
                          <a:latin typeface="Calibri" panose="020F0502020204030204" pitchFamily="34" charset="0"/>
                          <a:ea typeface="Calibri" panose="020F0502020204030204" pitchFamily="34" charset="0"/>
                          <a:cs typeface="B Nazanin" panose="00000400000000000000" pitchFamily="2" charset="-78"/>
                        </a:rPr>
                        <a:t>ملاحظات</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extLst>
                  <a:ext uri="{0D108BD9-81ED-4DB2-BD59-A6C34878D82A}">
                    <a16:rowId xmlns:a16="http://schemas.microsoft.com/office/drawing/2014/main" val="1757961697"/>
                  </a:ext>
                </a:extLst>
              </a:tr>
              <a:tr h="1190681">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rtl="1">
                        <a:lnSpc>
                          <a:spcPct val="107000"/>
                        </a:lnSpc>
                        <a:spcAft>
                          <a:spcPts val="0"/>
                        </a:spcAft>
                      </a:pPr>
                      <a:r>
                        <a:rPr lang="fa-IR" sz="1200" b="1" dirty="0">
                          <a:effectLst/>
                          <a:latin typeface="Calibri" panose="020F0502020204030204" pitchFamily="34" charset="0"/>
                          <a:ea typeface="Calibri" panose="020F0502020204030204" pitchFamily="34" charset="0"/>
                          <a:cs typeface="B Nazanin" panose="00000400000000000000" pitchFamily="2" charset="-78"/>
                        </a:rPr>
                        <a:t>بلی</a:t>
                      </a:r>
                      <a:endParaRPr lang="en-US" sz="1200" dirty="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b="1">
                          <a:effectLst/>
                          <a:latin typeface="Calibri" panose="020F0502020204030204" pitchFamily="34" charset="0"/>
                          <a:ea typeface="Calibri" panose="020F0502020204030204" pitchFamily="34" charset="0"/>
                          <a:cs typeface="B Nazanin" panose="00000400000000000000" pitchFamily="2" charset="-78"/>
                        </a:rPr>
                        <a:t>خیر</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b="1">
                          <a:effectLst/>
                          <a:latin typeface="Calibri" panose="020F0502020204030204" pitchFamily="34" charset="0"/>
                          <a:ea typeface="Calibri" panose="020F0502020204030204" pitchFamily="34" charset="0"/>
                          <a:cs typeface="B Nazanin" panose="00000400000000000000" pitchFamily="2" charset="-78"/>
                        </a:rPr>
                        <a:t>بلی</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b="1">
                          <a:effectLst/>
                          <a:latin typeface="Calibri" panose="020F0502020204030204" pitchFamily="34" charset="0"/>
                          <a:ea typeface="Calibri" panose="020F0502020204030204" pitchFamily="34" charset="0"/>
                          <a:cs typeface="B Nazanin" panose="00000400000000000000" pitchFamily="2" charset="-78"/>
                        </a:rPr>
                        <a:t>خیر</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vMerge="1">
                  <a:txBody>
                    <a:bodyPr/>
                    <a:lstStyle/>
                    <a:p>
                      <a:endParaRPr lang="en-US"/>
                    </a:p>
                  </a:txBody>
                  <a:tcPr/>
                </a:tc>
                <a:tc>
                  <a:txBody>
                    <a:bodyPr/>
                    <a:lstStyle/>
                    <a:p>
                      <a:pPr algn="ctr" rtl="1">
                        <a:lnSpc>
                          <a:spcPct val="107000"/>
                        </a:lnSpc>
                        <a:spcAft>
                          <a:spcPts val="0"/>
                        </a:spcAft>
                      </a:pPr>
                      <a:r>
                        <a:rPr lang="fa-IR" sz="1200" b="1">
                          <a:effectLst/>
                          <a:latin typeface="Calibri" panose="020F0502020204030204" pitchFamily="34" charset="0"/>
                          <a:ea typeface="Calibri" panose="020F0502020204030204" pitchFamily="34" charset="0"/>
                          <a:cs typeface="B Nazanin" panose="00000400000000000000" pitchFamily="2" charset="-78"/>
                        </a:rPr>
                        <a:t>مراجعه کرده</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b="1">
                          <a:effectLst/>
                          <a:latin typeface="Calibri" panose="020F0502020204030204" pitchFamily="34" charset="0"/>
                          <a:ea typeface="Calibri" panose="020F0502020204030204" pitchFamily="34" charset="0"/>
                          <a:cs typeface="B Nazanin" panose="00000400000000000000" pitchFamily="2" charset="-78"/>
                        </a:rPr>
                        <a:t>مراجعه نکرده</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b="1">
                          <a:effectLst/>
                          <a:latin typeface="Calibri" panose="020F0502020204030204" pitchFamily="34" charset="0"/>
                          <a:ea typeface="Calibri" panose="020F0502020204030204" pitchFamily="34" charset="0"/>
                          <a:cs typeface="B Nazanin" panose="00000400000000000000" pitchFamily="2" charset="-78"/>
                        </a:rPr>
                        <a:t>ارجاع جهت انجام غربالگری</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b="1">
                          <a:effectLst/>
                          <a:latin typeface="Calibri" panose="020F0502020204030204" pitchFamily="34" charset="0"/>
                          <a:ea typeface="Calibri" panose="020F0502020204030204" pitchFamily="34" charset="0"/>
                          <a:cs typeface="B Nazanin" panose="00000400000000000000" pitchFamily="2" charset="-78"/>
                        </a:rPr>
                        <a:t>نیاز به ارجاع ندارد</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b="1" dirty="0">
                          <a:effectLst/>
                          <a:latin typeface="Calibri" panose="020F0502020204030204" pitchFamily="34" charset="0"/>
                          <a:ea typeface="Calibri" panose="020F0502020204030204" pitchFamily="34" charset="0"/>
                          <a:cs typeface="B Nazanin" panose="00000400000000000000" pitchFamily="2" charset="-78"/>
                        </a:rPr>
                        <a:t>طبیعی</a:t>
                      </a:r>
                      <a:endParaRPr lang="en-US" sz="1200" dirty="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b="1">
                          <a:effectLst/>
                          <a:latin typeface="Calibri" panose="020F0502020204030204" pitchFamily="34" charset="0"/>
                          <a:ea typeface="Calibri" panose="020F0502020204030204" pitchFamily="34" charset="0"/>
                          <a:cs typeface="B Nazanin" panose="00000400000000000000" pitchFamily="2" charset="-78"/>
                        </a:rPr>
                        <a:t>غیر طبیعی</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vMerge="1">
                  <a:txBody>
                    <a:bodyPr/>
                    <a:lstStyle/>
                    <a:p>
                      <a:endParaRPr lang="en-US"/>
                    </a:p>
                  </a:txBody>
                  <a:tcPr/>
                </a:tc>
                <a:extLst>
                  <a:ext uri="{0D108BD9-81ED-4DB2-BD59-A6C34878D82A}">
                    <a16:rowId xmlns:a16="http://schemas.microsoft.com/office/drawing/2014/main" val="1904485009"/>
                  </a:ext>
                </a:extLst>
              </a:tr>
              <a:tr h="271500">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59077791"/>
                  </a:ext>
                </a:extLst>
              </a:tr>
              <a:tr h="271500">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dirty="0">
                          <a:effectLst/>
                          <a:latin typeface="Calibri" panose="020F0502020204030204" pitchFamily="34" charset="0"/>
                          <a:ea typeface="Calibri" panose="020F0502020204030204" pitchFamily="34" charset="0"/>
                          <a:cs typeface="B Nazanin" panose="00000400000000000000" pitchFamily="2" charset="-78"/>
                        </a:rPr>
                        <a:t> </a:t>
                      </a:r>
                      <a:endParaRPr lang="en-US" sz="1200" dirty="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55963403"/>
                  </a:ext>
                </a:extLst>
              </a:tr>
              <a:tr h="271500">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38003379"/>
                  </a:ext>
                </a:extLst>
              </a:tr>
              <a:tr h="271500">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03647764"/>
                  </a:ext>
                </a:extLst>
              </a:tr>
              <a:tr h="271500">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dirty="0">
                          <a:effectLst/>
                          <a:latin typeface="Calibri" panose="020F0502020204030204" pitchFamily="34" charset="0"/>
                          <a:ea typeface="Calibri" panose="020F0502020204030204" pitchFamily="34" charset="0"/>
                          <a:cs typeface="B Nazanin" panose="00000400000000000000" pitchFamily="2" charset="-78"/>
                        </a:rPr>
                        <a:t> </a:t>
                      </a:r>
                      <a:endParaRPr lang="en-US" sz="1200" dirty="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a:effectLst/>
                          <a:latin typeface="Calibri" panose="020F0502020204030204" pitchFamily="34" charset="0"/>
                          <a:ea typeface="Calibri" panose="020F0502020204030204" pitchFamily="34" charset="0"/>
                          <a:cs typeface="B Nazanin" panose="00000400000000000000" pitchFamily="2" charset="-78"/>
                        </a:rPr>
                        <a:t> </a:t>
                      </a:r>
                      <a:endParaRPr lang="en-US" sz="120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200" dirty="0">
                          <a:effectLst/>
                          <a:latin typeface="Calibri" panose="020F0502020204030204" pitchFamily="34" charset="0"/>
                          <a:ea typeface="Calibri" panose="020F0502020204030204" pitchFamily="34" charset="0"/>
                          <a:cs typeface="B Nazanin" panose="00000400000000000000" pitchFamily="2" charset="-78"/>
                        </a:rPr>
                        <a:t> </a:t>
                      </a:r>
                      <a:endParaRPr lang="en-US" sz="1200" dirty="0">
                        <a:effectLst/>
                        <a:latin typeface="Calibri" panose="020F0502020204030204" pitchFamily="34" charset="0"/>
                        <a:ea typeface="Calibri" panose="020F0502020204030204" pitchFamily="34" charset="0"/>
                        <a:cs typeface="B Nazanin" panose="00000400000000000000" pitchFamily="2" charset="-78"/>
                      </a:endParaRPr>
                    </a:p>
                  </a:txBody>
                  <a:tcPr marL="62481" marR="62481" marT="0" marB="0">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62204280"/>
                  </a:ext>
                </a:extLst>
              </a:tr>
            </a:tbl>
          </a:graphicData>
        </a:graphic>
      </p:graphicFrame>
      <p:pic>
        <p:nvPicPr>
          <p:cNvPr id="4" name="Picture 3"/>
          <p:cNvPicPr>
            <a:picLocks noChangeAspect="1"/>
          </p:cNvPicPr>
          <p:nvPr/>
        </p:nvPicPr>
        <p:blipFill>
          <a:blip r:embed="rId2"/>
          <a:stretch>
            <a:fillRect/>
          </a:stretch>
        </p:blipFill>
        <p:spPr>
          <a:xfrm>
            <a:off x="677335" y="5954802"/>
            <a:ext cx="3797684" cy="739821"/>
          </a:xfrm>
          <a:prstGeom prst="rect">
            <a:avLst/>
          </a:prstGeom>
        </p:spPr>
      </p:pic>
    </p:spTree>
    <p:extLst>
      <p:ext uri="{BB962C8B-B14F-4D97-AF65-F5344CB8AC3E}">
        <p14:creationId xmlns:p14="http://schemas.microsoft.com/office/powerpoint/2010/main" val="208503008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325563"/>
          </a:xfrm>
        </p:spPr>
        <p:txBody>
          <a:bodyPr>
            <a:normAutofit/>
          </a:bodyPr>
          <a:lstStyle/>
          <a:p>
            <a:pPr algn="ctr"/>
            <a:r>
              <a:rPr lang="fa-IR" sz="2400" b="1" dirty="0">
                <a:latin typeface="Calibri" panose="020F0502020204030204" pitchFamily="34" charset="0"/>
                <a:ea typeface="Calibri" panose="020F0502020204030204" pitchFamily="34" charset="0"/>
                <a:cs typeface="B Titr" panose="00000700000000000000" pitchFamily="2" charset="-78"/>
              </a:rPr>
              <a:t>جدول گزارش غربالگری رتینوپاتی نوزاد نارس </a:t>
            </a:r>
            <a:r>
              <a:rPr lang="fa-IR" sz="2400" b="1" dirty="0" smtClean="0">
                <a:latin typeface="Calibri" panose="020F0502020204030204" pitchFamily="34" charset="0"/>
                <a:ea typeface="Calibri" panose="020F0502020204030204" pitchFamily="34" charset="0"/>
                <a:cs typeface="B Titr" panose="00000700000000000000" pitchFamily="2" charset="-78"/>
              </a:rPr>
              <a:t>در سطح ستاد شهرستان </a:t>
            </a:r>
            <a:endParaRPr lang="en-US" sz="2400" b="1" dirty="0">
              <a:cs typeface="B Titr" panose="00000700000000000000" pitchFamily="2" charset="-78"/>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310640983"/>
              </p:ext>
            </p:extLst>
          </p:nvPr>
        </p:nvGraphicFramePr>
        <p:xfrm>
          <a:off x="838200" y="1063010"/>
          <a:ext cx="10762786" cy="4511684"/>
        </p:xfrm>
        <a:graphic>
          <a:graphicData uri="http://schemas.openxmlformats.org/drawingml/2006/table">
            <a:tbl>
              <a:tblPr rtl="1" firstRow="1" firstCol="1" bandRow="1"/>
              <a:tblGrid>
                <a:gridCol w="590996">
                  <a:extLst>
                    <a:ext uri="{9D8B030D-6E8A-4147-A177-3AD203B41FA5}">
                      <a16:colId xmlns:a16="http://schemas.microsoft.com/office/drawing/2014/main" val="460838094"/>
                    </a:ext>
                  </a:extLst>
                </a:gridCol>
                <a:gridCol w="968902">
                  <a:extLst>
                    <a:ext uri="{9D8B030D-6E8A-4147-A177-3AD203B41FA5}">
                      <a16:colId xmlns:a16="http://schemas.microsoft.com/office/drawing/2014/main" val="3023651287"/>
                    </a:ext>
                  </a:extLst>
                </a:gridCol>
                <a:gridCol w="501097">
                  <a:extLst>
                    <a:ext uri="{9D8B030D-6E8A-4147-A177-3AD203B41FA5}">
                      <a16:colId xmlns:a16="http://schemas.microsoft.com/office/drawing/2014/main" val="950526111"/>
                    </a:ext>
                  </a:extLst>
                </a:gridCol>
                <a:gridCol w="748317">
                  <a:extLst>
                    <a:ext uri="{9D8B030D-6E8A-4147-A177-3AD203B41FA5}">
                      <a16:colId xmlns:a16="http://schemas.microsoft.com/office/drawing/2014/main" val="1273622379"/>
                    </a:ext>
                  </a:extLst>
                </a:gridCol>
                <a:gridCol w="751646">
                  <a:extLst>
                    <a:ext uri="{9D8B030D-6E8A-4147-A177-3AD203B41FA5}">
                      <a16:colId xmlns:a16="http://schemas.microsoft.com/office/drawing/2014/main" val="2455196239"/>
                    </a:ext>
                  </a:extLst>
                </a:gridCol>
                <a:gridCol w="640107">
                  <a:extLst>
                    <a:ext uri="{9D8B030D-6E8A-4147-A177-3AD203B41FA5}">
                      <a16:colId xmlns:a16="http://schemas.microsoft.com/office/drawing/2014/main" val="2750353204"/>
                    </a:ext>
                  </a:extLst>
                </a:gridCol>
                <a:gridCol w="634279">
                  <a:extLst>
                    <a:ext uri="{9D8B030D-6E8A-4147-A177-3AD203B41FA5}">
                      <a16:colId xmlns:a16="http://schemas.microsoft.com/office/drawing/2014/main" val="2234454053"/>
                    </a:ext>
                  </a:extLst>
                </a:gridCol>
                <a:gridCol w="634279">
                  <a:extLst>
                    <a:ext uri="{9D8B030D-6E8A-4147-A177-3AD203B41FA5}">
                      <a16:colId xmlns:a16="http://schemas.microsoft.com/office/drawing/2014/main" val="965879389"/>
                    </a:ext>
                  </a:extLst>
                </a:gridCol>
                <a:gridCol w="555202">
                  <a:extLst>
                    <a:ext uri="{9D8B030D-6E8A-4147-A177-3AD203B41FA5}">
                      <a16:colId xmlns:a16="http://schemas.microsoft.com/office/drawing/2014/main" val="3961229107"/>
                    </a:ext>
                  </a:extLst>
                </a:gridCol>
                <a:gridCol w="607644">
                  <a:extLst>
                    <a:ext uri="{9D8B030D-6E8A-4147-A177-3AD203B41FA5}">
                      <a16:colId xmlns:a16="http://schemas.microsoft.com/office/drawing/2014/main" val="3765016798"/>
                    </a:ext>
                  </a:extLst>
                </a:gridCol>
                <a:gridCol w="607644">
                  <a:extLst>
                    <a:ext uri="{9D8B030D-6E8A-4147-A177-3AD203B41FA5}">
                      <a16:colId xmlns:a16="http://schemas.microsoft.com/office/drawing/2014/main" val="2444535097"/>
                    </a:ext>
                  </a:extLst>
                </a:gridCol>
                <a:gridCol w="733335">
                  <a:extLst>
                    <a:ext uri="{9D8B030D-6E8A-4147-A177-3AD203B41FA5}">
                      <a16:colId xmlns:a16="http://schemas.microsoft.com/office/drawing/2014/main" val="3084041464"/>
                    </a:ext>
                  </a:extLst>
                </a:gridCol>
                <a:gridCol w="733335">
                  <a:extLst>
                    <a:ext uri="{9D8B030D-6E8A-4147-A177-3AD203B41FA5}">
                      <a16:colId xmlns:a16="http://schemas.microsoft.com/office/drawing/2014/main" val="3514742266"/>
                    </a:ext>
                  </a:extLst>
                </a:gridCol>
                <a:gridCol w="733335">
                  <a:extLst>
                    <a:ext uri="{9D8B030D-6E8A-4147-A177-3AD203B41FA5}">
                      <a16:colId xmlns:a16="http://schemas.microsoft.com/office/drawing/2014/main" val="1972290378"/>
                    </a:ext>
                  </a:extLst>
                </a:gridCol>
                <a:gridCol w="733335">
                  <a:extLst>
                    <a:ext uri="{9D8B030D-6E8A-4147-A177-3AD203B41FA5}">
                      <a16:colId xmlns:a16="http://schemas.microsoft.com/office/drawing/2014/main" val="660304724"/>
                    </a:ext>
                  </a:extLst>
                </a:gridCol>
                <a:gridCol w="589333">
                  <a:extLst>
                    <a:ext uri="{9D8B030D-6E8A-4147-A177-3AD203B41FA5}">
                      <a16:colId xmlns:a16="http://schemas.microsoft.com/office/drawing/2014/main" val="2671314472"/>
                    </a:ext>
                  </a:extLst>
                </a:gridCol>
              </a:tblGrid>
              <a:tr h="1406945">
                <a:tc>
                  <a:txBody>
                    <a:bodyPr/>
                    <a:lstStyle/>
                    <a:p>
                      <a:pPr algn="ctr" rtl="1">
                        <a:lnSpc>
                          <a:spcPct val="107000"/>
                        </a:lnSpc>
                        <a:spcAft>
                          <a:spcPts val="0"/>
                        </a:spcAft>
                      </a:pPr>
                      <a:r>
                        <a:rPr lang="fa-IR" sz="1000" b="1" dirty="0">
                          <a:effectLst/>
                          <a:latin typeface="Calibri" panose="020F0502020204030204" pitchFamily="34" charset="0"/>
                          <a:ea typeface="Calibri" panose="020F0502020204030204" pitchFamily="34" charset="0"/>
                          <a:cs typeface="B Mitra" panose="00000400000000000000" pitchFamily="2" charset="-78"/>
                        </a:rPr>
                        <a:t>ردیف</a:t>
                      </a:r>
                      <a:endParaRPr lang="en-US" sz="1000" dirty="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nchor="ctr">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FFD966"/>
                    </a:solidFill>
                  </a:tcPr>
                </a:tc>
                <a:tc>
                  <a:txBody>
                    <a:bodyPr/>
                    <a:lstStyle/>
                    <a:p>
                      <a:pPr algn="ctr" rtl="1">
                        <a:lnSpc>
                          <a:spcPct val="107000"/>
                        </a:lnSpc>
                        <a:spcAft>
                          <a:spcPts val="0"/>
                        </a:spcAft>
                      </a:pPr>
                      <a:r>
                        <a:rPr lang="fa-IR" sz="1000" b="1">
                          <a:effectLst/>
                          <a:latin typeface="Calibri" panose="020F0502020204030204" pitchFamily="34" charset="0"/>
                          <a:ea typeface="Calibri" panose="020F0502020204030204" pitchFamily="34" charset="0"/>
                          <a:cs typeface="B Mitra" panose="00000400000000000000" pitchFamily="2" charset="-78"/>
                        </a:rPr>
                        <a:t>عنوان</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nchor="ctr">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FFD966"/>
                    </a:solidFill>
                  </a:tcPr>
                </a:tc>
                <a:tc>
                  <a:txBody>
                    <a:bodyPr/>
                    <a:lstStyle/>
                    <a:p>
                      <a:pPr algn="ctr" rtl="1">
                        <a:lnSpc>
                          <a:spcPct val="107000"/>
                        </a:lnSpc>
                        <a:spcAft>
                          <a:spcPts val="0"/>
                        </a:spcAft>
                      </a:pPr>
                      <a:r>
                        <a:rPr lang="fa-IR" sz="1000" b="1">
                          <a:effectLst/>
                          <a:latin typeface="Calibri" panose="020F0502020204030204" pitchFamily="34" charset="0"/>
                          <a:ea typeface="Calibri" panose="020F0502020204030204" pitchFamily="34" charset="0"/>
                          <a:cs typeface="B Mitra" panose="00000400000000000000" pitchFamily="2" charset="-78"/>
                        </a:rPr>
                        <a:t>تعداد کل</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nchor="ctr">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FFD966"/>
                    </a:solidFill>
                  </a:tcPr>
                </a:tc>
                <a:tc>
                  <a:txBody>
                    <a:bodyPr/>
                    <a:lstStyle/>
                    <a:p>
                      <a:pPr algn="ctr" rtl="1">
                        <a:lnSpc>
                          <a:spcPct val="107000"/>
                        </a:lnSpc>
                        <a:spcAft>
                          <a:spcPts val="0"/>
                        </a:spcAft>
                      </a:pPr>
                      <a:r>
                        <a:rPr lang="fa-IR" sz="1000" b="1">
                          <a:effectLst/>
                          <a:latin typeface="Calibri" panose="020F0502020204030204" pitchFamily="34" charset="0"/>
                          <a:ea typeface="Calibri" panose="020F0502020204030204" pitchFamily="34" charset="0"/>
                          <a:cs typeface="B Mitra" panose="00000400000000000000" pitchFamily="2" charset="-78"/>
                        </a:rPr>
                        <a:t>تعداد نوزاد بستری در بیمارستان</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nchor="ctr">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FFD966"/>
                    </a:solidFill>
                  </a:tcPr>
                </a:tc>
                <a:tc>
                  <a:txBody>
                    <a:bodyPr/>
                    <a:lstStyle/>
                    <a:p>
                      <a:pPr algn="ctr" rtl="1">
                        <a:lnSpc>
                          <a:spcPct val="107000"/>
                        </a:lnSpc>
                        <a:spcAft>
                          <a:spcPts val="0"/>
                        </a:spcAft>
                      </a:pPr>
                      <a:r>
                        <a:rPr lang="fa-IR" sz="1000" b="1" dirty="0">
                          <a:effectLst/>
                          <a:latin typeface="Calibri" panose="020F0502020204030204" pitchFamily="34" charset="0"/>
                          <a:ea typeface="Calibri" panose="020F0502020204030204" pitchFamily="34" charset="0"/>
                          <a:cs typeface="B Mitra" panose="00000400000000000000" pitchFamily="2" charset="-78"/>
                        </a:rPr>
                        <a:t>تعداد غربالگری شده طی بستری در بیمارستان</a:t>
                      </a:r>
                      <a:endParaRPr lang="en-US" sz="1000" dirty="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nchor="ctr">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FFD966"/>
                    </a:solidFill>
                  </a:tcPr>
                </a:tc>
                <a:tc>
                  <a:txBody>
                    <a:bodyPr/>
                    <a:lstStyle/>
                    <a:p>
                      <a:pPr algn="ctr" rtl="1">
                        <a:lnSpc>
                          <a:spcPct val="107000"/>
                        </a:lnSpc>
                        <a:spcAft>
                          <a:spcPts val="0"/>
                        </a:spcAft>
                      </a:pPr>
                      <a:r>
                        <a:rPr lang="fa-IR" sz="1000" b="1" dirty="0">
                          <a:effectLst/>
                          <a:latin typeface="Calibri" panose="020F0502020204030204" pitchFamily="34" charset="0"/>
                          <a:ea typeface="Calibri" panose="020F0502020204030204" pitchFamily="34" charset="0"/>
                          <a:cs typeface="B Mitra" panose="00000400000000000000" pitchFamily="2" charset="-78"/>
                        </a:rPr>
                        <a:t>تعداد ارجاع شده به فوق تخصص نوزادان</a:t>
                      </a:r>
                      <a:endParaRPr lang="en-US" sz="1000" dirty="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nchor="ctr">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FFD966"/>
                    </a:solidFill>
                  </a:tcPr>
                </a:tc>
                <a:tc>
                  <a:txBody>
                    <a:bodyPr/>
                    <a:lstStyle/>
                    <a:p>
                      <a:pPr algn="ctr" rtl="1">
                        <a:lnSpc>
                          <a:spcPct val="107000"/>
                        </a:lnSpc>
                        <a:spcAft>
                          <a:spcPts val="0"/>
                        </a:spcAft>
                      </a:pPr>
                      <a:r>
                        <a:rPr lang="fa-IR" sz="1000" b="1" dirty="0">
                          <a:effectLst/>
                          <a:latin typeface="Calibri" panose="020F0502020204030204" pitchFamily="34" charset="0"/>
                          <a:ea typeface="Calibri" panose="020F0502020204030204" pitchFamily="34" charset="0"/>
                          <a:cs typeface="B Mitra" panose="00000400000000000000" pitchFamily="2" charset="-78"/>
                        </a:rPr>
                        <a:t>تعداد مراجعه کرده به متخصص اطفال/فوق تخصص نوزادان</a:t>
                      </a:r>
                      <a:endParaRPr lang="en-US" sz="1000" dirty="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nchor="ctr">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FFD966"/>
                    </a:solidFill>
                  </a:tcPr>
                </a:tc>
                <a:tc>
                  <a:txBody>
                    <a:bodyPr/>
                    <a:lstStyle/>
                    <a:p>
                      <a:pPr algn="ctr" rtl="1">
                        <a:lnSpc>
                          <a:spcPct val="107000"/>
                        </a:lnSpc>
                        <a:spcAft>
                          <a:spcPts val="0"/>
                        </a:spcAft>
                      </a:pPr>
                      <a:r>
                        <a:rPr lang="fa-IR" sz="1000" b="1" dirty="0">
                          <a:effectLst/>
                          <a:latin typeface="Calibri" panose="020F0502020204030204" pitchFamily="34" charset="0"/>
                          <a:ea typeface="Calibri" panose="020F0502020204030204" pitchFamily="34" charset="0"/>
                          <a:cs typeface="B Mitra" panose="00000400000000000000" pitchFamily="2" charset="-78"/>
                        </a:rPr>
                        <a:t>تعداد عدم نیاز ارجاع به پزشک </a:t>
                      </a:r>
                      <a:r>
                        <a:rPr lang="en-US" sz="1000" b="1" dirty="0">
                          <a:effectLst/>
                          <a:latin typeface="Calibri" panose="020F0502020204030204" pitchFamily="34" charset="0"/>
                          <a:ea typeface="Calibri" panose="020F0502020204030204" pitchFamily="34" charset="0"/>
                          <a:cs typeface="B Mitra" panose="00000400000000000000" pitchFamily="2" charset="-78"/>
                        </a:rPr>
                        <a:t>ROP </a:t>
                      </a:r>
                      <a:r>
                        <a:rPr lang="fa-IR" sz="1000" b="1" dirty="0">
                          <a:effectLst/>
                          <a:latin typeface="Calibri" panose="020F0502020204030204" pitchFamily="34" charset="0"/>
                          <a:ea typeface="Calibri" panose="020F0502020204030204" pitchFamily="34" charset="0"/>
                          <a:cs typeface="B Mitra" panose="00000400000000000000" pitchFamily="2" charset="-78"/>
                        </a:rPr>
                        <a:t>از نظرمتخصص اطفال/ فوق تخصص نوزادان</a:t>
                      </a:r>
                      <a:endParaRPr lang="en-US" sz="1000" dirty="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nchor="ctr">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FFD966"/>
                    </a:solidFill>
                  </a:tcPr>
                </a:tc>
                <a:tc>
                  <a:txBody>
                    <a:bodyPr/>
                    <a:lstStyle/>
                    <a:p>
                      <a:pPr algn="ctr" rtl="1">
                        <a:lnSpc>
                          <a:spcPct val="107000"/>
                        </a:lnSpc>
                        <a:spcAft>
                          <a:spcPts val="0"/>
                        </a:spcAft>
                      </a:pPr>
                      <a:r>
                        <a:rPr lang="fa-IR" sz="1000" b="1" dirty="0">
                          <a:effectLst/>
                          <a:latin typeface="Calibri" panose="020F0502020204030204" pitchFamily="34" charset="0"/>
                          <a:ea typeface="Calibri" panose="020F0502020204030204" pitchFamily="34" charset="0"/>
                          <a:cs typeface="B Mitra" panose="00000400000000000000" pitchFamily="2" charset="-78"/>
                        </a:rPr>
                        <a:t>تعداد ارجاع به پزشک </a:t>
                      </a:r>
                      <a:r>
                        <a:rPr lang="en-US" sz="1000" b="1" dirty="0">
                          <a:effectLst/>
                          <a:latin typeface="Calibri" panose="020F0502020204030204" pitchFamily="34" charset="0"/>
                          <a:ea typeface="Calibri" panose="020F0502020204030204" pitchFamily="34" charset="0"/>
                          <a:cs typeface="B Mitra" panose="00000400000000000000" pitchFamily="2" charset="-78"/>
                        </a:rPr>
                        <a:t>ROP</a:t>
                      </a:r>
                      <a:endParaRPr lang="en-US" sz="1000" dirty="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nchor="ctr">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FFD966"/>
                    </a:solidFill>
                  </a:tcPr>
                </a:tc>
                <a:tc>
                  <a:txBody>
                    <a:bodyPr/>
                    <a:lstStyle/>
                    <a:p>
                      <a:pPr algn="ctr" rtl="1">
                        <a:lnSpc>
                          <a:spcPct val="107000"/>
                        </a:lnSpc>
                        <a:spcAft>
                          <a:spcPts val="0"/>
                        </a:spcAft>
                      </a:pPr>
                      <a:r>
                        <a:rPr lang="fa-IR" sz="1000" b="1">
                          <a:effectLst/>
                          <a:latin typeface="Calibri" panose="020F0502020204030204" pitchFamily="34" charset="0"/>
                          <a:ea typeface="Calibri" panose="020F0502020204030204" pitchFamily="34" charset="0"/>
                          <a:cs typeface="B Mitra" panose="00000400000000000000" pitchFamily="2" charset="-78"/>
                        </a:rPr>
                        <a:t>تعداد مراجعه کرده به پزشک </a:t>
                      </a:r>
                      <a:r>
                        <a:rPr lang="en-US" sz="1000" b="1">
                          <a:effectLst/>
                          <a:latin typeface="Calibri" panose="020F0502020204030204" pitchFamily="34" charset="0"/>
                          <a:ea typeface="Calibri" panose="020F0502020204030204" pitchFamily="34" charset="0"/>
                          <a:cs typeface="B Mitra" panose="00000400000000000000" pitchFamily="2" charset="-78"/>
                        </a:rPr>
                        <a:t>ROP</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FFD966"/>
                    </a:solidFill>
                  </a:tcPr>
                </a:tc>
                <a:tc>
                  <a:txBody>
                    <a:bodyPr/>
                    <a:lstStyle/>
                    <a:p>
                      <a:pPr algn="ctr" rtl="1">
                        <a:lnSpc>
                          <a:spcPct val="107000"/>
                        </a:lnSpc>
                        <a:spcAft>
                          <a:spcPts val="0"/>
                        </a:spcAft>
                      </a:pPr>
                      <a:r>
                        <a:rPr lang="fa-IR" sz="1000" b="1">
                          <a:effectLst/>
                          <a:latin typeface="Calibri" panose="020F0502020204030204" pitchFamily="34" charset="0"/>
                          <a:ea typeface="Calibri" panose="020F0502020204030204" pitchFamily="34" charset="0"/>
                          <a:cs typeface="B Mitra" panose="00000400000000000000" pitchFamily="2" charset="-78"/>
                        </a:rPr>
                        <a:t>تعداد مراجعه نکرده به پزشک </a:t>
                      </a:r>
                      <a:r>
                        <a:rPr lang="en-US" sz="1000" b="1">
                          <a:effectLst/>
                          <a:latin typeface="Calibri" panose="020F0502020204030204" pitchFamily="34" charset="0"/>
                          <a:ea typeface="Calibri" panose="020F0502020204030204" pitchFamily="34" charset="0"/>
                          <a:cs typeface="B Mitra" panose="00000400000000000000" pitchFamily="2" charset="-78"/>
                        </a:rPr>
                        <a:t>ROP</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FFD966"/>
                    </a:solidFill>
                  </a:tcPr>
                </a:tc>
                <a:tc>
                  <a:txBody>
                    <a:bodyPr/>
                    <a:lstStyle/>
                    <a:p>
                      <a:pPr algn="ctr" rtl="1">
                        <a:lnSpc>
                          <a:spcPct val="107000"/>
                        </a:lnSpc>
                        <a:spcAft>
                          <a:spcPts val="0"/>
                        </a:spcAft>
                      </a:pPr>
                      <a:r>
                        <a:rPr lang="fa-IR" sz="1000" b="1">
                          <a:effectLst/>
                          <a:latin typeface="Calibri" panose="020F0502020204030204" pitchFamily="34" charset="0"/>
                          <a:ea typeface="Calibri" panose="020F0502020204030204" pitchFamily="34" charset="0"/>
                          <a:cs typeface="B Mitra" panose="00000400000000000000" pitchFamily="2" charset="-78"/>
                        </a:rPr>
                        <a:t>تعداد غربالگری انجام شده</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FFD966"/>
                    </a:solidFill>
                  </a:tcPr>
                </a:tc>
                <a:tc>
                  <a:txBody>
                    <a:bodyPr/>
                    <a:lstStyle/>
                    <a:p>
                      <a:pPr algn="ctr" rtl="1">
                        <a:lnSpc>
                          <a:spcPct val="107000"/>
                        </a:lnSpc>
                        <a:spcAft>
                          <a:spcPts val="0"/>
                        </a:spcAft>
                      </a:pPr>
                      <a:r>
                        <a:rPr lang="fa-IR" sz="1000" b="1" dirty="0">
                          <a:effectLst/>
                          <a:latin typeface="Calibri" panose="020F0502020204030204" pitchFamily="34" charset="0"/>
                          <a:ea typeface="Calibri" panose="020F0502020204030204" pitchFamily="34" charset="0"/>
                          <a:cs typeface="B Mitra" panose="00000400000000000000" pitchFamily="2" charset="-78"/>
                        </a:rPr>
                        <a:t>تعداد غربالگری انجام نشده</a:t>
                      </a:r>
                      <a:endParaRPr lang="en-US" sz="1000" dirty="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FFD966"/>
                    </a:solidFill>
                  </a:tcPr>
                </a:tc>
                <a:tc>
                  <a:txBody>
                    <a:bodyPr/>
                    <a:lstStyle/>
                    <a:p>
                      <a:pPr algn="ctr" rtl="1">
                        <a:lnSpc>
                          <a:spcPct val="107000"/>
                        </a:lnSpc>
                        <a:spcAft>
                          <a:spcPts val="0"/>
                        </a:spcAft>
                      </a:pPr>
                      <a:r>
                        <a:rPr lang="fa-IR" sz="1000" b="1">
                          <a:effectLst/>
                          <a:latin typeface="Calibri" panose="020F0502020204030204" pitchFamily="34" charset="0"/>
                          <a:ea typeface="Calibri" panose="020F0502020204030204" pitchFamily="34" charset="0"/>
                          <a:cs typeface="B Mitra" panose="00000400000000000000" pitchFamily="2" charset="-78"/>
                        </a:rPr>
                        <a:t>نتیجه غربالگری طبیعی</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FFD966"/>
                    </a:solidFill>
                  </a:tcPr>
                </a:tc>
                <a:tc>
                  <a:txBody>
                    <a:bodyPr/>
                    <a:lstStyle/>
                    <a:p>
                      <a:pPr algn="ctr" rtl="1">
                        <a:lnSpc>
                          <a:spcPct val="107000"/>
                        </a:lnSpc>
                        <a:spcAft>
                          <a:spcPts val="0"/>
                        </a:spcAft>
                      </a:pPr>
                      <a:r>
                        <a:rPr lang="fa-IR" sz="1000" b="1" dirty="0">
                          <a:effectLst/>
                          <a:latin typeface="Calibri" panose="020F0502020204030204" pitchFamily="34" charset="0"/>
                          <a:ea typeface="Calibri" panose="020F0502020204030204" pitchFamily="34" charset="0"/>
                          <a:cs typeface="B Mitra" panose="00000400000000000000" pitchFamily="2" charset="-78"/>
                        </a:rPr>
                        <a:t>نتیجه غربالگری غیر طبیعی</a:t>
                      </a:r>
                      <a:endParaRPr lang="en-US" sz="1000" dirty="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FFD966"/>
                    </a:solidFill>
                  </a:tcPr>
                </a:tc>
                <a:tc>
                  <a:txBody>
                    <a:bodyPr/>
                    <a:lstStyle/>
                    <a:p>
                      <a:pPr algn="ctr" rtl="1">
                        <a:lnSpc>
                          <a:spcPct val="107000"/>
                        </a:lnSpc>
                        <a:spcAft>
                          <a:spcPts val="0"/>
                        </a:spcAft>
                      </a:pPr>
                      <a:r>
                        <a:rPr lang="fa-IR" sz="1000" b="1" dirty="0">
                          <a:effectLst/>
                          <a:latin typeface="Calibri" panose="020F0502020204030204" pitchFamily="34" charset="0"/>
                          <a:ea typeface="Calibri" panose="020F0502020204030204" pitchFamily="34" charset="0"/>
                          <a:cs typeface="B Mitra" panose="00000400000000000000" pitchFamily="2" charset="-78"/>
                        </a:rPr>
                        <a:t>ملاحظات</a:t>
                      </a:r>
                      <a:endParaRPr lang="en-US" sz="1000" dirty="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4120603955"/>
                  </a:ext>
                </a:extLst>
              </a:tr>
              <a:tr h="195080">
                <a:tc>
                  <a:txBody>
                    <a:bodyPr/>
                    <a:lstStyle/>
                    <a:p>
                      <a:pPr algn="ctr" rtl="1">
                        <a:lnSpc>
                          <a:spcPct val="107000"/>
                        </a:lnSpc>
                        <a:spcAft>
                          <a:spcPts val="0"/>
                        </a:spcAft>
                      </a:pPr>
                      <a:r>
                        <a:rPr lang="fa-IR" sz="700" b="1">
                          <a:effectLst/>
                          <a:latin typeface="Calibri" panose="020F0502020204030204" pitchFamily="34" charset="0"/>
                          <a:ea typeface="Calibri" panose="020F0502020204030204" pitchFamily="34" charset="0"/>
                          <a:cs typeface="B Mitra" panose="00000400000000000000" pitchFamily="2" charset="-78"/>
                        </a:rPr>
                        <a:t>1</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nchor="ctr">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000" b="1" dirty="0">
                          <a:effectLst/>
                          <a:latin typeface="Calibri" panose="020F0502020204030204" pitchFamily="34" charset="0"/>
                          <a:ea typeface="Calibri" panose="020F0502020204030204" pitchFamily="34" charset="0"/>
                          <a:cs typeface="B Mitra" panose="00000400000000000000" pitchFamily="2" charset="-78"/>
                        </a:rPr>
                        <a:t>موالید زنده</a:t>
                      </a:r>
                      <a:endParaRPr lang="en-US" sz="1000" dirty="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nchor="ctr">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F7F7F"/>
                    </a:solidFill>
                  </a:tcPr>
                </a:tc>
                <a:tc>
                  <a:txBody>
                    <a:bodyPr/>
                    <a:lstStyle/>
                    <a:p>
                      <a:pPr algn="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F7F7F"/>
                    </a:solidFill>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nchor="ctr">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F7F7F"/>
                    </a:solidFill>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F7F7F"/>
                    </a:solidFill>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F7F7F"/>
                    </a:solidFill>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F7F7F"/>
                    </a:solidFill>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F7F7F"/>
                    </a:solidFill>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F7F7F"/>
                    </a:solidFill>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F7F7F"/>
                    </a:solidFill>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F7F7F"/>
                    </a:solidFill>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F7F7F"/>
                    </a:solidFill>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F7F7F"/>
                    </a:solidFill>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F7F7F"/>
                    </a:solidFill>
                  </a:tcPr>
                </a:tc>
                <a:extLst>
                  <a:ext uri="{0D108BD9-81ED-4DB2-BD59-A6C34878D82A}">
                    <a16:rowId xmlns:a16="http://schemas.microsoft.com/office/drawing/2014/main" val="1864495165"/>
                  </a:ext>
                </a:extLst>
              </a:tr>
              <a:tr h="195080">
                <a:tc>
                  <a:txBody>
                    <a:bodyPr/>
                    <a:lstStyle/>
                    <a:p>
                      <a:pPr algn="ctr" rtl="1">
                        <a:lnSpc>
                          <a:spcPct val="107000"/>
                        </a:lnSpc>
                        <a:spcAft>
                          <a:spcPts val="0"/>
                        </a:spcAft>
                      </a:pPr>
                      <a:r>
                        <a:rPr lang="fa-IR" sz="700" b="1">
                          <a:effectLst/>
                          <a:latin typeface="Calibri" panose="020F0502020204030204" pitchFamily="34" charset="0"/>
                          <a:ea typeface="Calibri" panose="020F0502020204030204" pitchFamily="34" charset="0"/>
                          <a:cs typeface="B Mitra" panose="00000400000000000000" pitchFamily="2" charset="-78"/>
                        </a:rPr>
                        <a:t>2</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nchor="ctr">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000" b="1" dirty="0">
                          <a:effectLst/>
                          <a:latin typeface="Calibri" panose="020F0502020204030204" pitchFamily="34" charset="0"/>
                          <a:ea typeface="Calibri" panose="020F0502020204030204" pitchFamily="34" charset="0"/>
                          <a:cs typeface="B Mitra" panose="00000400000000000000" pitchFamily="2" charset="-78"/>
                        </a:rPr>
                        <a:t>مرگ نوزاد</a:t>
                      </a:r>
                      <a:endParaRPr lang="en-US" sz="1000" dirty="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nchor="ctr">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F7F7F"/>
                    </a:solidFill>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F7F7F"/>
                    </a:solidFill>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nchor="ctr">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F7F7F"/>
                    </a:solidFill>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F7F7F"/>
                    </a:solidFill>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F7F7F"/>
                    </a:solidFill>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F7F7F"/>
                    </a:solidFill>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F7F7F"/>
                    </a:solidFill>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F7F7F"/>
                    </a:solidFill>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F7F7F"/>
                    </a:solidFill>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F7F7F"/>
                    </a:solidFill>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F7F7F"/>
                    </a:solidFill>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F7F7F"/>
                    </a:solidFill>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61069696"/>
                  </a:ext>
                </a:extLst>
              </a:tr>
              <a:tr h="511616">
                <a:tc>
                  <a:txBody>
                    <a:bodyPr/>
                    <a:lstStyle/>
                    <a:p>
                      <a:pPr algn="ctr" rtl="1">
                        <a:lnSpc>
                          <a:spcPct val="107000"/>
                        </a:lnSpc>
                        <a:spcAft>
                          <a:spcPts val="0"/>
                        </a:spcAft>
                      </a:pPr>
                      <a:r>
                        <a:rPr lang="fa-IR" sz="700" b="1">
                          <a:effectLst/>
                          <a:latin typeface="Calibri" panose="020F0502020204030204" pitchFamily="34" charset="0"/>
                          <a:ea typeface="Calibri" panose="020F0502020204030204" pitchFamily="34" charset="0"/>
                          <a:cs typeface="B Mitra" panose="00000400000000000000" pitchFamily="2" charset="-78"/>
                        </a:rPr>
                        <a:t>3</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nchor="ctr">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000" b="1" dirty="0">
                          <a:effectLst/>
                          <a:latin typeface="Calibri" panose="020F0502020204030204" pitchFamily="34" charset="0"/>
                          <a:ea typeface="Calibri" panose="020F0502020204030204" pitchFamily="34" charset="0"/>
                          <a:cs typeface="B Mitra" panose="00000400000000000000" pitchFamily="2" charset="-78"/>
                        </a:rPr>
                        <a:t>نوزادان با سن تولد 34 هفته (33 هفته و 6 روز) و کمتر</a:t>
                      </a:r>
                      <a:endParaRPr lang="en-US" sz="1000" dirty="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nchor="ctr">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nchor="ctr">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F7F7F"/>
                    </a:solidFill>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F7F7F"/>
                    </a:solidFill>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F7F7F"/>
                    </a:solidFill>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43860822"/>
                  </a:ext>
                </a:extLst>
              </a:tr>
              <a:tr h="255809">
                <a:tc>
                  <a:txBody>
                    <a:bodyPr/>
                    <a:lstStyle/>
                    <a:p>
                      <a:pPr algn="ctr" rtl="1">
                        <a:lnSpc>
                          <a:spcPct val="107000"/>
                        </a:lnSpc>
                        <a:spcAft>
                          <a:spcPts val="0"/>
                        </a:spcAft>
                      </a:pPr>
                      <a:r>
                        <a:rPr lang="fa-IR" sz="700" b="1">
                          <a:effectLst/>
                          <a:latin typeface="Calibri" panose="020F0502020204030204" pitchFamily="34" charset="0"/>
                          <a:ea typeface="Calibri" panose="020F0502020204030204" pitchFamily="34" charset="0"/>
                          <a:cs typeface="B Mitra" panose="00000400000000000000" pitchFamily="2" charset="-78"/>
                        </a:rPr>
                        <a:t>4</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nchor="ctr">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000" b="1" dirty="0">
                          <a:effectLst/>
                          <a:latin typeface="Calibri" panose="020F0502020204030204" pitchFamily="34" charset="0"/>
                          <a:ea typeface="Calibri" panose="020F0502020204030204" pitchFamily="34" charset="0"/>
                          <a:cs typeface="B Mitra" panose="00000400000000000000" pitchFamily="2" charset="-78"/>
                        </a:rPr>
                        <a:t>نوزادان با وزن 2000گرم و کمتر</a:t>
                      </a:r>
                      <a:endParaRPr lang="en-US" sz="1000" dirty="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nchor="ctr">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nchor="ctr">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F7F7F"/>
                    </a:solidFill>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F7F7F"/>
                    </a:solidFill>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F7F7F"/>
                    </a:solidFill>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47082428"/>
                  </a:ext>
                </a:extLst>
              </a:tr>
              <a:tr h="767425">
                <a:tc>
                  <a:txBody>
                    <a:bodyPr/>
                    <a:lstStyle/>
                    <a:p>
                      <a:pPr algn="ctr" rtl="1">
                        <a:lnSpc>
                          <a:spcPct val="107000"/>
                        </a:lnSpc>
                        <a:spcAft>
                          <a:spcPts val="0"/>
                        </a:spcAft>
                      </a:pPr>
                      <a:r>
                        <a:rPr lang="fa-IR" sz="700" b="1">
                          <a:effectLst/>
                          <a:latin typeface="Calibri" panose="020F0502020204030204" pitchFamily="34" charset="0"/>
                          <a:ea typeface="Calibri" panose="020F0502020204030204" pitchFamily="34" charset="0"/>
                          <a:cs typeface="B Mitra" panose="00000400000000000000" pitchFamily="2" charset="-78"/>
                        </a:rPr>
                        <a:t>5</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nchor="ctr">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000" b="1" dirty="0">
                          <a:effectLst/>
                          <a:latin typeface="Calibri" panose="020F0502020204030204" pitchFamily="34" charset="0"/>
                          <a:ea typeface="Calibri" panose="020F0502020204030204" pitchFamily="34" charset="0"/>
                          <a:cs typeface="B Mitra" panose="00000400000000000000" pitchFamily="2" charset="-78"/>
                        </a:rPr>
                        <a:t>نوزادان با سن تولد کمتر از 34 هفته (33 هفته و 6 روز)  و وزن 2000 گرم و کمتر</a:t>
                      </a:r>
                      <a:endParaRPr lang="en-US" sz="1000" dirty="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nchor="ctr">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dirty="0">
                          <a:effectLst/>
                          <a:latin typeface="Calibri" panose="020F0502020204030204" pitchFamily="34" charset="0"/>
                          <a:ea typeface="Calibri" panose="020F0502020204030204" pitchFamily="34" charset="0"/>
                          <a:cs typeface="B Nazanin" panose="00000400000000000000" pitchFamily="2" charset="-78"/>
                        </a:rPr>
                        <a:t> </a:t>
                      </a:r>
                      <a:endParaRPr lang="en-US" sz="1000" dirty="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nchor="ctr">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F7F7F"/>
                    </a:solidFill>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F7F7F"/>
                    </a:solidFill>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F7F7F"/>
                    </a:solidFill>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dirty="0">
                          <a:effectLst/>
                          <a:latin typeface="Calibri" panose="020F0502020204030204" pitchFamily="34" charset="0"/>
                          <a:ea typeface="Calibri" panose="020F0502020204030204" pitchFamily="34" charset="0"/>
                          <a:cs typeface="B Nazanin" panose="00000400000000000000" pitchFamily="2" charset="-78"/>
                        </a:rPr>
                        <a:t> </a:t>
                      </a:r>
                      <a:endParaRPr lang="en-US" sz="1000" dirty="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46998072"/>
                  </a:ext>
                </a:extLst>
              </a:tr>
              <a:tr h="511616">
                <a:tc>
                  <a:txBody>
                    <a:bodyPr/>
                    <a:lstStyle/>
                    <a:p>
                      <a:pPr algn="ctr" rtl="1">
                        <a:lnSpc>
                          <a:spcPct val="107000"/>
                        </a:lnSpc>
                        <a:spcAft>
                          <a:spcPts val="0"/>
                        </a:spcAft>
                      </a:pPr>
                      <a:r>
                        <a:rPr lang="fa-IR" sz="700" b="1">
                          <a:effectLst/>
                          <a:latin typeface="Calibri" panose="020F0502020204030204" pitchFamily="34" charset="0"/>
                          <a:ea typeface="Calibri" panose="020F0502020204030204" pitchFamily="34" charset="0"/>
                          <a:cs typeface="B Mitra" panose="00000400000000000000" pitchFamily="2" charset="-78"/>
                        </a:rPr>
                        <a:t>6</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nchor="ctr">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000" b="1" dirty="0">
                          <a:effectLst/>
                          <a:latin typeface="Calibri" panose="020F0502020204030204" pitchFamily="34" charset="0"/>
                          <a:ea typeface="Calibri" panose="020F0502020204030204" pitchFamily="34" charset="0"/>
                          <a:cs typeface="B Mitra" panose="00000400000000000000" pitchFamily="2" charset="-78"/>
                        </a:rPr>
                        <a:t>کل نوزادان نیازمند به غربالگری رتینوپاتی</a:t>
                      </a:r>
                      <a:endParaRPr lang="en-US" sz="1000" dirty="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nchor="ctr">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nchor="ctr">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F7F7F"/>
                    </a:solidFill>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F7F7F"/>
                    </a:solidFill>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F7F7F"/>
                    </a:solidFill>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dirty="0">
                          <a:effectLst/>
                          <a:latin typeface="Calibri" panose="020F0502020204030204" pitchFamily="34" charset="0"/>
                          <a:ea typeface="Calibri" panose="020F0502020204030204" pitchFamily="34" charset="0"/>
                          <a:cs typeface="B Nazanin" panose="00000400000000000000" pitchFamily="2" charset="-78"/>
                        </a:rPr>
                        <a:t> </a:t>
                      </a:r>
                      <a:endParaRPr lang="en-US" sz="1000" dirty="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61894849"/>
                  </a:ext>
                </a:extLst>
              </a:tr>
              <a:tr h="383712">
                <a:tc>
                  <a:txBody>
                    <a:bodyPr/>
                    <a:lstStyle/>
                    <a:p>
                      <a:pPr algn="ctr" rtl="1">
                        <a:lnSpc>
                          <a:spcPct val="107000"/>
                        </a:lnSpc>
                        <a:spcAft>
                          <a:spcPts val="0"/>
                        </a:spcAft>
                      </a:pPr>
                      <a:r>
                        <a:rPr lang="fa-IR" sz="700" b="1">
                          <a:effectLst/>
                          <a:latin typeface="Calibri" panose="020F0502020204030204" pitchFamily="34" charset="0"/>
                          <a:ea typeface="Calibri" panose="020F0502020204030204" pitchFamily="34" charset="0"/>
                          <a:cs typeface="B Mitra" panose="00000400000000000000" pitchFamily="2" charset="-78"/>
                        </a:rPr>
                        <a:t>7</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nchor="ctr">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000" b="1" dirty="0">
                          <a:effectLst/>
                          <a:latin typeface="Calibri" panose="020F0502020204030204" pitchFamily="34" charset="0"/>
                          <a:ea typeface="Calibri" panose="020F0502020204030204" pitchFamily="34" charset="0"/>
                          <a:cs typeface="B Mitra" panose="00000400000000000000" pitchFamily="2" charset="-78"/>
                        </a:rPr>
                        <a:t>نوزادان با سن تولد بین  34 هفته  تا 37 هفته</a:t>
                      </a:r>
                      <a:endParaRPr lang="en-US" sz="1000" dirty="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nchor="ctr">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nchor="ctr">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a:effectLst/>
                          <a:latin typeface="Calibri" panose="020F0502020204030204" pitchFamily="34" charset="0"/>
                          <a:ea typeface="Calibri" panose="020F0502020204030204" pitchFamily="34" charset="0"/>
                          <a:cs typeface="B Nazanin" panose="00000400000000000000" pitchFamily="2" charset="-78"/>
                        </a:rPr>
                        <a:t>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algn="ctr" rtl="1">
                        <a:lnSpc>
                          <a:spcPct val="107000"/>
                        </a:lnSpc>
                        <a:spcAft>
                          <a:spcPts val="0"/>
                        </a:spcAft>
                      </a:pPr>
                      <a:r>
                        <a:rPr lang="fa-IR" sz="1100" b="1" dirty="0">
                          <a:effectLst/>
                          <a:latin typeface="Calibri" panose="020F0502020204030204" pitchFamily="34" charset="0"/>
                          <a:ea typeface="Calibri" panose="020F0502020204030204" pitchFamily="34" charset="0"/>
                          <a:cs typeface="B Nazanin" panose="00000400000000000000" pitchFamily="2" charset="-78"/>
                        </a:rPr>
                        <a:t> </a:t>
                      </a:r>
                      <a:endParaRPr lang="en-US" sz="1000" dirty="0">
                        <a:effectLst/>
                        <a:latin typeface="Calibri" panose="020F0502020204030204" pitchFamily="34" charset="0"/>
                        <a:ea typeface="Calibri" panose="020F0502020204030204" pitchFamily="34" charset="0"/>
                        <a:cs typeface="Arial" panose="020B0604020202020204" pitchFamily="34" charset="0"/>
                      </a:endParaRPr>
                    </a:p>
                  </a:txBody>
                  <a:tcPr marL="61843" marR="61843" marT="0" marB="0">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extLst>
                  <a:ext uri="{0D108BD9-81ED-4DB2-BD59-A6C34878D82A}">
                    <a16:rowId xmlns:a16="http://schemas.microsoft.com/office/drawing/2014/main" val="3358624150"/>
                  </a:ext>
                </a:extLst>
              </a:tr>
            </a:tbl>
          </a:graphicData>
        </a:graphic>
      </p:graphicFrame>
      <p:pic>
        <p:nvPicPr>
          <p:cNvPr id="4" name="Picture 3"/>
          <p:cNvPicPr>
            <a:picLocks noChangeAspect="1"/>
          </p:cNvPicPr>
          <p:nvPr/>
        </p:nvPicPr>
        <p:blipFill>
          <a:blip r:embed="rId2"/>
          <a:stretch>
            <a:fillRect/>
          </a:stretch>
        </p:blipFill>
        <p:spPr>
          <a:xfrm>
            <a:off x="1046018" y="5724305"/>
            <a:ext cx="4523509" cy="881217"/>
          </a:xfrm>
          <a:prstGeom prst="rect">
            <a:avLst/>
          </a:prstGeom>
        </p:spPr>
      </p:pic>
    </p:spTree>
    <p:extLst>
      <p:ext uri="{BB962C8B-B14F-4D97-AF65-F5344CB8AC3E}">
        <p14:creationId xmlns:p14="http://schemas.microsoft.com/office/powerpoint/2010/main" val="370890108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2400" dirty="0" smtClean="0">
                <a:cs typeface="B Titr" panose="00000700000000000000" pitchFamily="2" charset="-78"/>
              </a:rPr>
              <a:t>انتظارات</a:t>
            </a:r>
            <a:endParaRPr lang="en-US" sz="2400" dirty="0">
              <a:cs typeface="B Titr" panose="00000700000000000000" pitchFamily="2" charset="-78"/>
            </a:endParaRPr>
          </a:p>
        </p:txBody>
      </p:sp>
      <p:sp>
        <p:nvSpPr>
          <p:cNvPr id="3" name="Content Placeholder 2"/>
          <p:cNvSpPr>
            <a:spLocks noGrp="1"/>
          </p:cNvSpPr>
          <p:nvPr>
            <p:ph idx="1"/>
          </p:nvPr>
        </p:nvSpPr>
        <p:spPr>
          <a:xfrm>
            <a:off x="1915291" y="1693253"/>
            <a:ext cx="8596668" cy="4312923"/>
          </a:xfrm>
        </p:spPr>
        <p:txBody>
          <a:bodyPr>
            <a:normAutofit/>
          </a:bodyPr>
          <a:lstStyle/>
          <a:p>
            <a:pPr algn="r" rtl="1"/>
            <a:r>
              <a:rPr lang="fa-IR" sz="2200" dirty="0">
                <a:latin typeface="Calibri" panose="020F0502020204030204" pitchFamily="34" charset="0"/>
                <a:ea typeface="Calibri" panose="020F0502020204030204" pitchFamily="34" charset="0"/>
                <a:cs typeface="B Nazanin" panose="00000400000000000000" pitchFamily="2" charset="-78"/>
              </a:rPr>
              <a:t>ارائه دهندگان خدمت اطلاعات دقیق نوزادان را در فرم مربوطه ثبت و به صورت ماهیانه برای ستاد شهرستان ارسال نمایند</a:t>
            </a:r>
            <a:r>
              <a:rPr lang="fa-IR" sz="2200" dirty="0" smtClean="0">
                <a:cs typeface="B Nazanin" panose="00000400000000000000" pitchFamily="2" charset="-78"/>
              </a:rPr>
              <a:t>. </a:t>
            </a:r>
          </a:p>
          <a:p>
            <a:pPr algn="r" rtl="1"/>
            <a:endParaRPr lang="fa-IR" sz="2200" dirty="0" smtClean="0">
              <a:cs typeface="B Nazanin" panose="00000400000000000000" pitchFamily="2" charset="-78"/>
            </a:endParaRPr>
          </a:p>
          <a:p>
            <a:pPr algn="r" rtl="1"/>
            <a:r>
              <a:rPr lang="fa-IR" sz="2200" dirty="0">
                <a:latin typeface="Calibri" panose="020F0502020204030204" pitchFamily="34" charset="0"/>
                <a:ea typeface="Calibri" panose="020F0502020204030204" pitchFamily="34" charset="0"/>
                <a:cs typeface="B Nazanin" panose="00000400000000000000" pitchFamily="2" charset="-78"/>
              </a:rPr>
              <a:t>کارشناس سلامت کودکان ضمن بررسی فرم و مقایسه آن با</a:t>
            </a:r>
            <a:r>
              <a:rPr lang="fa-IR" sz="2200" dirty="0">
                <a:cs typeface="B Nazanin" panose="00000400000000000000" pitchFamily="2" charset="-78"/>
              </a:rPr>
              <a:t> </a:t>
            </a:r>
            <a:r>
              <a:rPr lang="fa-IR" sz="2200" dirty="0">
                <a:latin typeface="Calibri" panose="020F0502020204030204" pitchFamily="34" charset="0"/>
                <a:ea typeface="Calibri" panose="020F0502020204030204" pitchFamily="34" charset="0"/>
                <a:cs typeface="B Nazanin" panose="00000400000000000000" pitchFamily="2" charset="-78"/>
              </a:rPr>
              <a:t>سامانه سیب موارد تکراری یا اشتباه را حذف و امار اصلاح شده را طبق فرم جدول گزارش غربالگری رتینوپاتی </a:t>
            </a:r>
            <a:r>
              <a:rPr lang="fa-IR" sz="2200" dirty="0" smtClean="0">
                <a:latin typeface="Calibri" panose="020F0502020204030204" pitchFamily="34" charset="0"/>
                <a:ea typeface="Calibri" panose="020F0502020204030204" pitchFamily="34" charset="0"/>
                <a:cs typeface="B Nazanin" panose="00000400000000000000" pitchFamily="2" charset="-78"/>
              </a:rPr>
              <a:t>نوزاد نارس </a:t>
            </a:r>
            <a:r>
              <a:rPr lang="fa-IR" sz="2200" dirty="0">
                <a:latin typeface="Calibri" panose="020F0502020204030204" pitchFamily="34" charset="0"/>
                <a:ea typeface="Calibri" panose="020F0502020204030204" pitchFamily="34" charset="0"/>
                <a:cs typeface="B Nazanin" panose="00000400000000000000" pitchFamily="2" charset="-78"/>
              </a:rPr>
              <a:t>ویژه </a:t>
            </a:r>
            <a:r>
              <a:rPr lang="fa-IR" sz="2200" dirty="0" smtClean="0">
                <a:latin typeface="Calibri" panose="020F0502020204030204" pitchFamily="34" charset="0"/>
                <a:ea typeface="Calibri" panose="020F0502020204030204" pitchFamily="34" charset="0"/>
                <a:cs typeface="B Nazanin" panose="00000400000000000000" pitchFamily="2" charset="-78"/>
              </a:rPr>
              <a:t>ستاد شهرستان </a:t>
            </a:r>
            <a:r>
              <a:rPr lang="fa-IR" sz="2200" dirty="0">
                <a:latin typeface="Calibri" panose="020F0502020204030204" pitchFamily="34" charset="0"/>
                <a:ea typeface="Calibri" panose="020F0502020204030204" pitchFamily="34" charset="0"/>
                <a:cs typeface="B Nazanin" panose="00000400000000000000" pitchFamily="2" charset="-78"/>
              </a:rPr>
              <a:t>تکمیل و به صورت 6 ماهه به ستاد استان ارسال نمایند. </a:t>
            </a:r>
            <a:endParaRPr lang="fa-IR" sz="2200" dirty="0" smtClean="0">
              <a:latin typeface="Calibri" panose="020F0502020204030204" pitchFamily="34" charset="0"/>
              <a:ea typeface="Calibri" panose="020F0502020204030204" pitchFamily="34" charset="0"/>
              <a:cs typeface="B Nazanin" panose="00000400000000000000" pitchFamily="2" charset="-78"/>
            </a:endParaRPr>
          </a:p>
          <a:p>
            <a:pPr algn="r" rtl="1"/>
            <a:endParaRPr lang="fa-IR" sz="2200" dirty="0">
              <a:latin typeface="Calibri" panose="020F0502020204030204" pitchFamily="34" charset="0"/>
              <a:ea typeface="Calibri" panose="020F0502020204030204" pitchFamily="34" charset="0"/>
              <a:cs typeface="B Nazanin" panose="00000400000000000000" pitchFamily="2" charset="-78"/>
            </a:endParaRPr>
          </a:p>
          <a:p>
            <a:pPr algn="r" rtl="1"/>
            <a:r>
              <a:rPr lang="fa-IR" sz="2200" dirty="0">
                <a:latin typeface="Calibri" panose="020F0502020204030204" pitchFamily="34" charset="0"/>
                <a:ea typeface="Calibri" panose="020F0502020204030204" pitchFamily="34" charset="0"/>
                <a:cs typeface="B Nazanin" panose="00000400000000000000" pitchFamily="2" charset="-78"/>
              </a:rPr>
              <a:t>نظر به اهمیت طراحی و اجرای مداخلات کارشناس سلامت کودکان موظف می باشد نتایج غربالگری رتینوپاتی را به صورت شش ماهه تحلیل و به واحد های محیطی تابعه ارسال نمایند</a:t>
            </a:r>
            <a:r>
              <a:rPr lang="fa-IR" sz="2200" dirty="0" smtClean="0">
                <a:cs typeface="B Nazanin" panose="00000400000000000000" pitchFamily="2" charset="-78"/>
              </a:rPr>
              <a:t>. </a:t>
            </a:r>
          </a:p>
        </p:txBody>
      </p:sp>
      <p:pic>
        <p:nvPicPr>
          <p:cNvPr id="4" name="Picture 3"/>
          <p:cNvPicPr>
            <a:picLocks noChangeAspect="1"/>
          </p:cNvPicPr>
          <p:nvPr/>
        </p:nvPicPr>
        <p:blipFill>
          <a:blip r:embed="rId2"/>
          <a:stretch>
            <a:fillRect/>
          </a:stretch>
        </p:blipFill>
        <p:spPr>
          <a:xfrm>
            <a:off x="381000" y="5117846"/>
            <a:ext cx="6711662" cy="1307488"/>
          </a:xfrm>
          <a:prstGeom prst="rect">
            <a:avLst/>
          </a:prstGeom>
        </p:spPr>
      </p:pic>
    </p:spTree>
    <p:extLst>
      <p:ext uri="{BB962C8B-B14F-4D97-AF65-F5344CB8AC3E}">
        <p14:creationId xmlns:p14="http://schemas.microsoft.com/office/powerpoint/2010/main" val="298163297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795454"/>
          </a:xfrm>
        </p:spPr>
        <p:txBody>
          <a:bodyPr/>
          <a:lstStyle/>
          <a:p>
            <a:pPr algn="ctr"/>
            <a:r>
              <a:rPr lang="fa-IR" sz="2400" dirty="0" smtClean="0">
                <a:solidFill>
                  <a:srgbClr val="90C226"/>
                </a:solidFill>
                <a:cs typeface="B Titr" panose="00000700000000000000" pitchFamily="2" charset="-78"/>
              </a:rPr>
              <a:t>انتظارات</a:t>
            </a:r>
            <a:endParaRPr lang="en-US" dirty="0"/>
          </a:p>
        </p:txBody>
      </p:sp>
      <p:sp>
        <p:nvSpPr>
          <p:cNvPr id="3" name="Content Placeholder 2"/>
          <p:cNvSpPr>
            <a:spLocks noGrp="1"/>
          </p:cNvSpPr>
          <p:nvPr>
            <p:ph idx="1"/>
          </p:nvPr>
        </p:nvSpPr>
        <p:spPr>
          <a:xfrm>
            <a:off x="677334" y="1405054"/>
            <a:ext cx="10633091" cy="4714366"/>
          </a:xfrm>
        </p:spPr>
        <p:txBody>
          <a:bodyPr>
            <a:normAutofit/>
          </a:bodyPr>
          <a:lstStyle/>
          <a:p>
            <a:pPr algn="just" rtl="1"/>
            <a:r>
              <a:rPr lang="fa-IR" sz="2000" dirty="0">
                <a:latin typeface="Calibri" panose="020F0502020204030204" pitchFamily="34" charset="0"/>
                <a:ea typeface="Calibri" panose="020F0502020204030204" pitchFamily="34" charset="0"/>
                <a:cs typeface="B Nazanin" panose="00000400000000000000" pitchFamily="2" charset="-78"/>
              </a:rPr>
              <a:t>به منظور پوشش حداکثری غربالگری رتینوپاتی نوزادان نارس، لازم است موارد عدم مراجعه به پزشک </a:t>
            </a:r>
            <a:r>
              <a:rPr lang="en-US" sz="2000" dirty="0">
                <a:latin typeface="Calibri" panose="020F0502020204030204" pitchFamily="34" charset="0"/>
                <a:ea typeface="Calibri" panose="020F0502020204030204" pitchFamily="34" charset="0"/>
                <a:cs typeface="B Nazanin" panose="00000400000000000000" pitchFamily="2" charset="-78"/>
              </a:rPr>
              <a:t>ROP </a:t>
            </a:r>
            <a:r>
              <a:rPr lang="fa-IR" sz="2000" dirty="0">
                <a:latin typeface="Calibri" panose="020F0502020204030204" pitchFamily="34" charset="0"/>
                <a:ea typeface="Calibri" panose="020F0502020204030204" pitchFamily="34" charset="0"/>
                <a:cs typeface="B Nazanin" panose="00000400000000000000" pitchFamily="2" charset="-78"/>
              </a:rPr>
              <a:t> و عدم انجام غربالگری توسط پزشک </a:t>
            </a:r>
            <a:r>
              <a:rPr lang="en-US" sz="2000" dirty="0">
                <a:latin typeface="Calibri" panose="020F0502020204030204" pitchFamily="34" charset="0"/>
                <a:ea typeface="Calibri" panose="020F0502020204030204" pitchFamily="34" charset="0"/>
                <a:cs typeface="B Nazanin" panose="00000400000000000000" pitchFamily="2" charset="-78"/>
              </a:rPr>
              <a:t>ROP </a:t>
            </a:r>
            <a:r>
              <a:rPr lang="fa-IR" sz="2000" dirty="0">
                <a:latin typeface="Calibri" panose="020F0502020204030204" pitchFamily="34" charset="0"/>
                <a:ea typeface="Calibri" panose="020F0502020204030204" pitchFamily="34" charset="0"/>
                <a:cs typeface="B Nazanin" panose="00000400000000000000" pitchFamily="2" charset="-78"/>
              </a:rPr>
              <a:t> در هرشهرستان مورد بررسی قرار گیرد </a:t>
            </a:r>
            <a:r>
              <a:rPr lang="fa-IR" sz="2000" dirty="0" smtClean="0">
                <a:latin typeface="Calibri" panose="020F0502020204030204" pitchFamily="34" charset="0"/>
                <a:ea typeface="Calibri" panose="020F0502020204030204" pitchFamily="34" charset="0"/>
                <a:cs typeface="B Nazanin" panose="00000400000000000000" pitchFamily="2" charset="-78"/>
              </a:rPr>
              <a:t>و مشکلات شناسایی و </a:t>
            </a:r>
            <a:r>
              <a:rPr lang="fa-IR" sz="2000" dirty="0">
                <a:latin typeface="Calibri" panose="020F0502020204030204" pitchFamily="34" charset="0"/>
                <a:ea typeface="Calibri" panose="020F0502020204030204" pitchFamily="34" charset="0"/>
                <a:cs typeface="B Nazanin" panose="00000400000000000000" pitchFamily="2" charset="-78"/>
              </a:rPr>
              <a:t>نسبت به </a:t>
            </a:r>
            <a:r>
              <a:rPr lang="fa-IR" sz="2000" dirty="0" smtClean="0">
                <a:latin typeface="Calibri" panose="020F0502020204030204" pitchFamily="34" charset="0"/>
                <a:ea typeface="Calibri" panose="020F0502020204030204" pitchFamily="34" charset="0"/>
                <a:cs typeface="B Nazanin" panose="00000400000000000000" pitchFamily="2" charset="-78"/>
              </a:rPr>
              <a:t>طراحی </a:t>
            </a:r>
            <a:r>
              <a:rPr lang="fa-IR" sz="2000" dirty="0">
                <a:latin typeface="Calibri" panose="020F0502020204030204" pitchFamily="34" charset="0"/>
                <a:ea typeface="Calibri" panose="020F0502020204030204" pitchFamily="34" charset="0"/>
                <a:cs typeface="B Nazanin" panose="00000400000000000000" pitchFamily="2" charset="-78"/>
              </a:rPr>
              <a:t>و اجرای اقدامات مداخله ای برنامه ریزی شود .</a:t>
            </a:r>
          </a:p>
          <a:p>
            <a:pPr algn="just" rtl="1"/>
            <a:r>
              <a:rPr lang="fa-IR" sz="2000" dirty="0">
                <a:latin typeface="Calibri" panose="020F0502020204030204" pitchFamily="34" charset="0"/>
                <a:ea typeface="Calibri" panose="020F0502020204030204" pitchFamily="34" charset="0"/>
                <a:cs typeface="B Nazanin" panose="00000400000000000000" pitchFamily="2" charset="-78"/>
              </a:rPr>
              <a:t>در هنگام پایش برنامه سلامت نوزادان و </a:t>
            </a:r>
            <a:r>
              <a:rPr lang="fa-IR" sz="2000" dirty="0" smtClean="0">
                <a:latin typeface="Calibri" panose="020F0502020204030204" pitchFamily="34" charset="0"/>
                <a:ea typeface="Calibri" panose="020F0502020204030204" pitchFamily="34" charset="0"/>
                <a:cs typeface="B Nazanin" panose="00000400000000000000" pitchFamily="2" charset="-78"/>
              </a:rPr>
              <a:t>کودکان، </a:t>
            </a:r>
            <a:r>
              <a:rPr lang="fa-IR" sz="2000" dirty="0">
                <a:latin typeface="Calibri" panose="020F0502020204030204" pitchFamily="34" charset="0"/>
                <a:ea typeface="Calibri" panose="020F0502020204030204" pitchFamily="34" charset="0"/>
                <a:cs typeface="B Nazanin" panose="00000400000000000000" pitchFamily="2" charset="-78"/>
              </a:rPr>
              <a:t>لازم است کارشناسان سلامت نوزادان و کودکان ضمن نظارت بر پیگیری و شناسایی نوزادان نارس و ارجاعات انجام شده به کلینیک های </a:t>
            </a:r>
            <a:r>
              <a:rPr lang="en-US" sz="2000" dirty="0">
                <a:latin typeface="Calibri" panose="020F0502020204030204" pitchFamily="34" charset="0"/>
                <a:ea typeface="Calibri" panose="020F0502020204030204" pitchFamily="34" charset="0"/>
                <a:cs typeface="B Nazanin" panose="00000400000000000000" pitchFamily="2" charset="-78"/>
              </a:rPr>
              <a:t>ROP</a:t>
            </a:r>
            <a:r>
              <a:rPr lang="fa-IR" sz="2000" dirty="0">
                <a:latin typeface="Calibri" panose="020F0502020204030204" pitchFamily="34" charset="0"/>
                <a:ea typeface="Calibri" panose="020F0502020204030204" pitchFamily="34" charset="0"/>
                <a:cs typeface="B Nazanin" panose="00000400000000000000" pitchFamily="2" charset="-78"/>
              </a:rPr>
              <a:t> ، آگاهی خانواده ها را در خصوص اهمیت غربالگری رتینوپاتی مورد ارزیابی قرار دهند</a:t>
            </a:r>
            <a:r>
              <a:rPr lang="fa-IR" sz="2000" dirty="0">
                <a:solidFill>
                  <a:srgbClr val="000000"/>
                </a:solidFill>
                <a:latin typeface="Arial" panose="020B0604020202020204" pitchFamily="34" charset="0"/>
                <a:ea typeface="Times New Roman" panose="02020603050405020304" pitchFamily="18" charset="0"/>
                <a:cs typeface="B Nazanin" panose="00000400000000000000" pitchFamily="2" charset="-78"/>
              </a:rPr>
              <a:t>. </a:t>
            </a:r>
            <a:endParaRPr lang="fa-IR" sz="2000" dirty="0" smtClean="0">
              <a:solidFill>
                <a:srgbClr val="000000"/>
              </a:solidFill>
              <a:latin typeface="Arial" panose="020B0604020202020204" pitchFamily="34" charset="0"/>
              <a:ea typeface="Times New Roman" panose="02020603050405020304" pitchFamily="18" charset="0"/>
              <a:cs typeface="B Nazanin" panose="00000400000000000000" pitchFamily="2" charset="-78"/>
            </a:endParaRPr>
          </a:p>
          <a:p>
            <a:pPr algn="just" rtl="1"/>
            <a:r>
              <a:rPr lang="fa-IR" sz="2000" dirty="0">
                <a:latin typeface="Calibri" panose="020F0502020204030204" pitchFamily="34" charset="0"/>
                <a:ea typeface="Calibri" panose="020F0502020204030204" pitchFamily="34" charset="0"/>
                <a:cs typeface="B Nazanin" panose="00000400000000000000" pitchFamily="2" charset="-78"/>
              </a:rPr>
              <a:t>نظر به این که از </a:t>
            </a:r>
            <a:r>
              <a:rPr lang="fa-IR" sz="2000" dirty="0" smtClean="0">
                <a:latin typeface="Calibri" panose="020F0502020204030204" pitchFamily="34" charset="0"/>
                <a:ea typeface="Calibri" panose="020F0502020204030204" pitchFamily="34" charset="0"/>
                <a:cs typeface="B Nazanin" panose="00000400000000000000" pitchFamily="2" charset="-78"/>
              </a:rPr>
              <a:t>مشکلات </a:t>
            </a:r>
            <a:r>
              <a:rPr lang="fa-IR" sz="2000" dirty="0">
                <a:latin typeface="Calibri" panose="020F0502020204030204" pitchFamily="34" charset="0"/>
                <a:ea typeface="Calibri" panose="020F0502020204030204" pitchFamily="34" charset="0"/>
                <a:cs typeface="B Nazanin" panose="00000400000000000000" pitchFamily="2" charset="-78"/>
              </a:rPr>
              <a:t>مطرح شده در عدم مراجعه والدین به پزشک </a:t>
            </a:r>
            <a:r>
              <a:rPr lang="en-US" sz="2000" dirty="0">
                <a:latin typeface="Calibri" panose="020F0502020204030204" pitchFamily="34" charset="0"/>
                <a:ea typeface="Calibri" panose="020F0502020204030204" pitchFamily="34" charset="0"/>
                <a:cs typeface="B Nazanin" panose="00000400000000000000" pitchFamily="2" charset="-78"/>
              </a:rPr>
              <a:t>ROP</a:t>
            </a:r>
            <a:r>
              <a:rPr lang="fa-IR" sz="2000" dirty="0">
                <a:latin typeface="Calibri" panose="020F0502020204030204" pitchFamily="34" charset="0"/>
                <a:ea typeface="Calibri" panose="020F0502020204030204" pitchFamily="34" charset="0"/>
                <a:cs typeface="B Nazanin" panose="00000400000000000000" pitchFamily="2" charset="-78"/>
              </a:rPr>
              <a:t> ، مشکلات </a:t>
            </a:r>
            <a:r>
              <a:rPr lang="fa-IR" sz="2000" dirty="0" smtClean="0">
                <a:latin typeface="Calibri" panose="020F0502020204030204" pitchFamily="34" charset="0"/>
                <a:ea typeface="Calibri" panose="020F0502020204030204" pitchFamily="34" charset="0"/>
                <a:cs typeface="B Nazanin" panose="00000400000000000000" pitchFamily="2" charset="-78"/>
              </a:rPr>
              <a:t>اقتصادی </a:t>
            </a:r>
            <a:r>
              <a:rPr lang="fa-IR" sz="2000" dirty="0">
                <a:latin typeface="Calibri" panose="020F0502020204030204" pitchFamily="34" charset="0"/>
                <a:ea typeface="Calibri" panose="020F0502020204030204" pitchFamily="34" charset="0"/>
                <a:cs typeface="B Nazanin" panose="00000400000000000000" pitchFamily="2" charset="-78"/>
              </a:rPr>
              <a:t>خانواده ها می </a:t>
            </a:r>
            <a:r>
              <a:rPr lang="fa-IR" sz="2000" dirty="0" smtClean="0">
                <a:latin typeface="Calibri" panose="020F0502020204030204" pitchFamily="34" charset="0"/>
                <a:ea typeface="Calibri" panose="020F0502020204030204" pitchFamily="34" charset="0"/>
                <a:cs typeface="B Nazanin" panose="00000400000000000000" pitchFamily="2" charset="-78"/>
              </a:rPr>
              <a:t>باشد شایسته </a:t>
            </a:r>
            <a:r>
              <a:rPr lang="fa-IR" sz="2000" dirty="0">
                <a:latin typeface="Calibri" panose="020F0502020204030204" pitchFamily="34" charset="0"/>
                <a:ea typeface="Calibri" panose="020F0502020204030204" pitchFamily="34" charset="0"/>
                <a:cs typeface="B Nazanin" panose="00000400000000000000" pitchFamily="2" charset="-78"/>
              </a:rPr>
              <a:t>است ضمن بررسی شرایط اقتصادی نوزادان معرفی شده از سوی مراکز محیطی توسط ستاد شهرستان، در صورت عدم جلب نظر خیرین شهرستان ، مراتب جهت </a:t>
            </a:r>
            <a:r>
              <a:rPr lang="fa-IR" sz="2000" dirty="0" smtClean="0">
                <a:latin typeface="Calibri" panose="020F0502020204030204" pitchFamily="34" charset="0"/>
                <a:ea typeface="Calibri" panose="020F0502020204030204" pitchFamily="34" charset="0"/>
                <a:cs typeface="B Nazanin" panose="00000400000000000000" pitchFamily="2" charset="-78"/>
              </a:rPr>
              <a:t>پیگیری در </a:t>
            </a:r>
            <a:r>
              <a:rPr lang="fa-IR" sz="2000" dirty="0">
                <a:latin typeface="Calibri" panose="020F0502020204030204" pitchFamily="34" charset="0"/>
                <a:ea typeface="Calibri" panose="020F0502020204030204" pitchFamily="34" charset="0"/>
                <a:cs typeface="B Nazanin" panose="00000400000000000000" pitchFamily="2" charset="-78"/>
              </a:rPr>
              <a:t>اولین فرصتی که هنوز زمان طلایی انجام غربالگری وجود دارد به ستاد معاونت معرفی شوند.</a:t>
            </a:r>
            <a:endParaRPr lang="en-US" sz="2000" dirty="0">
              <a:latin typeface="Calibri" panose="020F0502020204030204" pitchFamily="34" charset="0"/>
              <a:ea typeface="Calibri" panose="020F0502020204030204" pitchFamily="34" charset="0"/>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677334" y="4494392"/>
            <a:ext cx="6711662" cy="1307488"/>
          </a:xfrm>
          <a:prstGeom prst="rect">
            <a:avLst/>
          </a:prstGeom>
        </p:spPr>
      </p:pic>
    </p:spTree>
    <p:extLst>
      <p:ext uri="{BB962C8B-B14F-4D97-AF65-F5344CB8AC3E}">
        <p14:creationId xmlns:p14="http://schemas.microsoft.com/office/powerpoint/2010/main" val="57889001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rtl="1"/>
            <a:r>
              <a:rPr lang="fa-IR" sz="2800" b="1" dirty="0" smtClean="0">
                <a:cs typeface="B Titr" panose="00000700000000000000" pitchFamily="2" charset="-78"/>
              </a:rPr>
              <a:t>اطلاع رسانی در خصوص الزام به ثبت اطلاعات غربالگری در دفترچه نوزادان نارس</a:t>
            </a:r>
            <a:endParaRPr lang="en-US" sz="2800" b="1" dirty="0">
              <a:cs typeface="B Titr" panose="00000700000000000000" pitchFamily="2" charset="-78"/>
            </a:endParaRPr>
          </a:p>
        </p:txBody>
      </p:sp>
      <p:pic>
        <p:nvPicPr>
          <p:cNvPr id="4" name="Content Placeholder 3"/>
          <p:cNvPicPr>
            <a:picLocks noGrp="1" noChangeAspect="1"/>
          </p:cNvPicPr>
          <p:nvPr>
            <p:ph idx="1"/>
          </p:nvPr>
        </p:nvPicPr>
        <p:blipFill>
          <a:blip r:embed="rId2"/>
          <a:stretch>
            <a:fillRect/>
          </a:stretch>
        </p:blipFill>
        <p:spPr>
          <a:xfrm>
            <a:off x="2154441" y="2071211"/>
            <a:ext cx="8711993" cy="3206653"/>
          </a:xfrm>
          <a:prstGeom prst="rect">
            <a:avLst/>
          </a:prstGeom>
        </p:spPr>
      </p:pic>
      <p:pic>
        <p:nvPicPr>
          <p:cNvPr id="5" name="Picture 4"/>
          <p:cNvPicPr>
            <a:picLocks noChangeAspect="1"/>
          </p:cNvPicPr>
          <p:nvPr/>
        </p:nvPicPr>
        <p:blipFill>
          <a:blip r:embed="rId3"/>
          <a:stretch>
            <a:fillRect/>
          </a:stretch>
        </p:blipFill>
        <p:spPr>
          <a:xfrm>
            <a:off x="131618" y="5277864"/>
            <a:ext cx="6711662" cy="1307488"/>
          </a:xfrm>
          <a:prstGeom prst="rect">
            <a:avLst/>
          </a:prstGeom>
        </p:spPr>
      </p:pic>
    </p:spTree>
    <p:extLst>
      <p:ext uri="{BB962C8B-B14F-4D97-AF65-F5344CB8AC3E}">
        <p14:creationId xmlns:p14="http://schemas.microsoft.com/office/powerpoint/2010/main" val="407320013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14738" y="1690688"/>
            <a:ext cx="6795655" cy="3186112"/>
          </a:xfrm>
          <a:solidFill>
            <a:schemeClr val="accent1">
              <a:lumMod val="20000"/>
              <a:lumOff val="80000"/>
            </a:schemeClr>
          </a:solidFill>
        </p:spPr>
        <p:txBody>
          <a:bodyPr>
            <a:normAutofit/>
          </a:bodyPr>
          <a:lstStyle/>
          <a:p>
            <a:pPr marL="0" indent="0" algn="ctr" rtl="1">
              <a:buNone/>
            </a:pPr>
            <a:r>
              <a:rPr lang="fa-IR" sz="4400" dirty="0" smtClean="0">
                <a:cs typeface="B Titr" panose="00000700000000000000" pitchFamily="2" charset="-78"/>
              </a:rPr>
              <a:t>ترویج تغذیه با شیرمادر </a:t>
            </a:r>
          </a:p>
          <a:p>
            <a:pPr marL="0" indent="0" algn="ctr" rtl="1">
              <a:buNone/>
            </a:pPr>
            <a:r>
              <a:rPr lang="fa-IR" sz="4400" dirty="0" smtClean="0">
                <a:cs typeface="B Titr" panose="00000700000000000000" pitchFamily="2" charset="-78"/>
              </a:rPr>
              <a:t>و </a:t>
            </a:r>
          </a:p>
          <a:p>
            <a:pPr marL="0" indent="0" algn="ctr" rtl="1">
              <a:buNone/>
            </a:pPr>
            <a:r>
              <a:rPr lang="fa-IR" sz="4400" dirty="0" smtClean="0">
                <a:cs typeface="B Titr" panose="00000700000000000000" pitchFamily="2" charset="-78"/>
              </a:rPr>
              <a:t>بیمارستان های دوستدارکود ک </a:t>
            </a:r>
            <a:endParaRPr lang="en-US" sz="4400" dirty="0">
              <a:cs typeface="B Titr" panose="00000700000000000000" pitchFamily="2" charset="-78"/>
            </a:endParaRPr>
          </a:p>
        </p:txBody>
      </p:sp>
      <p:pic>
        <p:nvPicPr>
          <p:cNvPr id="4" name="Content Placeholder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86931" y="428254"/>
            <a:ext cx="2926196" cy="3573040"/>
          </a:xfrm>
          <a:prstGeom prst="rect">
            <a:avLst/>
          </a:prstGeom>
        </p:spPr>
      </p:pic>
      <p:pic>
        <p:nvPicPr>
          <p:cNvPr id="5" name="Picture 4"/>
          <p:cNvPicPr>
            <a:picLocks noChangeAspect="1"/>
          </p:cNvPicPr>
          <p:nvPr/>
        </p:nvPicPr>
        <p:blipFill>
          <a:blip r:embed="rId3"/>
          <a:stretch>
            <a:fillRect/>
          </a:stretch>
        </p:blipFill>
        <p:spPr>
          <a:xfrm>
            <a:off x="131618" y="5277864"/>
            <a:ext cx="6711662" cy="1307488"/>
          </a:xfrm>
          <a:prstGeom prst="rect">
            <a:avLst/>
          </a:prstGeom>
        </p:spPr>
      </p:pic>
    </p:spTree>
    <p:extLst>
      <p:ext uri="{BB962C8B-B14F-4D97-AF65-F5344CB8AC3E}">
        <p14:creationId xmlns:p14="http://schemas.microsoft.com/office/powerpoint/2010/main" val="41856342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20863" y="1597026"/>
            <a:ext cx="8020050" cy="2911475"/>
          </a:xfrm>
        </p:spPr>
        <p:txBody>
          <a:bodyPr rtlCol="0">
            <a:normAutofit/>
          </a:bodyPr>
          <a:lstStyle/>
          <a:p>
            <a:pPr marL="0" indent="0" algn="ctr" rtl="1">
              <a:buNone/>
              <a:defRPr/>
            </a:pPr>
            <a:endParaRPr lang="fa-IR" dirty="0" smtClean="0">
              <a:cs typeface="B Titr" panose="00000700000000000000" pitchFamily="2" charset="-78"/>
            </a:endParaRPr>
          </a:p>
          <a:p>
            <a:pPr marL="0" indent="0" algn="ctr" rtl="1">
              <a:buNone/>
              <a:defRPr/>
            </a:pPr>
            <a:r>
              <a:rPr lang="fa-IR" dirty="0" smtClean="0">
                <a:cs typeface="B Titr" panose="00000700000000000000" pitchFamily="2" charset="-78"/>
              </a:rPr>
              <a:t>اقدام </a:t>
            </a:r>
            <a:r>
              <a:rPr lang="fa-IR" dirty="0">
                <a:cs typeface="B Titr" panose="00000700000000000000" pitchFamily="2" charset="-78"/>
              </a:rPr>
              <a:t>1 بیمارستان های دوستدار کودک </a:t>
            </a:r>
            <a:endParaRPr lang="fa-IR" sz="2000" dirty="0">
              <a:cs typeface="B Titr" panose="00000700000000000000" pitchFamily="2" charset="-78"/>
            </a:endParaRPr>
          </a:p>
          <a:p>
            <a:pPr marL="0" indent="0" algn="ctr" rtl="1">
              <a:buNone/>
              <a:defRPr/>
            </a:pPr>
            <a:endParaRPr lang="fa-IR" dirty="0" smtClean="0">
              <a:cs typeface="B Titr" panose="00000700000000000000" pitchFamily="2" charset="-78"/>
            </a:endParaRPr>
          </a:p>
          <a:p>
            <a:pPr algn="r" rtl="1">
              <a:buFont typeface="Wingdings" panose="05000000000000000000" pitchFamily="2" charset="2"/>
              <a:buChar char="§"/>
              <a:defRPr/>
            </a:pPr>
            <a:r>
              <a:rPr lang="fa-IR" dirty="0" smtClean="0">
                <a:cs typeface="B Nazanin" panose="00000400000000000000" pitchFamily="2" charset="-78"/>
              </a:rPr>
              <a:t>سیاست </a:t>
            </a:r>
            <a:r>
              <a:rPr lang="fa-IR" dirty="0">
                <a:cs typeface="B Nazanin" panose="00000400000000000000" pitchFamily="2" charset="-78"/>
              </a:rPr>
              <a:t>مدون ترویج تغذیه با شیرمادر در معرض دید کارکنان نصب و به آن ها ابلاغ شده باشد و برای </a:t>
            </a:r>
            <a:r>
              <a:rPr lang="fa-IR" dirty="0" smtClean="0">
                <a:cs typeface="B Nazanin" panose="00000400000000000000" pitchFamily="2" charset="-78"/>
              </a:rPr>
              <a:t>اطمینان از </a:t>
            </a:r>
            <a:r>
              <a:rPr lang="fa-IR" dirty="0">
                <a:cs typeface="B Nazanin" panose="00000400000000000000" pitchFamily="2" charset="-78"/>
              </a:rPr>
              <a:t>ارتقاء کیفیت </a:t>
            </a:r>
            <a:r>
              <a:rPr lang="fa-IR" dirty="0" smtClean="0">
                <a:cs typeface="B Nazanin" panose="00000400000000000000" pitchFamily="2" charset="-78"/>
              </a:rPr>
              <a:t>خدمات، </a:t>
            </a:r>
            <a:r>
              <a:rPr lang="fa-IR" dirty="0">
                <a:cs typeface="B Nazanin" panose="00000400000000000000" pitchFamily="2" charset="-78"/>
              </a:rPr>
              <a:t>بطور مستمر توسط کمیته بیمارستانی ترویج تغذیه با شیرمادر پایش شود.</a:t>
            </a:r>
            <a:endParaRPr lang="en-US" dirty="0">
              <a:cs typeface="B Nazanin" panose="00000400000000000000" pitchFamily="2" charset="-78"/>
            </a:endParaRPr>
          </a:p>
          <a:p>
            <a:pPr algn="r" rtl="1">
              <a:buFont typeface="Wingdings" panose="05000000000000000000" pitchFamily="2" charset="2"/>
              <a:buChar char="§"/>
              <a:defRPr/>
            </a:pPr>
            <a:endParaRPr lang="en-US" sz="3600" dirty="0">
              <a:cs typeface="Nazanin" panose="00000400000000000000" pitchFamily="2" charset="-78"/>
            </a:endParaRPr>
          </a:p>
        </p:txBody>
      </p:sp>
      <p:pic>
        <p:nvPicPr>
          <p:cNvPr id="4" name="Picture 3"/>
          <p:cNvPicPr>
            <a:picLocks noChangeAspect="1"/>
          </p:cNvPicPr>
          <p:nvPr/>
        </p:nvPicPr>
        <p:blipFill>
          <a:blip r:embed="rId2"/>
          <a:stretch>
            <a:fillRect/>
          </a:stretch>
        </p:blipFill>
        <p:spPr>
          <a:xfrm>
            <a:off x="131618" y="5277864"/>
            <a:ext cx="6711662" cy="1307488"/>
          </a:xfrm>
          <a:prstGeom prst="rect">
            <a:avLst/>
          </a:prstGeom>
        </p:spPr>
      </p:pic>
    </p:spTree>
    <p:extLst>
      <p:ext uri="{BB962C8B-B14F-4D97-AF65-F5344CB8AC3E}">
        <p14:creationId xmlns:p14="http://schemas.microsoft.com/office/powerpoint/2010/main" val="101863678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2770" name="Content Placeholder 4"/>
          <p:cNvGraphicFramePr>
            <a:graphicFrameLocks noGrp="1"/>
          </p:cNvGraphicFramePr>
          <p:nvPr>
            <p:ph idx="1"/>
          </p:nvPr>
        </p:nvGraphicFramePr>
        <p:xfrm>
          <a:off x="1724026" y="65088"/>
          <a:ext cx="9102725" cy="5478462"/>
        </p:xfrm>
        <a:graphic>
          <a:graphicData uri="http://schemas.openxmlformats.org/presentationml/2006/ole">
            <mc:AlternateContent xmlns:mc="http://schemas.openxmlformats.org/markup-compatibility/2006">
              <mc:Choice xmlns:v="urn:schemas-microsoft-com:vml" Requires="v">
                <p:oleObj spid="_x0000_s1033" name="Chart" r:id="rId3" imgW="9114310" imgH="5486876" progId="Excel.Chart.8">
                  <p:embed/>
                </p:oleObj>
              </mc:Choice>
              <mc:Fallback>
                <p:oleObj name="Chart" r:id="rId3" imgW="9114310" imgH="5486876" progId="Excel.Chart.8">
                  <p:embed/>
                  <p:pic>
                    <p:nvPicPr>
                      <p:cNvPr id="32770" name="Content Placeholder 4"/>
                      <p:cNvPicPr>
                        <a:picLocks noGrp="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4026" y="65088"/>
                        <a:ext cx="9102725" cy="547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32771" name="Picture 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992314" y="5732464"/>
            <a:ext cx="8148637" cy="98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9278508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1703388" y="1773239"/>
            <a:ext cx="8551862" cy="1754187"/>
          </a:xfrm>
        </p:spPr>
        <p:txBody>
          <a:bodyPr>
            <a:normAutofit fontScale="90000"/>
          </a:bodyPr>
          <a:lstStyle/>
          <a:p>
            <a:pPr algn="r" rtl="1" eaLnBrk="1" hangingPunct="1"/>
            <a:r>
              <a:rPr lang="fa-IR" altLang="en-US" sz="2800">
                <a:cs typeface="B Titr" panose="00000700000000000000" pitchFamily="2" charset="-78"/>
              </a:rPr>
              <a:t>اقدام 2 بیمارستان های دوستدار کودک </a:t>
            </a:r>
            <a:r>
              <a:rPr lang="en-US" altLang="en-US" sz="2800">
                <a:cs typeface="B Titr" panose="00000700000000000000" pitchFamily="2" charset="-78"/>
              </a:rPr>
              <a:t/>
            </a:r>
            <a:br>
              <a:rPr lang="en-US" altLang="en-US" sz="2800">
                <a:cs typeface="B Titr" panose="00000700000000000000" pitchFamily="2" charset="-78"/>
              </a:rPr>
            </a:br>
            <a:r>
              <a:rPr lang="fa-IR" altLang="en-US" sz="2800"/>
              <a:t/>
            </a:r>
            <a:br>
              <a:rPr lang="fa-IR" altLang="en-US" sz="2800"/>
            </a:br>
            <a:r>
              <a:rPr lang="fa-IR" altLang="en-US" sz="2800">
                <a:cs typeface="B Nazanin" panose="00000400000000000000" pitchFamily="2" charset="-78"/>
              </a:rPr>
              <a:t>کلیه کارکنان به منظور کسب مهارت های لازم برای اجرای این سیاست آموزش های قبل از خدمت و مکرر حین خدمت ببینند.</a:t>
            </a:r>
            <a:r>
              <a:rPr lang="en-US" altLang="en-US" sz="2800">
                <a:cs typeface="B Nazanin" panose="00000400000000000000" pitchFamily="2" charset="-78"/>
              </a:rPr>
              <a:t/>
            </a:r>
            <a:br>
              <a:rPr lang="en-US" altLang="en-US" sz="2800">
                <a:cs typeface="B Nazanin" panose="00000400000000000000" pitchFamily="2" charset="-78"/>
              </a:rPr>
            </a:br>
            <a:endParaRPr lang="en-US" altLang="en-US" sz="2800">
              <a:cs typeface="B Nazanin" panose="00000400000000000000" pitchFamily="2" charset="-78"/>
            </a:endParaRPr>
          </a:p>
        </p:txBody>
      </p:sp>
      <p:pic>
        <p:nvPicPr>
          <p:cNvPr id="3" name="Picture 2"/>
          <p:cNvPicPr>
            <a:picLocks noChangeAspect="1"/>
          </p:cNvPicPr>
          <p:nvPr/>
        </p:nvPicPr>
        <p:blipFill>
          <a:blip r:embed="rId2"/>
          <a:stretch>
            <a:fillRect/>
          </a:stretch>
        </p:blipFill>
        <p:spPr>
          <a:xfrm>
            <a:off x="131618" y="5277864"/>
            <a:ext cx="6711662" cy="1307488"/>
          </a:xfrm>
          <a:prstGeom prst="rect">
            <a:avLst/>
          </a:prstGeom>
        </p:spPr>
      </p:pic>
    </p:spTree>
    <p:extLst>
      <p:ext uri="{BB962C8B-B14F-4D97-AF65-F5344CB8AC3E}">
        <p14:creationId xmlns:p14="http://schemas.microsoft.com/office/powerpoint/2010/main" val="370695655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4818" name="Chart 2"/>
          <p:cNvGraphicFramePr>
            <a:graphicFrameLocks/>
          </p:cNvGraphicFramePr>
          <p:nvPr/>
        </p:nvGraphicFramePr>
        <p:xfrm>
          <a:off x="1524000" y="-50800"/>
          <a:ext cx="9164638" cy="4992688"/>
        </p:xfrm>
        <a:graphic>
          <a:graphicData uri="http://schemas.openxmlformats.org/presentationml/2006/ole">
            <mc:AlternateContent xmlns:mc="http://schemas.openxmlformats.org/markup-compatibility/2006">
              <mc:Choice xmlns:v="urn:schemas-microsoft-com:vml" Requires="v">
                <p:oleObj spid="_x0000_s2057" name="Chart" r:id="rId3" imgW="8815580" imgH="4993057" progId="Excel.Chart.8">
                  <p:embed/>
                </p:oleObj>
              </mc:Choice>
              <mc:Fallback>
                <p:oleObj name="Chart" r:id="rId3" imgW="8815580" imgH="4993057" progId="Excel.Chart.8">
                  <p:embed/>
                  <p:pic>
                    <p:nvPicPr>
                      <p:cNvPr id="34818" name="Chart 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50800"/>
                        <a:ext cx="9164638" cy="4992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4819" name="Title 1"/>
          <p:cNvSpPr>
            <a:spLocks noGrp="1"/>
          </p:cNvSpPr>
          <p:nvPr>
            <p:ph type="title"/>
          </p:nvPr>
        </p:nvSpPr>
        <p:spPr>
          <a:xfrm>
            <a:off x="1631950" y="5084764"/>
            <a:ext cx="8858250" cy="1512887"/>
          </a:xfrm>
        </p:spPr>
        <p:txBody>
          <a:bodyPr/>
          <a:lstStyle/>
          <a:p>
            <a:pPr algn="r" rtl="1" eaLnBrk="1" hangingPunct="1"/>
            <a:r>
              <a:rPr lang="fa-IR" altLang="en-US" sz="2000" b="1">
                <a:cs typeface="B Nazanin" panose="00000400000000000000" pitchFamily="2" charset="-78"/>
              </a:rPr>
              <a:t>در ارزیابی مجدد بیمارستان ها </a:t>
            </a:r>
            <a:r>
              <a:rPr lang="fa-IR" altLang="en-US" sz="2000" b="1">
                <a:solidFill>
                  <a:srgbClr val="00B050"/>
                </a:solidFill>
                <a:cs typeface="B Nazanin" panose="00000400000000000000" pitchFamily="2" charset="-78"/>
              </a:rPr>
              <a:t>دراقدام دو امتیاز مطلوب حداقل 95/5 درصد و حداکثر 100 درصد می باشد </a:t>
            </a:r>
            <a:r>
              <a:rPr lang="fa-IR" altLang="en-US" sz="2000" b="1">
                <a:cs typeface="B Nazanin" panose="00000400000000000000" pitchFamily="2" charset="-78"/>
              </a:rPr>
              <a:t>که درارزیابی سال 1401 کلیه  بیمارستانهای استان اصفهان امتیاز مطلوب را کسب نمودند به جز </a:t>
            </a:r>
            <a:r>
              <a:rPr lang="fa-IR" altLang="en-US" sz="2000" b="1">
                <a:solidFill>
                  <a:srgbClr val="FF0000"/>
                </a:solidFill>
                <a:cs typeface="B Nazanin" panose="00000400000000000000" pitchFamily="2" charset="-78"/>
              </a:rPr>
              <a:t>بیمارستان شهید بهشتی اردستان با امتیاز 64/4 درصد که متاسفانه موفق به دریافت امتیازمورد انتظار نگردیده </a:t>
            </a:r>
            <a:r>
              <a:rPr lang="fa-IR" altLang="en-US" sz="2000" b="1">
                <a:cs typeface="B Nazanin" panose="00000400000000000000" pitchFamily="2" charset="-78"/>
              </a:rPr>
              <a:t>است.</a:t>
            </a:r>
            <a:r>
              <a:rPr lang="en-US" altLang="en-US" sz="2000">
                <a:cs typeface="B Nazanin" panose="00000400000000000000" pitchFamily="2" charset="-78"/>
              </a:rPr>
              <a:t/>
            </a:r>
            <a:br>
              <a:rPr lang="en-US" altLang="en-US" sz="2000">
                <a:cs typeface="B Nazanin" panose="00000400000000000000" pitchFamily="2" charset="-78"/>
              </a:rPr>
            </a:br>
            <a:endParaRPr lang="en-US" altLang="en-US" sz="2000">
              <a:cs typeface="B Nazanin" panose="00000400000000000000" pitchFamily="2" charset="-78"/>
            </a:endParaRPr>
          </a:p>
        </p:txBody>
      </p:sp>
    </p:spTree>
    <p:extLst>
      <p:ext uri="{BB962C8B-B14F-4D97-AF65-F5344CB8AC3E}">
        <p14:creationId xmlns:p14="http://schemas.microsoft.com/office/powerpoint/2010/main" val="125977348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A12DEFB-EA8C-496A-B395-8F08514BB788}"/>
              </a:ext>
            </a:extLst>
          </p:cNvPr>
          <p:cNvPicPr>
            <a:picLocks noChangeAspect="1"/>
          </p:cNvPicPr>
          <p:nvPr/>
        </p:nvPicPr>
        <p:blipFill rotWithShape="1">
          <a:blip r:embed="rId2"/>
          <a:srcRect l="31154" t="16575" r="10577" b="9748"/>
          <a:stretch/>
        </p:blipFill>
        <p:spPr>
          <a:xfrm>
            <a:off x="2858250" y="0"/>
            <a:ext cx="9333750" cy="6316393"/>
          </a:xfrm>
          <a:prstGeom prst="rect">
            <a:avLst/>
          </a:prstGeom>
        </p:spPr>
      </p:pic>
      <p:sp>
        <p:nvSpPr>
          <p:cNvPr id="2" name="TextBox 1">
            <a:extLst>
              <a:ext uri="{FF2B5EF4-FFF2-40B4-BE49-F238E27FC236}">
                <a16:creationId xmlns:a16="http://schemas.microsoft.com/office/drawing/2014/main" id="{82F681EB-2378-40AD-A9FF-CC52B1C116C0}"/>
              </a:ext>
            </a:extLst>
          </p:cNvPr>
          <p:cNvSpPr txBox="1"/>
          <p:nvPr/>
        </p:nvSpPr>
        <p:spPr>
          <a:xfrm>
            <a:off x="253218" y="2505670"/>
            <a:ext cx="2461848" cy="923330"/>
          </a:xfrm>
          <a:prstGeom prst="rect">
            <a:avLst/>
          </a:prstGeom>
          <a:noFill/>
        </p:spPr>
        <p:txBody>
          <a:bodyPr wrap="square" rtlCol="0">
            <a:spAutoFit/>
          </a:bodyPr>
          <a:lstStyle/>
          <a:p>
            <a:pPr algn="r"/>
            <a:r>
              <a:rPr lang="fa-IR" b="1" dirty="0">
                <a:cs typeface="B Nazanin" panose="00000400000000000000" pitchFamily="2" charset="-78"/>
              </a:rPr>
              <a:t>با نامه شماره 13047 مورخ 23/11/1401 به کلیه شهرستان ها ارسال گردید . </a:t>
            </a:r>
            <a:endParaRPr lang="en-US" b="1" dirty="0">
              <a:cs typeface="B Nazanin" panose="00000400000000000000" pitchFamily="2" charset="-78"/>
            </a:endParaRPr>
          </a:p>
        </p:txBody>
      </p:sp>
      <p:pic>
        <p:nvPicPr>
          <p:cNvPr id="4" name="Picture 3"/>
          <p:cNvPicPr>
            <a:picLocks noChangeAspect="1"/>
          </p:cNvPicPr>
          <p:nvPr/>
        </p:nvPicPr>
        <p:blipFill>
          <a:blip r:embed="rId3"/>
          <a:stretch>
            <a:fillRect/>
          </a:stretch>
        </p:blipFill>
        <p:spPr>
          <a:xfrm>
            <a:off x="253218" y="5697145"/>
            <a:ext cx="3178753" cy="619248"/>
          </a:xfrm>
          <a:prstGeom prst="rect">
            <a:avLst/>
          </a:prstGeom>
        </p:spPr>
      </p:pic>
    </p:spTree>
    <p:extLst>
      <p:ext uri="{BB962C8B-B14F-4D97-AF65-F5344CB8AC3E}">
        <p14:creationId xmlns:p14="http://schemas.microsoft.com/office/powerpoint/2010/main" val="134082711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a:xfrm>
            <a:off x="1820863" y="1597025"/>
            <a:ext cx="8704262" cy="4427538"/>
          </a:xfrm>
        </p:spPr>
        <p:txBody>
          <a:bodyPr/>
          <a:lstStyle/>
          <a:p>
            <a:pPr rtl="1" eaLnBrk="1" hangingPunct="1"/>
            <a:r>
              <a:rPr lang="fa-IR" altLang="en-US" sz="2800">
                <a:cs typeface="B Titr" panose="00000700000000000000" pitchFamily="2" charset="-78"/>
              </a:rPr>
              <a:t>اقدام 3 بیمارستان های دوستدار کودک </a:t>
            </a:r>
            <a:r>
              <a:rPr lang="en-US" altLang="en-US" sz="2800">
                <a:cs typeface="B Titr" panose="00000700000000000000" pitchFamily="2" charset="-78"/>
              </a:rPr>
              <a:t/>
            </a:r>
            <a:br>
              <a:rPr lang="en-US" altLang="en-US" sz="2800">
                <a:cs typeface="B Titr" panose="00000700000000000000" pitchFamily="2" charset="-78"/>
              </a:rPr>
            </a:br>
            <a:r>
              <a:rPr lang="fa-IR" altLang="en-US" sz="2800">
                <a:cs typeface="B Titr" panose="00000700000000000000" pitchFamily="2" charset="-78"/>
              </a:rPr>
              <a:t> </a:t>
            </a:r>
            <a:r>
              <a:rPr lang="fa-IR" altLang="en-US" sz="2800"/>
              <a:t/>
            </a:r>
            <a:br>
              <a:rPr lang="fa-IR" altLang="en-US" sz="2800"/>
            </a:br>
            <a:r>
              <a:rPr lang="fa-IR" altLang="en-US" sz="2800">
                <a:cs typeface="B Nazanin" panose="00000400000000000000" pitchFamily="2" charset="-78"/>
              </a:rPr>
              <a:t>مادران باردار را در زمینه تغذیه با شیر مادر، چگونگی شیردهی و تداوم آن،عوارض تغذیه مصنوعی، بطری و گول زنک آموزش دهند.</a:t>
            </a:r>
            <a:r>
              <a:rPr lang="en-US" altLang="en-US" sz="2800">
                <a:cs typeface="B Nazanin" panose="00000400000000000000" pitchFamily="2" charset="-78"/>
              </a:rPr>
              <a:t/>
            </a:r>
            <a:br>
              <a:rPr lang="en-US" altLang="en-US" sz="2800">
                <a:cs typeface="B Nazanin" panose="00000400000000000000" pitchFamily="2" charset="-78"/>
              </a:rPr>
            </a:br>
            <a:endParaRPr lang="en-US" altLang="en-US" sz="2800">
              <a:cs typeface="B Nazanin" panose="00000400000000000000" pitchFamily="2" charset="-78"/>
            </a:endParaRPr>
          </a:p>
        </p:txBody>
      </p:sp>
      <p:pic>
        <p:nvPicPr>
          <p:cNvPr id="3" name="Picture 2"/>
          <p:cNvPicPr>
            <a:picLocks noChangeAspect="1"/>
          </p:cNvPicPr>
          <p:nvPr/>
        </p:nvPicPr>
        <p:blipFill>
          <a:blip r:embed="rId2"/>
          <a:stretch>
            <a:fillRect/>
          </a:stretch>
        </p:blipFill>
        <p:spPr>
          <a:xfrm>
            <a:off x="131618" y="5277864"/>
            <a:ext cx="6711662" cy="1307488"/>
          </a:xfrm>
          <a:prstGeom prst="rect">
            <a:avLst/>
          </a:prstGeom>
        </p:spPr>
      </p:pic>
    </p:spTree>
    <p:extLst>
      <p:ext uri="{BB962C8B-B14F-4D97-AF65-F5344CB8AC3E}">
        <p14:creationId xmlns:p14="http://schemas.microsoft.com/office/powerpoint/2010/main" val="55388378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6866" name="Chart 2"/>
          <p:cNvGraphicFramePr>
            <a:graphicFrameLocks/>
          </p:cNvGraphicFramePr>
          <p:nvPr/>
        </p:nvGraphicFramePr>
        <p:xfrm>
          <a:off x="1760538" y="65089"/>
          <a:ext cx="8958262" cy="4681537"/>
        </p:xfrm>
        <a:graphic>
          <a:graphicData uri="http://schemas.openxmlformats.org/presentationml/2006/ole">
            <mc:AlternateContent xmlns:mc="http://schemas.openxmlformats.org/markup-compatibility/2006">
              <mc:Choice xmlns:v="urn:schemas-microsoft-com:vml" Requires="v">
                <p:oleObj spid="_x0000_s3081" name="Chart" r:id="rId3" imgW="8967993" imgH="4688230" progId="Excel.Chart.8">
                  <p:embed/>
                </p:oleObj>
              </mc:Choice>
              <mc:Fallback>
                <p:oleObj name="Chart" r:id="rId3" imgW="8967993" imgH="4688230" progId="Excel.Chart.8">
                  <p:embed/>
                  <p:pic>
                    <p:nvPicPr>
                      <p:cNvPr id="36866" name="Chart 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0538" y="65089"/>
                        <a:ext cx="8958262" cy="4681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 name="Title 1"/>
          <p:cNvSpPr>
            <a:spLocks noGrp="1"/>
          </p:cNvSpPr>
          <p:nvPr>
            <p:ph type="title"/>
          </p:nvPr>
        </p:nvSpPr>
        <p:spPr>
          <a:xfrm>
            <a:off x="1811338" y="4797425"/>
            <a:ext cx="8731250" cy="1727200"/>
          </a:xfrm>
        </p:spPr>
        <p:txBody>
          <a:bodyPr rtlCol="0">
            <a:noAutofit/>
          </a:bodyPr>
          <a:lstStyle/>
          <a:p>
            <a:pPr algn="r" rtl="1">
              <a:defRPr/>
            </a:pPr>
            <a:r>
              <a:rPr lang="fa-IR" sz="2000" dirty="0">
                <a:cs typeface="Nazanin" panose="00000400000000000000" pitchFamily="2" charset="-78"/>
              </a:rPr>
              <a:t>اقدام 3 ارزیابی مجدد بیمارستانها فقط در بیمارستانهایی بررسی می شود که دارای کلینیک بارداری می باشند، اهمیت این اقدام به این لحاظ است که اطلاعات مادران باردار در زمینه تغذیه با شیرمادر</a:t>
            </a:r>
            <a:r>
              <a:rPr lang="en-US" sz="2000" dirty="0">
                <a:cs typeface="Nazanin" panose="00000400000000000000" pitchFamily="2" charset="-78"/>
              </a:rPr>
              <a:t> </a:t>
            </a:r>
            <a:r>
              <a:rPr lang="fa-IR" sz="2000" dirty="0">
                <a:cs typeface="Nazanin" panose="00000400000000000000" pitchFamily="2" charset="-78"/>
              </a:rPr>
              <a:t>و عوارض شیرمصنوعی بررسی می گردد، در این اقدام امتیاز مطلوب بین </a:t>
            </a:r>
            <a:r>
              <a:rPr lang="fa-IR" sz="2000" dirty="0">
                <a:solidFill>
                  <a:srgbClr val="00B050"/>
                </a:solidFill>
                <a:cs typeface="Nazanin" panose="00000400000000000000" pitchFamily="2" charset="-78"/>
              </a:rPr>
              <a:t>94 درصد تا 100 بوده </a:t>
            </a:r>
            <a:r>
              <a:rPr lang="fa-IR" sz="2000" dirty="0">
                <a:cs typeface="Nazanin" panose="00000400000000000000" pitchFamily="2" charset="-78"/>
              </a:rPr>
              <a:t>که نمودارفوق نمایانگر این موضوع است که </a:t>
            </a:r>
            <a:r>
              <a:rPr lang="fa-IR" sz="2000" dirty="0">
                <a:solidFill>
                  <a:schemeClr val="accent6">
                    <a:lumMod val="75000"/>
                  </a:schemeClr>
                </a:solidFill>
                <a:cs typeface="Nazanin" panose="00000400000000000000" pitchFamily="2" charset="-78"/>
              </a:rPr>
              <a:t>به جز بیمارستانهای خانواده (92/9درصد )،شریعتی ( 92/1 درصد )</a:t>
            </a:r>
            <a:r>
              <a:rPr lang="fa-IR" sz="2000" dirty="0">
                <a:cs typeface="Nazanin" panose="00000400000000000000" pitchFamily="2" charset="-78"/>
              </a:rPr>
              <a:t> تمامی بیمارستان ها امتیاز مطلوب را کسب نموده اند .</a:t>
            </a:r>
            <a:r>
              <a:rPr lang="en-US" sz="2800" dirty="0">
                <a:cs typeface="Nazanin" panose="00000400000000000000" pitchFamily="2" charset="-78"/>
              </a:rPr>
              <a:t/>
            </a:r>
            <a:br>
              <a:rPr lang="en-US" sz="2800" dirty="0">
                <a:cs typeface="Nazanin" panose="00000400000000000000" pitchFamily="2" charset="-78"/>
              </a:rPr>
            </a:br>
            <a:endParaRPr lang="en-US" sz="2800" dirty="0">
              <a:cs typeface="Nazanin" panose="00000400000000000000" pitchFamily="2" charset="-78"/>
            </a:endParaRPr>
          </a:p>
        </p:txBody>
      </p:sp>
    </p:spTree>
    <p:extLst>
      <p:ext uri="{BB962C8B-B14F-4D97-AF65-F5344CB8AC3E}">
        <p14:creationId xmlns:p14="http://schemas.microsoft.com/office/powerpoint/2010/main" val="360133289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2063750" y="1412876"/>
            <a:ext cx="8229600" cy="3095625"/>
          </a:xfrm>
        </p:spPr>
        <p:txBody>
          <a:bodyPr/>
          <a:lstStyle/>
          <a:p>
            <a:pPr rtl="1" eaLnBrk="1" hangingPunct="1"/>
            <a:r>
              <a:rPr lang="fa-IR" altLang="en-US" sz="2800">
                <a:cs typeface="B Titr" panose="00000700000000000000" pitchFamily="2" charset="-78"/>
              </a:rPr>
              <a:t>اقدام 4 بیمارستان های دوستدار کودک </a:t>
            </a:r>
            <a:br>
              <a:rPr lang="fa-IR" altLang="en-US" sz="2800">
                <a:cs typeface="B Titr" panose="00000700000000000000" pitchFamily="2" charset="-78"/>
              </a:rPr>
            </a:br>
            <a:r>
              <a:rPr lang="fa-IR" altLang="en-US" smtClean="0">
                <a:cs typeface="B Titr" panose="00000700000000000000" pitchFamily="2" charset="-78"/>
              </a:rPr>
              <a:t> </a:t>
            </a:r>
            <a:r>
              <a:rPr lang="fa-IR" altLang="en-US" smtClean="0"/>
              <a:t/>
            </a:r>
            <a:br>
              <a:rPr lang="fa-IR" altLang="en-US" smtClean="0"/>
            </a:br>
            <a:r>
              <a:rPr lang="fa-IR" altLang="en-US" sz="2800">
                <a:cs typeface="B Nazanin" panose="00000400000000000000" pitchFamily="2" charset="-78"/>
              </a:rPr>
              <a:t>به مادران کمک کنند تا تماس پوست با پوست را از لحظه تولد و تغذیه نوزاد با شیرمادر را در ساعت اول تولد شروع کنند </a:t>
            </a:r>
            <a:endParaRPr lang="en-US" altLang="en-US" sz="2800">
              <a:cs typeface="B Nazanin" panose="00000400000000000000" pitchFamily="2" charset="-78"/>
            </a:endParaRPr>
          </a:p>
        </p:txBody>
      </p:sp>
      <p:pic>
        <p:nvPicPr>
          <p:cNvPr id="3" name="Picture 2"/>
          <p:cNvPicPr>
            <a:picLocks noChangeAspect="1"/>
          </p:cNvPicPr>
          <p:nvPr/>
        </p:nvPicPr>
        <p:blipFill>
          <a:blip r:embed="rId2"/>
          <a:stretch>
            <a:fillRect/>
          </a:stretch>
        </p:blipFill>
        <p:spPr>
          <a:xfrm>
            <a:off x="131618" y="5277864"/>
            <a:ext cx="6711662" cy="1307488"/>
          </a:xfrm>
          <a:prstGeom prst="rect">
            <a:avLst/>
          </a:prstGeom>
        </p:spPr>
      </p:pic>
    </p:spTree>
    <p:extLst>
      <p:ext uri="{BB962C8B-B14F-4D97-AF65-F5344CB8AC3E}">
        <p14:creationId xmlns:p14="http://schemas.microsoft.com/office/powerpoint/2010/main" val="177884651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8914" name="Chart 2"/>
          <p:cNvGraphicFramePr>
            <a:graphicFrameLocks/>
          </p:cNvGraphicFramePr>
          <p:nvPr/>
        </p:nvGraphicFramePr>
        <p:xfrm>
          <a:off x="1652588" y="209551"/>
          <a:ext cx="8958262" cy="4227513"/>
        </p:xfrm>
        <a:graphic>
          <a:graphicData uri="http://schemas.openxmlformats.org/presentationml/2006/ole">
            <mc:AlternateContent xmlns:mc="http://schemas.openxmlformats.org/markup-compatibility/2006">
              <mc:Choice xmlns:v="urn:schemas-microsoft-com:vml" Requires="v">
                <p:oleObj spid="_x0000_s4105" name="Chart" r:id="rId3" imgW="8961897" imgH="4840644" progId="Excel.Chart.8">
                  <p:embed/>
                </p:oleObj>
              </mc:Choice>
              <mc:Fallback>
                <p:oleObj name="Chart" r:id="rId3" imgW="8961897" imgH="4840644" progId="Excel.Chart.8">
                  <p:embed/>
                  <p:pic>
                    <p:nvPicPr>
                      <p:cNvPr id="38914" name="Chart 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52588" y="209551"/>
                        <a:ext cx="8958262" cy="422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8915" name="Title 1"/>
          <p:cNvSpPr>
            <a:spLocks noGrp="1"/>
          </p:cNvSpPr>
          <p:nvPr>
            <p:ph type="title"/>
          </p:nvPr>
        </p:nvSpPr>
        <p:spPr>
          <a:xfrm>
            <a:off x="1524000" y="5589588"/>
            <a:ext cx="9086850" cy="476250"/>
          </a:xfrm>
        </p:spPr>
        <p:txBody>
          <a:bodyPr>
            <a:normAutofit fontScale="90000"/>
          </a:bodyPr>
          <a:lstStyle/>
          <a:p>
            <a:pPr algn="r" eaLnBrk="1" hangingPunct="1"/>
            <a:r>
              <a:rPr lang="fa-IR" altLang="en-US" sz="2000">
                <a:cs typeface="B Nazanin" panose="00000400000000000000" pitchFamily="2" charset="-78"/>
              </a:rPr>
              <a:t>دراین اقدام پرسنل بیمارستان باید به مادران کمک کنند تا تماس پوست با پوست را از لحظه تولد و تغذیه نوزاد با شیرمادر را در ساعت اول تولد شروع کنند و در کلیه بخش ها برنامه تجویز دارو و انجام آزمایشات و اعمال جراحی به گونه ای طراحی گردد که اختلال در تغذیه از پستان مادر ایجاد نکند. اقدام 4 در خصوص اهمیت تماس پوست با پوست صحیح بین مادر و نوزاد بوده که </a:t>
            </a:r>
            <a:r>
              <a:rPr lang="fa-IR" altLang="en-US" sz="2000">
                <a:solidFill>
                  <a:srgbClr val="00B050"/>
                </a:solidFill>
                <a:cs typeface="B Nazanin" panose="00000400000000000000" pitchFamily="2" charset="-78"/>
              </a:rPr>
              <a:t>امتیاز این اقدام بین 85 تا 100 درصد می باشد</a:t>
            </a:r>
            <a:r>
              <a:rPr lang="fa-IR" altLang="en-US" sz="2000">
                <a:cs typeface="B Nazanin" panose="00000400000000000000" pitchFamily="2" charset="-78"/>
              </a:rPr>
              <a:t>، در ارزیابی بیمارستانهای استان در سال 1401 تمامی بیمارستانها امتیاز مطلوب را کسب نموده اند </a:t>
            </a:r>
            <a:r>
              <a:rPr lang="fa-IR" altLang="en-US" sz="2000">
                <a:solidFill>
                  <a:srgbClr val="FF0000"/>
                </a:solidFill>
                <a:cs typeface="B Nazanin" panose="00000400000000000000" pitchFamily="2" charset="-78"/>
              </a:rPr>
              <a:t>به جز بیمارستانهای خانواده( 83/3 درصد ) و شریعتی ( 83/3درصد ) </a:t>
            </a:r>
            <a:r>
              <a:rPr lang="fa-IR" altLang="en-US" sz="2000">
                <a:cs typeface="B Nazanin" panose="00000400000000000000" pitchFamily="2" charset="-78"/>
              </a:rPr>
              <a:t>که نشان دهنده عدم انجام صحیح تماس پوستی بین مادر و نوزاد در بدو تولد می باشد.</a:t>
            </a:r>
            <a:r>
              <a:rPr lang="en-US" altLang="en-US" sz="2000">
                <a:cs typeface="B Nazanin" panose="00000400000000000000" pitchFamily="2" charset="-78"/>
              </a:rPr>
              <a:t/>
            </a:r>
            <a:br>
              <a:rPr lang="en-US" altLang="en-US" sz="2000">
                <a:cs typeface="B Nazanin" panose="00000400000000000000" pitchFamily="2" charset="-78"/>
              </a:rPr>
            </a:br>
            <a:endParaRPr lang="en-US" altLang="en-US" sz="2000">
              <a:cs typeface="B Nazanin" panose="00000400000000000000" pitchFamily="2" charset="-78"/>
            </a:endParaRPr>
          </a:p>
        </p:txBody>
      </p:sp>
    </p:spTree>
    <p:extLst>
      <p:ext uri="{BB962C8B-B14F-4D97-AF65-F5344CB8AC3E}">
        <p14:creationId xmlns:p14="http://schemas.microsoft.com/office/powerpoint/2010/main" val="160154476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a:xfrm>
            <a:off x="2495551" y="908051"/>
            <a:ext cx="7921625" cy="5192713"/>
          </a:xfrm>
        </p:spPr>
        <p:txBody>
          <a:bodyPr/>
          <a:lstStyle/>
          <a:p>
            <a:pPr algn="r" rtl="1" eaLnBrk="1" hangingPunct="1"/>
            <a:r>
              <a:rPr lang="fa-IR" altLang="en-US" sz="2800">
                <a:cs typeface="B Titr" panose="00000700000000000000" pitchFamily="2" charset="-78"/>
              </a:rPr>
              <a:t>اقدام 5 بیمارستان های دوستدار کودک </a:t>
            </a:r>
            <a:br>
              <a:rPr lang="fa-IR" altLang="en-US" sz="2800">
                <a:cs typeface="B Titr" panose="00000700000000000000" pitchFamily="2" charset="-78"/>
              </a:rPr>
            </a:br>
            <a:r>
              <a:rPr lang="fa-IR" altLang="en-US" sz="2800">
                <a:cs typeface="B Titr" panose="00000700000000000000" pitchFamily="2" charset="-78"/>
              </a:rPr>
              <a:t/>
            </a:r>
            <a:br>
              <a:rPr lang="fa-IR" altLang="en-US" sz="2800">
                <a:cs typeface="B Titr" panose="00000700000000000000" pitchFamily="2" charset="-78"/>
              </a:rPr>
            </a:br>
            <a:r>
              <a:rPr lang="fa-IR" altLang="en-US" sz="2800">
                <a:cs typeface="B Titr" panose="00000700000000000000" pitchFamily="2" charset="-78"/>
              </a:rPr>
              <a:t> </a:t>
            </a:r>
            <a:r>
              <a:rPr lang="fa-IR" altLang="en-US" sz="2800">
                <a:cs typeface="B Nazanin" panose="00000400000000000000" pitchFamily="2" charset="-78"/>
              </a:rPr>
              <a:t>به مادران روش تغذیه با شیرمادر و چگونگی حفظ و تداوم شیردهی را (درصورت بیماری مادر یا شیرخوار، اشتغال مادر) نشان دهند و برای حل مشکلات شیردهی کمک و حمایت کنند.</a:t>
            </a:r>
            <a:r>
              <a:rPr lang="en-US" altLang="en-US" sz="2800">
                <a:cs typeface="B Nazanin" panose="00000400000000000000" pitchFamily="2" charset="-78"/>
              </a:rPr>
              <a:t/>
            </a:r>
            <a:br>
              <a:rPr lang="en-US" altLang="en-US" sz="2800">
                <a:cs typeface="B Nazanin" panose="00000400000000000000" pitchFamily="2" charset="-78"/>
              </a:rPr>
            </a:br>
            <a:endParaRPr lang="en-US" altLang="en-US" sz="2800">
              <a:cs typeface="B Nazanin" panose="00000400000000000000" pitchFamily="2" charset="-78"/>
            </a:endParaRPr>
          </a:p>
        </p:txBody>
      </p:sp>
      <p:pic>
        <p:nvPicPr>
          <p:cNvPr id="3" name="Picture 2"/>
          <p:cNvPicPr>
            <a:picLocks noChangeAspect="1"/>
          </p:cNvPicPr>
          <p:nvPr/>
        </p:nvPicPr>
        <p:blipFill>
          <a:blip r:embed="rId2"/>
          <a:stretch>
            <a:fillRect/>
          </a:stretch>
        </p:blipFill>
        <p:spPr>
          <a:xfrm>
            <a:off x="131618" y="5277864"/>
            <a:ext cx="6711662" cy="1307488"/>
          </a:xfrm>
          <a:prstGeom prst="rect">
            <a:avLst/>
          </a:prstGeom>
        </p:spPr>
      </p:pic>
    </p:spTree>
    <p:extLst>
      <p:ext uri="{BB962C8B-B14F-4D97-AF65-F5344CB8AC3E}">
        <p14:creationId xmlns:p14="http://schemas.microsoft.com/office/powerpoint/2010/main" val="302129506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962" name="Chart 2"/>
          <p:cNvGraphicFramePr>
            <a:graphicFrameLocks/>
          </p:cNvGraphicFramePr>
          <p:nvPr/>
        </p:nvGraphicFramePr>
        <p:xfrm>
          <a:off x="1709738" y="260350"/>
          <a:ext cx="8958262" cy="4730750"/>
        </p:xfrm>
        <a:graphic>
          <a:graphicData uri="http://schemas.openxmlformats.org/presentationml/2006/ole">
            <mc:AlternateContent xmlns:mc="http://schemas.openxmlformats.org/markup-compatibility/2006">
              <mc:Choice xmlns:v="urn:schemas-microsoft-com:vml" Requires="v">
                <p:oleObj spid="_x0000_s5129" name="Chart" r:id="rId3" imgW="8961897" imgH="5145470" progId="Excel.Chart.8">
                  <p:embed/>
                </p:oleObj>
              </mc:Choice>
              <mc:Fallback>
                <p:oleObj name="Chart" r:id="rId3" imgW="8961897" imgH="5145470" progId="Excel.Chart.8">
                  <p:embed/>
                  <p:pic>
                    <p:nvPicPr>
                      <p:cNvPr id="40962" name="Chart 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09738" y="260350"/>
                        <a:ext cx="8958262" cy="473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 name="Rectangle 3"/>
          <p:cNvSpPr/>
          <p:nvPr/>
        </p:nvSpPr>
        <p:spPr>
          <a:xfrm>
            <a:off x="1785939" y="5229225"/>
            <a:ext cx="8351837" cy="1938338"/>
          </a:xfrm>
          <a:prstGeom prst="rect">
            <a:avLst/>
          </a:prstGeom>
        </p:spPr>
        <p:txBody>
          <a:bodyPr>
            <a:spAutoFit/>
          </a:bodyPr>
          <a:lstStyle/>
          <a:p>
            <a:pPr algn="r">
              <a:defRPr/>
            </a:pPr>
            <a:r>
              <a:rPr lang="fa-IR" sz="2000" dirty="0">
                <a:solidFill>
                  <a:prstClr val="black"/>
                </a:solidFill>
                <a:latin typeface="Calibri"/>
                <a:ea typeface="+mj-ea"/>
                <a:cs typeface="B Nazanin" panose="00000400000000000000" pitchFamily="2" charset="-78"/>
              </a:rPr>
              <a:t>اقدام 5 در ارزیابی بیمارستانهای دوستدار کودک نشان دهنده آموزش مطلوب به مادران تازه زایمان کرده در خصوص نحوه شیردهی و تداوم شیرمادر در صورت بیماری و اشتغال وی می باشد ، </a:t>
            </a:r>
            <a:r>
              <a:rPr lang="fa-IR" sz="2000" dirty="0">
                <a:solidFill>
                  <a:srgbClr val="00B050"/>
                </a:solidFill>
                <a:latin typeface="Calibri"/>
                <a:ea typeface="+mj-ea"/>
                <a:cs typeface="B Nazanin" panose="00000400000000000000" pitchFamily="2" charset="-78"/>
              </a:rPr>
              <a:t>حداقل و حداکثر امتیاز مطلوب در این اقدام 84/6 تا 100 درصد می باشد</a:t>
            </a:r>
            <a:r>
              <a:rPr lang="fa-IR" sz="2000" dirty="0">
                <a:solidFill>
                  <a:prstClr val="black"/>
                </a:solidFill>
                <a:latin typeface="Calibri"/>
                <a:ea typeface="+mj-ea"/>
                <a:cs typeface="B Nazanin" panose="00000400000000000000" pitchFamily="2" charset="-78"/>
              </a:rPr>
              <a:t> که نمودار فوق نمایانگر کسب امتیاز مطلوب در سال 1401در کلیه بیمارستان های استان </a:t>
            </a:r>
            <a:r>
              <a:rPr lang="fa-IR" sz="2000" dirty="0">
                <a:solidFill>
                  <a:srgbClr val="FF0000"/>
                </a:solidFill>
                <a:latin typeface="Calibri"/>
                <a:ea typeface="+mj-ea"/>
                <a:cs typeface="B Nazanin" panose="00000400000000000000" pitchFamily="2" charset="-78"/>
              </a:rPr>
              <a:t>به جز بیمارستان شهید منتظری نجف آباد( 82/8 درصد ) </a:t>
            </a:r>
            <a:r>
              <a:rPr lang="fa-IR" sz="2000" dirty="0">
                <a:solidFill>
                  <a:prstClr val="black"/>
                </a:solidFill>
                <a:latin typeface="Calibri"/>
                <a:ea typeface="+mj-ea"/>
                <a:cs typeface="B Nazanin" panose="00000400000000000000" pitchFamily="2" charset="-78"/>
              </a:rPr>
              <a:t>می باشد.</a:t>
            </a:r>
            <a:r>
              <a:rPr lang="en-US" sz="2000" dirty="0">
                <a:solidFill>
                  <a:prstClr val="black"/>
                </a:solidFill>
                <a:latin typeface="Calibri"/>
                <a:ea typeface="+mj-ea"/>
                <a:cs typeface="B Nazanin" panose="00000400000000000000" pitchFamily="2" charset="-78"/>
              </a:rPr>
              <a:t/>
            </a:r>
            <a:br>
              <a:rPr lang="en-US" sz="2000" dirty="0">
                <a:solidFill>
                  <a:prstClr val="black"/>
                </a:solidFill>
                <a:latin typeface="Calibri"/>
                <a:ea typeface="+mj-ea"/>
                <a:cs typeface="B Nazanin" panose="00000400000000000000" pitchFamily="2" charset="-78"/>
              </a:rPr>
            </a:br>
            <a:endParaRPr lang="en-US" sz="2000" dirty="0"/>
          </a:p>
        </p:txBody>
      </p:sp>
    </p:spTree>
    <p:extLst>
      <p:ext uri="{BB962C8B-B14F-4D97-AF65-F5344CB8AC3E}">
        <p14:creationId xmlns:p14="http://schemas.microsoft.com/office/powerpoint/2010/main" val="134779630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a:xfrm>
            <a:off x="1666876" y="1444626"/>
            <a:ext cx="9001125" cy="4886325"/>
          </a:xfrm>
        </p:spPr>
        <p:txBody>
          <a:bodyPr/>
          <a:lstStyle/>
          <a:p>
            <a:pPr rtl="1" eaLnBrk="1" hangingPunct="1"/>
            <a:r>
              <a:rPr lang="fa-IR" altLang="en-US" sz="2800">
                <a:cs typeface="B Titr" panose="00000700000000000000" pitchFamily="2" charset="-78"/>
              </a:rPr>
              <a:t>اقدام 6 بیمارستان های دوستدار کودک </a:t>
            </a:r>
            <a:br>
              <a:rPr lang="fa-IR" altLang="en-US" sz="2800">
                <a:cs typeface="B Titr" panose="00000700000000000000" pitchFamily="2" charset="-78"/>
              </a:rPr>
            </a:br>
            <a:r>
              <a:rPr lang="fa-IR" altLang="en-US" sz="2800">
                <a:cs typeface="B Titr" panose="00000700000000000000" pitchFamily="2" charset="-78"/>
              </a:rPr>
              <a:t/>
            </a:r>
            <a:br>
              <a:rPr lang="fa-IR" altLang="en-US" sz="2800">
                <a:cs typeface="B Titr" panose="00000700000000000000" pitchFamily="2" charset="-78"/>
              </a:rPr>
            </a:br>
            <a:r>
              <a:rPr lang="fa-IR" altLang="en-US" sz="2800">
                <a:cs typeface="B Nazanin" panose="00000400000000000000" pitchFamily="2" charset="-78"/>
              </a:rPr>
              <a:t> به شیرخواران سالم در 6 ماه اول عمر به جز شیرمادر و قطره ویتامین ، هیچ گونه غذا یا مایعات دیگر( آب ، آب قند ... ) ندهند.( مگر در صورت ضرورت پزشکی )</a:t>
            </a:r>
            <a:r>
              <a:rPr lang="en-US" altLang="en-US" sz="2800">
                <a:cs typeface="B Nazanin" panose="00000400000000000000" pitchFamily="2" charset="-78"/>
              </a:rPr>
              <a:t/>
            </a:r>
            <a:br>
              <a:rPr lang="en-US" altLang="en-US" sz="2800">
                <a:cs typeface="B Nazanin" panose="00000400000000000000" pitchFamily="2" charset="-78"/>
              </a:rPr>
            </a:br>
            <a:endParaRPr lang="en-US" altLang="en-US" sz="2800">
              <a:cs typeface="B Nazanin" panose="00000400000000000000" pitchFamily="2" charset="-78"/>
            </a:endParaRPr>
          </a:p>
        </p:txBody>
      </p:sp>
      <p:pic>
        <p:nvPicPr>
          <p:cNvPr id="3" name="Picture 2"/>
          <p:cNvPicPr>
            <a:picLocks noChangeAspect="1"/>
          </p:cNvPicPr>
          <p:nvPr/>
        </p:nvPicPr>
        <p:blipFill>
          <a:blip r:embed="rId2"/>
          <a:stretch>
            <a:fillRect/>
          </a:stretch>
        </p:blipFill>
        <p:spPr>
          <a:xfrm>
            <a:off x="131618" y="5277864"/>
            <a:ext cx="6711662" cy="1307488"/>
          </a:xfrm>
          <a:prstGeom prst="rect">
            <a:avLst/>
          </a:prstGeom>
        </p:spPr>
      </p:pic>
    </p:spTree>
    <p:extLst>
      <p:ext uri="{BB962C8B-B14F-4D97-AF65-F5344CB8AC3E}">
        <p14:creationId xmlns:p14="http://schemas.microsoft.com/office/powerpoint/2010/main" val="260619770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3010" name="Chart 2"/>
          <p:cNvGraphicFramePr>
            <a:graphicFrameLocks/>
          </p:cNvGraphicFramePr>
          <p:nvPr/>
        </p:nvGraphicFramePr>
        <p:xfrm>
          <a:off x="1652588" y="-50800"/>
          <a:ext cx="8958262" cy="5140325"/>
        </p:xfrm>
        <a:graphic>
          <a:graphicData uri="http://schemas.openxmlformats.org/presentationml/2006/ole">
            <mc:AlternateContent xmlns:mc="http://schemas.openxmlformats.org/markup-compatibility/2006">
              <mc:Choice xmlns:v="urn:schemas-microsoft-com:vml" Requires="v">
                <p:oleObj spid="_x0000_s6153" name="Chart" r:id="rId3" imgW="8961897" imgH="5145470" progId="Excel.Chart.8">
                  <p:embed/>
                </p:oleObj>
              </mc:Choice>
              <mc:Fallback>
                <p:oleObj name="Chart" r:id="rId3" imgW="8961897" imgH="5145470" progId="Excel.Chart.8">
                  <p:embed/>
                  <p:pic>
                    <p:nvPicPr>
                      <p:cNvPr id="43010" name="Chart 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52588" y="-50800"/>
                        <a:ext cx="8958262" cy="514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3011" name="Title 1"/>
          <p:cNvSpPr>
            <a:spLocks noGrp="1"/>
          </p:cNvSpPr>
          <p:nvPr>
            <p:ph type="title"/>
          </p:nvPr>
        </p:nvSpPr>
        <p:spPr>
          <a:xfrm>
            <a:off x="1703388" y="5062538"/>
            <a:ext cx="8704262" cy="1230312"/>
          </a:xfrm>
        </p:spPr>
        <p:txBody>
          <a:bodyPr/>
          <a:lstStyle/>
          <a:p>
            <a:pPr algn="r" rtl="1" eaLnBrk="1" hangingPunct="1"/>
            <a:r>
              <a:rPr lang="fa-IR" altLang="en-US" sz="2000">
                <a:cs typeface="B Nazanin" panose="00000400000000000000" pitchFamily="2" charset="-78"/>
              </a:rPr>
              <a:t>در دو ریز اقدام 6.3 و 6.5 </a:t>
            </a:r>
            <a:r>
              <a:rPr lang="fa-IR" altLang="en-US" sz="2000">
                <a:solidFill>
                  <a:srgbClr val="00B050"/>
                </a:solidFill>
                <a:cs typeface="B Nazanin" panose="00000400000000000000" pitchFamily="2" charset="-78"/>
              </a:rPr>
              <a:t>کسب امتیاز صفرنمره مطلوب  بیمارستان دوستدار کودک بوده </a:t>
            </a:r>
            <a:r>
              <a:rPr lang="fa-IR" altLang="en-US" sz="2000">
                <a:cs typeface="B Nazanin" panose="00000400000000000000" pitchFamily="2" charset="-78"/>
              </a:rPr>
              <a:t>و به منزله مختل شدن تغذیه انحصاری با شیرمادر در بیمارستان می باشد. لذا </a:t>
            </a:r>
            <a:r>
              <a:rPr lang="fa-IR" altLang="en-US" sz="2000">
                <a:solidFill>
                  <a:srgbClr val="FF0000"/>
                </a:solidFill>
                <a:cs typeface="B Nazanin" panose="00000400000000000000" pitchFamily="2" charset="-78"/>
              </a:rPr>
              <a:t>به جز بیمارستان گلدیس </a:t>
            </a:r>
            <a:r>
              <a:rPr lang="fa-IR" altLang="en-US" sz="2000">
                <a:cs typeface="B Nazanin" panose="00000400000000000000" pitchFamily="2" charset="-78"/>
              </a:rPr>
              <a:t>عملکرد مطلوبی کسب نموده اند.</a:t>
            </a:r>
            <a:endParaRPr lang="en-US" altLang="en-US" sz="2000">
              <a:cs typeface="B Nazanin" panose="00000400000000000000" pitchFamily="2" charset="-78"/>
            </a:endParaRPr>
          </a:p>
        </p:txBody>
      </p:sp>
    </p:spTree>
    <p:extLst>
      <p:ext uri="{BB962C8B-B14F-4D97-AF65-F5344CB8AC3E}">
        <p14:creationId xmlns:p14="http://schemas.microsoft.com/office/powerpoint/2010/main" val="155389288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a:xfrm>
            <a:off x="1631951" y="1597026"/>
            <a:ext cx="8570913" cy="4733925"/>
          </a:xfrm>
        </p:spPr>
        <p:txBody>
          <a:bodyPr/>
          <a:lstStyle/>
          <a:p>
            <a:pPr algn="r" rtl="1" eaLnBrk="1" hangingPunct="1"/>
            <a:r>
              <a:rPr lang="fa-IR" altLang="en-US" sz="2800" dirty="0">
                <a:cs typeface="B Titr" panose="00000700000000000000" pitchFamily="2" charset="-78"/>
              </a:rPr>
              <a:t>اقدام 7 بیمارستان های دوستدار کودک</a:t>
            </a:r>
            <a:br>
              <a:rPr lang="fa-IR" altLang="en-US" sz="2800" dirty="0">
                <a:cs typeface="B Titr" panose="00000700000000000000" pitchFamily="2" charset="-78"/>
              </a:rPr>
            </a:br>
            <a:r>
              <a:rPr lang="fa-IR" altLang="en-US" sz="2800" dirty="0">
                <a:cs typeface="B Titr" panose="00000700000000000000" pitchFamily="2" charset="-78"/>
              </a:rPr>
              <a:t/>
            </a:r>
            <a:br>
              <a:rPr lang="fa-IR" altLang="en-US" sz="2800" dirty="0">
                <a:cs typeface="B Titr" panose="00000700000000000000" pitchFamily="2" charset="-78"/>
              </a:rPr>
            </a:br>
            <a:r>
              <a:rPr lang="fa-IR" altLang="en-US" sz="2800" dirty="0">
                <a:cs typeface="B Titr" panose="00000700000000000000" pitchFamily="2" charset="-78"/>
              </a:rPr>
              <a:t> </a:t>
            </a:r>
            <a:r>
              <a:rPr lang="fa-IR" altLang="en-US" sz="2800" dirty="0">
                <a:cs typeface="B Nazanin" panose="00000400000000000000" pitchFamily="2" charset="-78"/>
              </a:rPr>
              <a:t>برنامه هم اتاقی مادر و شیرخوار را در طول شبانه روز اجرا کنند و در بخش های اطفال تسهیلات لازم برای اقامت شبانه روزی مادران و نیازهای فیزیکی و عاطفی آنان را تامین نمایند.</a:t>
            </a:r>
            <a:r>
              <a:rPr lang="en-US" altLang="en-US" sz="2800" dirty="0">
                <a:cs typeface="B Nazanin" panose="00000400000000000000" pitchFamily="2" charset="-78"/>
              </a:rPr>
              <a:t/>
            </a:r>
            <a:br>
              <a:rPr lang="en-US" altLang="en-US" sz="2800" dirty="0">
                <a:cs typeface="B Nazanin" panose="00000400000000000000" pitchFamily="2" charset="-78"/>
              </a:rPr>
            </a:br>
            <a:endParaRPr lang="en-US" altLang="en-US" sz="2800" dirty="0">
              <a:cs typeface="B Nazanin" panose="00000400000000000000" pitchFamily="2" charset="-78"/>
            </a:endParaRPr>
          </a:p>
        </p:txBody>
      </p:sp>
      <p:pic>
        <p:nvPicPr>
          <p:cNvPr id="3" name="Picture 2"/>
          <p:cNvPicPr>
            <a:picLocks noChangeAspect="1"/>
          </p:cNvPicPr>
          <p:nvPr/>
        </p:nvPicPr>
        <p:blipFill>
          <a:blip r:embed="rId2"/>
          <a:stretch>
            <a:fillRect/>
          </a:stretch>
        </p:blipFill>
        <p:spPr>
          <a:xfrm>
            <a:off x="131618" y="5277864"/>
            <a:ext cx="6711662" cy="1307488"/>
          </a:xfrm>
          <a:prstGeom prst="rect">
            <a:avLst/>
          </a:prstGeom>
        </p:spPr>
      </p:pic>
    </p:spTree>
    <p:extLst>
      <p:ext uri="{BB962C8B-B14F-4D97-AF65-F5344CB8AC3E}">
        <p14:creationId xmlns:p14="http://schemas.microsoft.com/office/powerpoint/2010/main" val="102889387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5058" name="Chart 2"/>
          <p:cNvGraphicFramePr>
            <a:graphicFrameLocks/>
          </p:cNvGraphicFramePr>
          <p:nvPr/>
        </p:nvGraphicFramePr>
        <p:xfrm>
          <a:off x="1708150" y="3175"/>
          <a:ext cx="8959850" cy="4794250"/>
        </p:xfrm>
        <a:graphic>
          <a:graphicData uri="http://schemas.openxmlformats.org/presentationml/2006/ole">
            <mc:AlternateContent xmlns:mc="http://schemas.openxmlformats.org/markup-compatibility/2006">
              <mc:Choice xmlns:v="urn:schemas-microsoft-com:vml" Requires="v">
                <p:oleObj spid="_x0000_s7177" name="Chart" r:id="rId3" imgW="8961897" imgH="4993057" progId="Excel.Chart.8">
                  <p:embed/>
                </p:oleObj>
              </mc:Choice>
              <mc:Fallback>
                <p:oleObj name="Chart" r:id="rId3" imgW="8961897" imgH="4993057" progId="Excel.Chart.8">
                  <p:embed/>
                  <p:pic>
                    <p:nvPicPr>
                      <p:cNvPr id="45058" name="Chart 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08150" y="3175"/>
                        <a:ext cx="8959850" cy="479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5059" name="Title 1"/>
          <p:cNvSpPr>
            <a:spLocks noGrp="1"/>
          </p:cNvSpPr>
          <p:nvPr>
            <p:ph type="title"/>
          </p:nvPr>
        </p:nvSpPr>
        <p:spPr>
          <a:xfrm>
            <a:off x="1708151" y="5229226"/>
            <a:ext cx="8704263" cy="1368425"/>
          </a:xfrm>
        </p:spPr>
        <p:txBody>
          <a:bodyPr>
            <a:normAutofit fontScale="90000"/>
          </a:bodyPr>
          <a:lstStyle/>
          <a:p>
            <a:pPr algn="r" rtl="1" eaLnBrk="1" hangingPunct="1"/>
            <a:r>
              <a:rPr lang="fa-IR" altLang="en-US" sz="2000">
                <a:cs typeface="B Nazanin" panose="00000400000000000000" pitchFamily="2" charset="-78"/>
              </a:rPr>
              <a:t>برنامه هم اتاقی مادر و شیرخوار در طول شبانه روز در آیتم های بیمارستان های دوستدار کودک بسیار با اهمیت می باشد و </a:t>
            </a:r>
            <a:r>
              <a:rPr lang="fa-IR" altLang="en-US" sz="2000">
                <a:solidFill>
                  <a:srgbClr val="00B050"/>
                </a:solidFill>
                <a:cs typeface="B Nazanin" panose="00000400000000000000" pitchFamily="2" charset="-78"/>
              </a:rPr>
              <a:t>حداقل امتیاز مطلوب 93/3 </a:t>
            </a:r>
            <a:r>
              <a:rPr lang="fa-IR" altLang="en-US" sz="2000">
                <a:cs typeface="B Nazanin" panose="00000400000000000000" pitchFamily="2" charset="-78"/>
              </a:rPr>
              <a:t>می باشد که متاسفانه بیمارستان های از میانگین نمره مطلوب پایین تر می باشند </a:t>
            </a:r>
            <a:r>
              <a:rPr lang="fa-IR" altLang="en-US" sz="2000">
                <a:solidFill>
                  <a:srgbClr val="FF0000"/>
                </a:solidFill>
                <a:cs typeface="B Nazanin" panose="00000400000000000000" pitchFamily="2" charset="-78"/>
              </a:rPr>
              <a:t>بیمارستان سعدی و بیمارستان سپاهان (90) وبیمارستان شریعتی و شهید بهشتی شهراصفهان (83.3) می باشد.  </a:t>
            </a:r>
            <a:r>
              <a:rPr lang="fa-IR" altLang="en-US" sz="2000">
                <a:cs typeface="B Nazanin" panose="00000400000000000000" pitchFamily="2" charset="-78"/>
              </a:rPr>
              <a:t>ولی سایر بیمارستان ها امتیاز مورد قبول را دریافت نموده اند</a:t>
            </a:r>
            <a:r>
              <a:rPr lang="fa-IR" altLang="en-US" sz="2000" b="1">
                <a:cs typeface="B Nazanin" panose="00000400000000000000" pitchFamily="2" charset="-78"/>
              </a:rPr>
              <a:t>.</a:t>
            </a:r>
            <a:r>
              <a:rPr lang="en-US" altLang="en-US" sz="3200">
                <a:cs typeface="B Nazanin" panose="00000400000000000000" pitchFamily="2" charset="-78"/>
              </a:rPr>
              <a:t/>
            </a:r>
            <a:br>
              <a:rPr lang="en-US" altLang="en-US" sz="3200">
                <a:cs typeface="B Nazanin" panose="00000400000000000000" pitchFamily="2" charset="-78"/>
              </a:rPr>
            </a:br>
            <a:endParaRPr lang="en-US" altLang="en-US" sz="3200">
              <a:cs typeface="B Nazanin" panose="00000400000000000000" pitchFamily="2" charset="-78"/>
            </a:endParaRPr>
          </a:p>
        </p:txBody>
      </p:sp>
    </p:spTree>
    <p:extLst>
      <p:ext uri="{BB962C8B-B14F-4D97-AF65-F5344CB8AC3E}">
        <p14:creationId xmlns:p14="http://schemas.microsoft.com/office/powerpoint/2010/main" val="267696667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0F5AD8-618B-4251-A040-FB6EAAF2BE72}"/>
              </a:ext>
            </a:extLst>
          </p:cNvPr>
          <p:cNvSpPr>
            <a:spLocks noGrp="1"/>
          </p:cNvSpPr>
          <p:nvPr>
            <p:ph type="ctrTitle"/>
          </p:nvPr>
        </p:nvSpPr>
        <p:spPr>
          <a:xfrm>
            <a:off x="546934" y="295422"/>
            <a:ext cx="11645065" cy="5697415"/>
          </a:xfrm>
        </p:spPr>
        <p:txBody>
          <a:bodyPr>
            <a:normAutofit/>
          </a:bodyPr>
          <a:lstStyle/>
          <a:p>
            <a:pPr marL="342900" marR="0" lvl="0" indent="-342900" algn="r" defTabSz="914400" rtl="1" eaLnBrk="1" fontAlgn="auto" latinLnBrk="0" hangingPunct="1">
              <a:lnSpc>
                <a:spcPct val="150000"/>
              </a:lnSpc>
              <a:spcBef>
                <a:spcPts val="0"/>
              </a:spcBef>
              <a:spcAft>
                <a:spcPts val="0"/>
              </a:spcAft>
              <a:buClrTx/>
              <a:buSzTx/>
              <a:buFont typeface="Wingdings" panose="05000000000000000000" pitchFamily="2" charset="2"/>
              <a:buChar char="q"/>
              <a:tabLst/>
              <a:defRPr/>
            </a:pPr>
            <a:r>
              <a:rPr kumimoji="0" lang="fa-IR" sz="22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Nazanin" panose="00000400000000000000" pitchFamily="2" charset="-78"/>
              </a:rPr>
              <a:t>تامین اقلام دارویی ضروری مانا (</a:t>
            </a:r>
            <a:r>
              <a:rPr kumimoji="0" lang="fa-IR" sz="2200" b="1" i="0" u="none" strike="noStrike" kern="1200" cap="none" spc="0" normalizeH="0" baseline="0" noProof="0" dirty="0">
                <a:ln>
                  <a:noFill/>
                </a:ln>
                <a:solidFill>
                  <a:srgbClr val="7030A0"/>
                </a:solidFill>
                <a:effectLst/>
                <a:uLnTx/>
                <a:uFillTx/>
                <a:latin typeface="Calibri"/>
                <a:ea typeface="+mn-ea"/>
                <a:cs typeface="B Nazanin" panose="00000400000000000000" pitchFamily="2" charset="-78"/>
              </a:rPr>
              <a:t>شربت سولفات روی، </a:t>
            </a:r>
            <a:r>
              <a:rPr kumimoji="0" lang="en-US" sz="2200" b="1" i="0" u="none" strike="noStrike" kern="1200" cap="none" spc="0" normalizeH="0" baseline="0" noProof="0" dirty="0">
                <a:ln>
                  <a:noFill/>
                </a:ln>
                <a:solidFill>
                  <a:srgbClr val="7030A0"/>
                </a:solidFill>
                <a:effectLst/>
                <a:uLnTx/>
                <a:uFillTx/>
                <a:latin typeface="Calibri"/>
                <a:ea typeface="+mn-ea"/>
                <a:cs typeface="B Nazanin" panose="00000400000000000000" pitchFamily="2" charset="-78"/>
              </a:rPr>
              <a:t>ORS</a:t>
            </a:r>
            <a:r>
              <a:rPr kumimoji="0" lang="fa-IR" sz="2200" b="1" i="0" u="none" strike="noStrike" kern="1200" cap="none" spc="0" normalizeH="0" baseline="0" noProof="0" dirty="0">
                <a:ln>
                  <a:noFill/>
                </a:ln>
                <a:solidFill>
                  <a:srgbClr val="7030A0"/>
                </a:solidFill>
                <a:effectLst/>
                <a:uLnTx/>
                <a:uFillTx/>
                <a:latin typeface="Calibri"/>
                <a:ea typeface="+mn-ea"/>
                <a:cs typeface="B Nazanin" panose="00000400000000000000" pitchFamily="2" charset="-78"/>
              </a:rPr>
              <a:t>، شربت آموکسی سیلین 250 میلی گرم، شربت پنی سیلین </a:t>
            </a:r>
            <a:r>
              <a:rPr kumimoji="0" lang="en-US" sz="2200" b="1" i="0" u="none" strike="noStrike" kern="1200" cap="none" spc="0" normalizeH="0" baseline="0" noProof="0" dirty="0">
                <a:ln>
                  <a:noFill/>
                </a:ln>
                <a:solidFill>
                  <a:srgbClr val="7030A0"/>
                </a:solidFill>
                <a:effectLst/>
                <a:uLnTx/>
                <a:uFillTx/>
                <a:latin typeface="Calibri"/>
                <a:ea typeface="+mn-ea"/>
                <a:cs typeface="B Nazanin" panose="00000400000000000000" pitchFamily="2" charset="-78"/>
              </a:rPr>
              <a:t>V</a:t>
            </a:r>
            <a:r>
              <a:rPr lang="fa-IR" sz="2200" b="1" dirty="0">
                <a:solidFill>
                  <a:srgbClr val="7030A0"/>
                </a:solidFill>
                <a:latin typeface="Calibri"/>
                <a:ea typeface="+mn-ea"/>
                <a:cs typeface="B Nazanin" panose="00000400000000000000" pitchFamily="2" charset="-78"/>
              </a:rPr>
              <a:t>، </a:t>
            </a:r>
            <a:r>
              <a:rPr kumimoji="0" lang="fa-IR" sz="2200" b="1" i="0" u="none" strike="noStrike" kern="1200" cap="none" spc="0" normalizeH="0" baseline="0" noProof="0" dirty="0">
                <a:ln>
                  <a:noFill/>
                </a:ln>
                <a:solidFill>
                  <a:srgbClr val="7030A0"/>
                </a:solidFill>
                <a:effectLst/>
                <a:uLnTx/>
                <a:uFillTx/>
                <a:latin typeface="Calibri"/>
                <a:ea typeface="+mn-ea"/>
                <a:cs typeface="B Nazanin" panose="00000400000000000000" pitchFamily="2" charset="-78"/>
              </a:rPr>
              <a:t>اسپری سالبوتامول، قطره و شربت استامینوفن، قطره نیستاتین، پماد تتراسیکلین، پماد سولفوستامید چشمی 10%، قطره کلرورسدیم</a:t>
            </a:r>
            <a:r>
              <a:rPr kumimoji="0" lang="fa-IR" sz="2200" b="1" i="0" u="none" strike="noStrike" kern="1200" cap="none" spc="0" normalizeH="0" baseline="0" noProof="0" dirty="0">
                <a:ln>
                  <a:noFill/>
                </a:ln>
                <a:solidFill>
                  <a:prstClr val="black"/>
                </a:solidFill>
                <a:effectLst/>
                <a:uLnTx/>
                <a:uFillTx/>
                <a:latin typeface="Calibri"/>
                <a:ea typeface="+mn-ea"/>
                <a:cs typeface="B Nazanin" panose="00000400000000000000" pitchFamily="2" charset="-78"/>
              </a:rPr>
              <a:t> </a:t>
            </a:r>
            <a:r>
              <a:rPr kumimoji="0" lang="fa-IR" sz="22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Nazanin" panose="00000400000000000000" pitchFamily="2" charset="-78"/>
              </a:rPr>
              <a:t>) در همه پایگاه های بهداشتی حاشیه شهر ها و همه خانه های بهداشت که فاقد داروخانه می باشند، ضروری </a:t>
            </a:r>
            <a:r>
              <a:rPr kumimoji="0" lang="fa-IR" sz="2200" b="0" i="0" u="none" strike="noStrike" kern="1200" cap="none" spc="0" normalizeH="0" baseline="0" noProof="0" dirty="0" smtClean="0">
                <a:ln>
                  <a:noFill/>
                </a:ln>
                <a:solidFill>
                  <a:prstClr val="black"/>
                </a:solidFill>
                <a:effectLst/>
                <a:uLnTx/>
                <a:uFillTx/>
                <a:latin typeface="Calibri" panose="020F0502020204030204" pitchFamily="34" charset="0"/>
                <a:ea typeface="Calibri" panose="020F0502020204030204" pitchFamily="34" charset="0"/>
                <a:cs typeface="B Nazanin" panose="00000400000000000000" pitchFamily="2" charset="-78"/>
              </a:rPr>
              <a:t>است. </a:t>
            </a:r>
            <a:br>
              <a:rPr kumimoji="0" lang="fa-IR" sz="2200" b="0" i="0" u="none" strike="noStrike" kern="1200" cap="none" spc="0" normalizeH="0" baseline="0" noProof="0" dirty="0" smtClean="0">
                <a:ln>
                  <a:noFill/>
                </a:ln>
                <a:solidFill>
                  <a:prstClr val="black"/>
                </a:solidFill>
                <a:effectLst/>
                <a:uLnTx/>
                <a:uFillTx/>
                <a:latin typeface="Calibri" panose="020F0502020204030204" pitchFamily="34" charset="0"/>
                <a:ea typeface="Calibri" panose="020F0502020204030204" pitchFamily="34" charset="0"/>
                <a:cs typeface="B Nazanin" panose="00000400000000000000" pitchFamily="2" charset="-78"/>
              </a:rPr>
            </a:br>
            <a:r>
              <a:rPr lang="fa-IR" sz="2200" dirty="0">
                <a:solidFill>
                  <a:prstClr val="black"/>
                </a:solidFill>
                <a:latin typeface="Calibri" panose="020F0502020204030204" pitchFamily="34" charset="0"/>
                <a:ea typeface="Calibri" panose="020F0502020204030204" pitchFamily="34" charset="0"/>
                <a:cs typeface="B Nazanin" panose="00000400000000000000" pitchFamily="2" charset="-78"/>
              </a:rPr>
              <a:t/>
            </a:r>
            <a:br>
              <a:rPr lang="fa-IR" sz="2200" dirty="0">
                <a:solidFill>
                  <a:prstClr val="black"/>
                </a:solidFill>
                <a:latin typeface="Calibri" panose="020F0502020204030204" pitchFamily="34" charset="0"/>
                <a:ea typeface="Calibri" panose="020F0502020204030204" pitchFamily="34" charset="0"/>
                <a:cs typeface="B Nazanin" panose="00000400000000000000" pitchFamily="2" charset="-78"/>
              </a:rPr>
            </a:br>
            <a:r>
              <a:rPr kumimoji="0" lang="fa-IR" sz="2200" b="0" i="0" u="none" strike="noStrike" kern="1200" cap="none" spc="0" normalizeH="0" baseline="0" noProof="0" dirty="0" smtClean="0">
                <a:ln>
                  <a:noFill/>
                </a:ln>
                <a:solidFill>
                  <a:prstClr val="black"/>
                </a:solidFill>
                <a:effectLst/>
                <a:uLnTx/>
                <a:uFillTx/>
                <a:latin typeface="Calibri" panose="020F0502020204030204" pitchFamily="34" charset="0"/>
                <a:ea typeface="Calibri" panose="020F0502020204030204" pitchFamily="34" charset="0"/>
                <a:cs typeface="B Nazanin" panose="00000400000000000000" pitchFamily="2" charset="-78"/>
              </a:rPr>
              <a:t>تامین </a:t>
            </a:r>
            <a:r>
              <a:rPr kumimoji="0" lang="fa-IR" sz="22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Nazanin" panose="00000400000000000000" pitchFamily="2" charset="-78"/>
              </a:rPr>
              <a:t>دارو های اورژانس مانا (</a:t>
            </a:r>
            <a:r>
              <a:rPr kumimoji="0" lang="fa-IR" sz="2200" b="1" i="0" u="none" strike="noStrike" kern="1200" cap="none" spc="0" normalizeH="0" baseline="0" noProof="0" dirty="0">
                <a:ln>
                  <a:noFill/>
                </a:ln>
                <a:solidFill>
                  <a:srgbClr val="FF0000"/>
                </a:solidFill>
                <a:effectLst/>
                <a:uLnTx/>
                <a:uFillTx/>
                <a:latin typeface="Calibri"/>
                <a:ea typeface="+mn-ea"/>
                <a:cs typeface="B Nazanin" panose="00000400000000000000" pitchFamily="2" charset="-78"/>
              </a:rPr>
              <a:t>آمپول سفتریاکسون، آمپول آمپی سیلین 250میلی گرم، آمپول جنتا مایسین200 میلی گرم، آمپول دیازپام (مصرف رکتال)، سرم قندی 5%، سرم نرمال سالین </a:t>
            </a:r>
            <a:r>
              <a:rPr kumimoji="0" lang="fa-IR" sz="2200" b="1" i="0" u="none" strike="noStrike" kern="1200" cap="none" spc="0" normalizeH="0" baseline="0" noProof="0" dirty="0">
                <a:ln>
                  <a:noFill/>
                </a:ln>
                <a:solidFill>
                  <a:prstClr val="black"/>
                </a:solidFill>
                <a:effectLst/>
                <a:uLnTx/>
                <a:uFillTx/>
                <a:latin typeface="Calibri"/>
                <a:ea typeface="+mn-ea"/>
                <a:cs typeface="B Nazanin" panose="00000400000000000000" pitchFamily="2" charset="-78"/>
              </a:rPr>
              <a:t>)</a:t>
            </a:r>
            <a:r>
              <a:rPr kumimoji="0" lang="fa-IR" sz="22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Nazanin" panose="00000400000000000000" pitchFamily="2" charset="-78"/>
              </a:rPr>
              <a:t>درخانه های بهداشت منتخب بر مبنای پیش بینی نیاز در شرایط خاص، موقعیت و دسترسی مناطق مختلف، لازم است. </a:t>
            </a:r>
            <a:br>
              <a:rPr kumimoji="0" lang="fa-IR" sz="22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Nazanin" panose="00000400000000000000" pitchFamily="2" charset="-78"/>
              </a:rPr>
            </a:br>
            <a:r>
              <a:rPr kumimoji="0" lang="fa-IR" sz="2200" b="0"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B Nazanin" panose="00000400000000000000" pitchFamily="2" charset="-78"/>
              </a:rPr>
              <a:t>( کلوسه، دورک، دره</a:t>
            </a:r>
            <a:r>
              <a:rPr kumimoji="0" lang="fa-IR" sz="2200" b="0" i="0" u="none" strike="noStrike" kern="1200" cap="none" spc="0" normalizeH="0" noProof="0" dirty="0">
                <a:ln>
                  <a:noFill/>
                </a:ln>
                <a:solidFill>
                  <a:srgbClr val="FF0000"/>
                </a:solidFill>
                <a:effectLst/>
                <a:uLnTx/>
                <a:uFillTx/>
                <a:latin typeface="Calibri" panose="020F0502020204030204" pitchFamily="34" charset="0"/>
                <a:ea typeface="Calibri" panose="020F0502020204030204" pitchFamily="34" charset="0"/>
                <a:cs typeface="B Nazanin" panose="00000400000000000000" pitchFamily="2" charset="-78"/>
              </a:rPr>
              <a:t> بادام در شرایط آب و هوایی نامطلوب، مصر و باقر آباد )</a:t>
            </a:r>
            <a:endParaRPr lang="en-US" sz="2200" dirty="0">
              <a:solidFill>
                <a:srgbClr val="FF0000"/>
              </a:solidFill>
              <a:cs typeface="B Nazanin" panose="00000400000000000000" pitchFamily="2" charset="-78"/>
            </a:endParaRPr>
          </a:p>
        </p:txBody>
      </p:sp>
      <p:pic>
        <p:nvPicPr>
          <p:cNvPr id="3" name="Picture 2"/>
          <p:cNvPicPr>
            <a:picLocks noChangeAspect="1"/>
          </p:cNvPicPr>
          <p:nvPr/>
        </p:nvPicPr>
        <p:blipFill>
          <a:blip r:embed="rId2"/>
          <a:stretch>
            <a:fillRect/>
          </a:stretch>
        </p:blipFill>
        <p:spPr>
          <a:xfrm>
            <a:off x="1420957" y="550823"/>
            <a:ext cx="5991225" cy="557542"/>
          </a:xfrm>
          <a:prstGeom prst="rect">
            <a:avLst/>
          </a:prstGeom>
        </p:spPr>
      </p:pic>
    </p:spTree>
    <p:extLst>
      <p:ext uri="{BB962C8B-B14F-4D97-AF65-F5344CB8AC3E}">
        <p14:creationId xmlns:p14="http://schemas.microsoft.com/office/powerpoint/2010/main" val="361955777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a:xfrm>
            <a:off x="1973263" y="1444625"/>
            <a:ext cx="8229600" cy="4275138"/>
          </a:xfrm>
        </p:spPr>
        <p:txBody>
          <a:bodyPr/>
          <a:lstStyle/>
          <a:p>
            <a:pPr algn="r" rtl="1" eaLnBrk="1" hangingPunct="1"/>
            <a:r>
              <a:rPr lang="fa-IR" altLang="en-US" sz="2800">
                <a:cs typeface="B Titr" panose="00000700000000000000" pitchFamily="2" charset="-78"/>
              </a:rPr>
              <a:t>اقدام 8 بیمارستان های دوستدار کودک </a:t>
            </a:r>
            <a:br>
              <a:rPr lang="fa-IR" altLang="en-US" sz="2800">
                <a:cs typeface="B Titr" panose="00000700000000000000" pitchFamily="2" charset="-78"/>
              </a:rPr>
            </a:br>
            <a:r>
              <a:rPr lang="fa-IR" altLang="en-US" sz="2800">
                <a:cs typeface="B Titr" panose="00000700000000000000" pitchFamily="2" charset="-78"/>
              </a:rPr>
              <a:t/>
            </a:r>
            <a:br>
              <a:rPr lang="fa-IR" altLang="en-US" sz="2800">
                <a:cs typeface="B Titr" panose="00000700000000000000" pitchFamily="2" charset="-78"/>
              </a:rPr>
            </a:br>
            <a:r>
              <a:rPr lang="fa-IR" altLang="en-US" sz="2800">
                <a:cs typeface="B Titr" panose="00000700000000000000" pitchFamily="2" charset="-78"/>
              </a:rPr>
              <a:t> </a:t>
            </a:r>
            <a:r>
              <a:rPr lang="fa-IR" altLang="en-US" sz="2800">
                <a:cs typeface="B Nazanin" panose="00000400000000000000" pitchFamily="2" charset="-78"/>
              </a:rPr>
              <a:t>مادران را به تغذیه بر حسب میل و تقاضای شیرخوار با شیرمادر تشویق، کمک و حمایت کنند.</a:t>
            </a:r>
            <a:r>
              <a:rPr lang="en-US" altLang="en-US" sz="2800">
                <a:cs typeface="B Nazanin" panose="00000400000000000000" pitchFamily="2" charset="-78"/>
              </a:rPr>
              <a:t/>
            </a:r>
            <a:br>
              <a:rPr lang="en-US" altLang="en-US" sz="2800">
                <a:cs typeface="B Nazanin" panose="00000400000000000000" pitchFamily="2" charset="-78"/>
              </a:rPr>
            </a:br>
            <a:endParaRPr lang="en-US" altLang="en-US" sz="2800">
              <a:cs typeface="B Nazanin" panose="00000400000000000000" pitchFamily="2" charset="-78"/>
            </a:endParaRPr>
          </a:p>
        </p:txBody>
      </p:sp>
      <p:pic>
        <p:nvPicPr>
          <p:cNvPr id="3" name="Picture 2"/>
          <p:cNvPicPr>
            <a:picLocks noChangeAspect="1"/>
          </p:cNvPicPr>
          <p:nvPr/>
        </p:nvPicPr>
        <p:blipFill>
          <a:blip r:embed="rId2"/>
          <a:stretch>
            <a:fillRect/>
          </a:stretch>
        </p:blipFill>
        <p:spPr>
          <a:xfrm>
            <a:off x="131618" y="5277864"/>
            <a:ext cx="6711662" cy="1307488"/>
          </a:xfrm>
          <a:prstGeom prst="rect">
            <a:avLst/>
          </a:prstGeom>
        </p:spPr>
      </p:pic>
    </p:spTree>
    <p:extLst>
      <p:ext uri="{BB962C8B-B14F-4D97-AF65-F5344CB8AC3E}">
        <p14:creationId xmlns:p14="http://schemas.microsoft.com/office/powerpoint/2010/main" val="82215585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7106" name="Chart 2"/>
          <p:cNvGraphicFramePr>
            <a:graphicFrameLocks/>
          </p:cNvGraphicFramePr>
          <p:nvPr/>
        </p:nvGraphicFramePr>
        <p:xfrm>
          <a:off x="1703388" y="65089"/>
          <a:ext cx="8964612" cy="4587875"/>
        </p:xfrm>
        <a:graphic>
          <a:graphicData uri="http://schemas.openxmlformats.org/presentationml/2006/ole">
            <mc:AlternateContent xmlns:mc="http://schemas.openxmlformats.org/markup-compatibility/2006">
              <mc:Choice xmlns:v="urn:schemas-microsoft-com:vml" Requires="v">
                <p:oleObj spid="_x0000_s8201" name="Chart" r:id="rId3" imgW="8205927" imgH="4840644" progId="Excel.Chart.8">
                  <p:embed/>
                </p:oleObj>
              </mc:Choice>
              <mc:Fallback>
                <p:oleObj name="Chart" r:id="rId3" imgW="8205927" imgH="4840644" progId="Excel.Chart.8">
                  <p:embed/>
                  <p:pic>
                    <p:nvPicPr>
                      <p:cNvPr id="47106" name="Chart 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03388" y="65089"/>
                        <a:ext cx="8964612" cy="458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 name="Title 1"/>
          <p:cNvSpPr>
            <a:spLocks noGrp="1"/>
          </p:cNvSpPr>
          <p:nvPr>
            <p:ph type="title"/>
          </p:nvPr>
        </p:nvSpPr>
        <p:spPr>
          <a:xfrm>
            <a:off x="1703388" y="5445125"/>
            <a:ext cx="8704262" cy="1092200"/>
          </a:xfrm>
        </p:spPr>
        <p:txBody>
          <a:bodyPr rtlCol="0">
            <a:normAutofit fontScale="90000"/>
          </a:bodyPr>
          <a:lstStyle/>
          <a:p>
            <a:pPr algn="r" rtl="1">
              <a:defRPr/>
            </a:pPr>
            <a:r>
              <a:rPr lang="fa-IR" sz="2000" b="1" dirty="0">
                <a:cs typeface="B Nazanin" panose="00000400000000000000" pitchFamily="2" charset="-78"/>
              </a:rPr>
              <a:t>آگاهی از نحوه تشخیص زمان گرسنگی شیرخوار و تغذیه وی براساس میل و تقاضا ، از آیتم های بسیارمهمی است که کلیه مادران شیرده باید از آن آگاه باشند زیرا زمان مناسب برای تغذیه شیرخوار با شیرمادر در بهبود وضعیت سلامت مادر و نوزاد بسیار اهمیت دارد لذا سوالات مطرح شده در این اقدام از موارد حیاتی در آیتم های بیمارستانهای دوستدار کودک می باشد و </a:t>
            </a:r>
            <a:r>
              <a:rPr lang="fa-IR" sz="2000" b="1" dirty="0">
                <a:solidFill>
                  <a:srgbClr val="00B050"/>
                </a:solidFill>
                <a:cs typeface="B Nazanin" panose="00000400000000000000" pitchFamily="2" charset="-78"/>
              </a:rPr>
              <a:t>حداقل میزان نمره کسب شده بایستی 85 باشد </a:t>
            </a:r>
            <a:r>
              <a:rPr lang="fa-IR" sz="2000" b="1" dirty="0">
                <a:cs typeface="B Nazanin" panose="00000400000000000000" pitchFamily="2" charset="-78"/>
              </a:rPr>
              <a:t>که نمودار فوق نشان دهنده </a:t>
            </a:r>
            <a:r>
              <a:rPr lang="fa-IR" sz="2000" b="1" dirty="0">
                <a:solidFill>
                  <a:srgbClr val="FF0000"/>
                </a:solidFill>
                <a:cs typeface="B Nazanin" panose="00000400000000000000" pitchFamily="2" charset="-78"/>
              </a:rPr>
              <a:t>وضعیت مطلوب این اقدام در ارزیابی مجدد بیمارستانهای دوستدار کودک در سال 1401 در تمامی بیمارستانهای دانشگاه علوم پزشکی اصفهان </a:t>
            </a:r>
            <a:r>
              <a:rPr lang="fa-IR" sz="2000" b="1" dirty="0">
                <a:cs typeface="B Nazanin" panose="00000400000000000000" pitchFamily="2" charset="-78"/>
              </a:rPr>
              <a:t>می باشد.</a:t>
            </a:r>
            <a:r>
              <a:rPr lang="en-US" sz="3600" dirty="0">
                <a:cs typeface="B Nazanin" panose="00000400000000000000" pitchFamily="2" charset="-78"/>
              </a:rPr>
              <a:t/>
            </a:r>
            <a:br>
              <a:rPr lang="en-US" sz="3600" dirty="0">
                <a:cs typeface="B Nazanin" panose="00000400000000000000" pitchFamily="2" charset="-78"/>
              </a:rPr>
            </a:br>
            <a:endParaRPr lang="en-US" sz="3600" dirty="0">
              <a:cs typeface="B Nazanin" panose="00000400000000000000" pitchFamily="2" charset="-78"/>
            </a:endParaRPr>
          </a:p>
        </p:txBody>
      </p:sp>
    </p:spTree>
    <p:extLst>
      <p:ext uri="{BB962C8B-B14F-4D97-AF65-F5344CB8AC3E}">
        <p14:creationId xmlns:p14="http://schemas.microsoft.com/office/powerpoint/2010/main" val="235275228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a:xfrm>
            <a:off x="1666875" y="1749425"/>
            <a:ext cx="8782050" cy="3206750"/>
          </a:xfrm>
        </p:spPr>
        <p:txBody>
          <a:bodyPr/>
          <a:lstStyle/>
          <a:p>
            <a:pPr rtl="1" eaLnBrk="1" hangingPunct="1"/>
            <a:r>
              <a:rPr lang="fa-IR" altLang="en-US" sz="2800">
                <a:cs typeface="B Titr" panose="00000700000000000000" pitchFamily="2" charset="-78"/>
              </a:rPr>
              <a:t>اقدام 9 بیمارستان های دوستدار کودک </a:t>
            </a:r>
            <a:br>
              <a:rPr lang="fa-IR" altLang="en-US" sz="2800">
                <a:cs typeface="B Titr" panose="00000700000000000000" pitchFamily="2" charset="-78"/>
              </a:rPr>
            </a:br>
            <a:r>
              <a:rPr lang="fa-IR" altLang="en-US" sz="2800">
                <a:cs typeface="B Titr" panose="00000700000000000000" pitchFamily="2" charset="-78"/>
              </a:rPr>
              <a:t/>
            </a:r>
            <a:br>
              <a:rPr lang="fa-IR" altLang="en-US" sz="2800">
                <a:cs typeface="B Titr" panose="00000700000000000000" pitchFamily="2" charset="-78"/>
              </a:rPr>
            </a:br>
            <a:r>
              <a:rPr lang="fa-IR" altLang="en-US" sz="2800">
                <a:cs typeface="B Titr" panose="00000700000000000000" pitchFamily="2" charset="-78"/>
              </a:rPr>
              <a:t> </a:t>
            </a:r>
            <a:r>
              <a:rPr lang="fa-IR" altLang="en-US" sz="2800">
                <a:cs typeface="B Nazanin" panose="00000400000000000000" pitchFamily="2" charset="-78"/>
              </a:rPr>
              <a:t>مطلقا از بطری و گول زنک استفاده نکنند.</a:t>
            </a:r>
            <a:r>
              <a:rPr lang="en-US" altLang="en-US" sz="2800">
                <a:cs typeface="B Nazanin" panose="00000400000000000000" pitchFamily="2" charset="-78"/>
              </a:rPr>
              <a:t/>
            </a:r>
            <a:br>
              <a:rPr lang="en-US" altLang="en-US" sz="2800">
                <a:cs typeface="B Nazanin" panose="00000400000000000000" pitchFamily="2" charset="-78"/>
              </a:rPr>
            </a:br>
            <a:endParaRPr lang="en-US" altLang="en-US" sz="2800">
              <a:cs typeface="B Nazanin" panose="00000400000000000000" pitchFamily="2" charset="-78"/>
            </a:endParaRPr>
          </a:p>
        </p:txBody>
      </p:sp>
      <p:pic>
        <p:nvPicPr>
          <p:cNvPr id="3" name="Picture 2"/>
          <p:cNvPicPr>
            <a:picLocks noChangeAspect="1"/>
          </p:cNvPicPr>
          <p:nvPr/>
        </p:nvPicPr>
        <p:blipFill>
          <a:blip r:embed="rId2"/>
          <a:stretch>
            <a:fillRect/>
          </a:stretch>
        </p:blipFill>
        <p:spPr>
          <a:xfrm>
            <a:off x="131618" y="5277864"/>
            <a:ext cx="6711662" cy="1307488"/>
          </a:xfrm>
          <a:prstGeom prst="rect">
            <a:avLst/>
          </a:prstGeom>
        </p:spPr>
      </p:pic>
    </p:spTree>
    <p:extLst>
      <p:ext uri="{BB962C8B-B14F-4D97-AF65-F5344CB8AC3E}">
        <p14:creationId xmlns:p14="http://schemas.microsoft.com/office/powerpoint/2010/main" val="174559114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9154" name="Chart 2"/>
          <p:cNvGraphicFramePr>
            <a:graphicFrameLocks/>
          </p:cNvGraphicFramePr>
          <p:nvPr/>
        </p:nvGraphicFramePr>
        <p:xfrm>
          <a:off x="1698626" y="282575"/>
          <a:ext cx="8969375" cy="4946650"/>
        </p:xfrm>
        <a:graphic>
          <a:graphicData uri="http://schemas.openxmlformats.org/presentationml/2006/ole">
            <mc:AlternateContent xmlns:mc="http://schemas.openxmlformats.org/markup-compatibility/2006">
              <mc:Choice xmlns:v="urn:schemas-microsoft-com:vml" Requires="v">
                <p:oleObj spid="_x0000_s9225" name="Chart" r:id="rId3" imgW="8504657" imgH="4993057" progId="Excel.Chart.8">
                  <p:embed/>
                </p:oleObj>
              </mc:Choice>
              <mc:Fallback>
                <p:oleObj name="Chart" r:id="rId3" imgW="8504657" imgH="4993057" progId="Excel.Chart.8">
                  <p:embed/>
                  <p:pic>
                    <p:nvPicPr>
                      <p:cNvPr id="49154" name="Chart 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98626" y="282575"/>
                        <a:ext cx="8969375" cy="494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9155" name="Title 1"/>
          <p:cNvSpPr>
            <a:spLocks noGrp="1"/>
          </p:cNvSpPr>
          <p:nvPr>
            <p:ph type="title"/>
          </p:nvPr>
        </p:nvSpPr>
        <p:spPr>
          <a:xfrm>
            <a:off x="1698625" y="5445126"/>
            <a:ext cx="8840788" cy="995363"/>
          </a:xfrm>
        </p:spPr>
        <p:txBody>
          <a:bodyPr>
            <a:normAutofit fontScale="90000"/>
          </a:bodyPr>
          <a:lstStyle/>
          <a:p>
            <a:pPr algn="r" rtl="1" eaLnBrk="1" hangingPunct="1"/>
            <a:r>
              <a:rPr lang="fa-IR" altLang="en-US" sz="2000" b="1">
                <a:cs typeface="B Nazanin" panose="00000400000000000000" pitchFamily="2" charset="-78"/>
              </a:rPr>
              <a:t>با توجه به نمودار فوق </a:t>
            </a:r>
            <a:r>
              <a:rPr lang="fa-IR" altLang="en-US" sz="2000" b="1">
                <a:solidFill>
                  <a:srgbClr val="00B050"/>
                </a:solidFill>
                <a:cs typeface="B Nazanin" panose="00000400000000000000" pitchFamily="2" charset="-78"/>
              </a:rPr>
              <a:t>تمامی بیمارستان های دوستدار کودک در سطح دانشگاه علوم پزشکی اصفهان در سال 1401 امتیاز کامل این را دریافت نموده اند. حد انتظار کسب نمره در این اقدام حداقل 81/7 و حداکثر 91/7 می باشد.</a:t>
            </a:r>
            <a:r>
              <a:rPr lang="en-US" altLang="en-US" sz="2000">
                <a:solidFill>
                  <a:srgbClr val="00B050"/>
                </a:solidFill>
                <a:cs typeface="B Nazanin" panose="00000400000000000000" pitchFamily="2" charset="-78"/>
              </a:rPr>
              <a:t/>
            </a:r>
            <a:br>
              <a:rPr lang="en-US" altLang="en-US" sz="2000">
                <a:solidFill>
                  <a:srgbClr val="00B050"/>
                </a:solidFill>
                <a:cs typeface="B Nazanin" panose="00000400000000000000" pitchFamily="2" charset="-78"/>
              </a:rPr>
            </a:br>
            <a:endParaRPr lang="en-US" altLang="en-US" sz="2000">
              <a:solidFill>
                <a:srgbClr val="00B050"/>
              </a:solidFill>
              <a:cs typeface="B Nazanin" panose="00000400000000000000" pitchFamily="2" charset="-78"/>
            </a:endParaRPr>
          </a:p>
        </p:txBody>
      </p:sp>
    </p:spTree>
    <p:extLst>
      <p:ext uri="{BB962C8B-B14F-4D97-AF65-F5344CB8AC3E}">
        <p14:creationId xmlns:p14="http://schemas.microsoft.com/office/powerpoint/2010/main" val="165445368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a:xfrm>
            <a:off x="1820864" y="1444625"/>
            <a:ext cx="8550275" cy="4732338"/>
          </a:xfrm>
        </p:spPr>
        <p:txBody>
          <a:bodyPr/>
          <a:lstStyle/>
          <a:p>
            <a:pPr algn="r" rtl="1" eaLnBrk="1" hangingPunct="1"/>
            <a:r>
              <a:rPr lang="fa-IR" altLang="en-US" sz="2800">
                <a:cs typeface="B Titr" panose="00000700000000000000" pitchFamily="2" charset="-78"/>
              </a:rPr>
              <a:t>اقدام 10 بیمارستان های دوستدار کودک </a:t>
            </a:r>
            <a:br>
              <a:rPr lang="fa-IR" altLang="en-US" sz="2800">
                <a:cs typeface="B Titr" panose="00000700000000000000" pitchFamily="2" charset="-78"/>
              </a:rPr>
            </a:br>
            <a:r>
              <a:rPr lang="fa-IR" altLang="en-US" sz="2800">
                <a:cs typeface="B Titr" panose="00000700000000000000" pitchFamily="2" charset="-78"/>
              </a:rPr>
              <a:t/>
            </a:r>
            <a:br>
              <a:rPr lang="fa-IR" altLang="en-US" sz="2800">
                <a:cs typeface="B Titr" panose="00000700000000000000" pitchFamily="2" charset="-78"/>
              </a:rPr>
            </a:br>
            <a:r>
              <a:rPr lang="fa-IR" altLang="en-US" sz="2800">
                <a:cs typeface="B Titr" panose="00000700000000000000" pitchFamily="2" charset="-78"/>
              </a:rPr>
              <a:t> </a:t>
            </a:r>
            <a:r>
              <a:rPr lang="fa-IR" altLang="en-US" sz="2800">
                <a:cs typeface="B Nazanin" panose="00000400000000000000" pitchFamily="2" charset="-78"/>
              </a:rPr>
              <a:t>تشکیل گروه های حمایت از مادران شیرده را پیگیری نمایند و اطلاعاتی در مورد گروههای حامی و مراکز مشاوره شیردهی در اختیار والدین قرار دهند.</a:t>
            </a:r>
            <a:r>
              <a:rPr lang="en-US" altLang="en-US" sz="2800">
                <a:cs typeface="B Nazanin" panose="00000400000000000000" pitchFamily="2" charset="-78"/>
              </a:rPr>
              <a:t/>
            </a:r>
            <a:br>
              <a:rPr lang="en-US" altLang="en-US" sz="2800">
                <a:cs typeface="B Nazanin" panose="00000400000000000000" pitchFamily="2" charset="-78"/>
              </a:rPr>
            </a:br>
            <a:endParaRPr lang="en-US" altLang="en-US" sz="2800">
              <a:cs typeface="B Nazanin" panose="00000400000000000000" pitchFamily="2" charset="-78"/>
            </a:endParaRPr>
          </a:p>
        </p:txBody>
      </p:sp>
      <p:pic>
        <p:nvPicPr>
          <p:cNvPr id="3" name="Picture 2"/>
          <p:cNvPicPr>
            <a:picLocks noChangeAspect="1"/>
          </p:cNvPicPr>
          <p:nvPr/>
        </p:nvPicPr>
        <p:blipFill>
          <a:blip r:embed="rId2"/>
          <a:stretch>
            <a:fillRect/>
          </a:stretch>
        </p:blipFill>
        <p:spPr>
          <a:xfrm>
            <a:off x="131618" y="5277864"/>
            <a:ext cx="6711662" cy="1307488"/>
          </a:xfrm>
          <a:prstGeom prst="rect">
            <a:avLst/>
          </a:prstGeom>
        </p:spPr>
      </p:pic>
    </p:spTree>
    <p:extLst>
      <p:ext uri="{BB962C8B-B14F-4D97-AF65-F5344CB8AC3E}">
        <p14:creationId xmlns:p14="http://schemas.microsoft.com/office/powerpoint/2010/main" val="418641036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1202" name="Chart 3"/>
          <p:cNvGraphicFramePr>
            <a:graphicFrameLocks/>
          </p:cNvGraphicFramePr>
          <p:nvPr/>
        </p:nvGraphicFramePr>
        <p:xfrm>
          <a:off x="1868488" y="138114"/>
          <a:ext cx="8501062" cy="4987925"/>
        </p:xfrm>
        <a:graphic>
          <a:graphicData uri="http://schemas.openxmlformats.org/presentationml/2006/ole">
            <mc:AlternateContent xmlns:mc="http://schemas.openxmlformats.org/markup-compatibility/2006">
              <mc:Choice xmlns:v="urn:schemas-microsoft-com:vml" Requires="v">
                <p:oleObj spid="_x0000_s10249" name="Chart" r:id="rId3" imgW="8504657" imgH="4993057" progId="Excel.Chart.8">
                  <p:embed/>
                </p:oleObj>
              </mc:Choice>
              <mc:Fallback>
                <p:oleObj name="Chart" r:id="rId3" imgW="8504657" imgH="4993057" progId="Excel.Chart.8">
                  <p:embed/>
                  <p:pic>
                    <p:nvPicPr>
                      <p:cNvPr id="51202" name="Chart 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68488" y="138114"/>
                        <a:ext cx="8501062" cy="498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1203" name="Title 1"/>
          <p:cNvSpPr>
            <a:spLocks noGrp="1"/>
          </p:cNvSpPr>
          <p:nvPr>
            <p:ph type="title"/>
          </p:nvPr>
        </p:nvSpPr>
        <p:spPr>
          <a:xfrm>
            <a:off x="1535113" y="5300663"/>
            <a:ext cx="8858250" cy="1263650"/>
          </a:xfrm>
        </p:spPr>
        <p:txBody>
          <a:bodyPr/>
          <a:lstStyle/>
          <a:p>
            <a:pPr algn="r" eaLnBrk="1" hangingPunct="1"/>
            <a:r>
              <a:rPr lang="fa-IR" altLang="en-US" sz="2000" b="1">
                <a:cs typeface="B Nazanin" panose="00000400000000000000" pitchFamily="2" charset="-78"/>
              </a:rPr>
              <a:t>در این اقدام وضعیت گروه های حمایت از مادران شیرده و آگاهی دادن به مادر در خصوص مراکز مشاوره شیردهی سطح شهر در هنگام ترخیص از بیمارستان بررسی می شود </a:t>
            </a:r>
            <a:r>
              <a:rPr lang="fa-IR" altLang="en-US" sz="2000" b="1">
                <a:solidFill>
                  <a:srgbClr val="00B050"/>
                </a:solidFill>
                <a:cs typeface="B Nazanin" panose="00000400000000000000" pitchFamily="2" charset="-78"/>
              </a:rPr>
              <a:t>و امتیاز بیمارستان بایستی 100 باشد</a:t>
            </a:r>
            <a:r>
              <a:rPr lang="fa-IR" altLang="en-US" sz="2000" b="1">
                <a:cs typeface="B Nazanin" panose="00000400000000000000" pitchFamily="2" charset="-78"/>
              </a:rPr>
              <a:t> که تمامی بیمارستان ها در سال 1401 نمره مطلوب را کسب نموده اند </a:t>
            </a:r>
            <a:r>
              <a:rPr lang="fa-IR" altLang="en-US" sz="2000" b="1">
                <a:solidFill>
                  <a:srgbClr val="FF0000"/>
                </a:solidFill>
                <a:cs typeface="B Nazanin" panose="00000400000000000000" pitchFamily="2" charset="-78"/>
              </a:rPr>
              <a:t>به جزبیمارستان فاطمیه خوانسار با امتیاز 80 درصد.</a:t>
            </a:r>
            <a:endParaRPr lang="en-US" altLang="en-US" sz="2000">
              <a:solidFill>
                <a:srgbClr val="FF0000"/>
              </a:solidFill>
              <a:cs typeface="B Nazanin" panose="00000400000000000000" pitchFamily="2" charset="-78"/>
            </a:endParaRPr>
          </a:p>
        </p:txBody>
      </p:sp>
    </p:spTree>
    <p:extLst>
      <p:ext uri="{BB962C8B-B14F-4D97-AF65-F5344CB8AC3E}">
        <p14:creationId xmlns:p14="http://schemas.microsoft.com/office/powerpoint/2010/main" val="3366266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1523996" y="0"/>
          <a:ext cx="9144004" cy="7033567"/>
        </p:xfrm>
        <a:graphic>
          <a:graphicData uri="http://schemas.openxmlformats.org/drawingml/2006/table">
            <a:tbl>
              <a:tblPr rtl="1">
                <a:tableStyleId>{5C22544A-7EE6-4342-B048-85BDC9FD1C3A}</a:tableStyleId>
              </a:tblPr>
              <a:tblGrid>
                <a:gridCol w="914401">
                  <a:extLst>
                    <a:ext uri="{9D8B030D-6E8A-4147-A177-3AD203B41FA5}">
                      <a16:colId xmlns:a16="http://schemas.microsoft.com/office/drawing/2014/main" val="20000"/>
                    </a:ext>
                  </a:extLst>
                </a:gridCol>
                <a:gridCol w="950028">
                  <a:extLst>
                    <a:ext uri="{9D8B030D-6E8A-4147-A177-3AD203B41FA5}">
                      <a16:colId xmlns:a16="http://schemas.microsoft.com/office/drawing/2014/main" val="20001"/>
                    </a:ext>
                  </a:extLst>
                </a:gridCol>
                <a:gridCol w="641268">
                  <a:extLst>
                    <a:ext uri="{9D8B030D-6E8A-4147-A177-3AD203B41FA5}">
                      <a16:colId xmlns:a16="http://schemas.microsoft.com/office/drawing/2014/main" val="20002"/>
                    </a:ext>
                  </a:extLst>
                </a:gridCol>
                <a:gridCol w="510639">
                  <a:extLst>
                    <a:ext uri="{9D8B030D-6E8A-4147-A177-3AD203B41FA5}">
                      <a16:colId xmlns:a16="http://schemas.microsoft.com/office/drawing/2014/main" val="20003"/>
                    </a:ext>
                  </a:extLst>
                </a:gridCol>
                <a:gridCol w="510639">
                  <a:extLst>
                    <a:ext uri="{9D8B030D-6E8A-4147-A177-3AD203B41FA5}">
                      <a16:colId xmlns:a16="http://schemas.microsoft.com/office/drawing/2014/main" val="20004"/>
                    </a:ext>
                  </a:extLst>
                </a:gridCol>
                <a:gridCol w="510639">
                  <a:extLst>
                    <a:ext uri="{9D8B030D-6E8A-4147-A177-3AD203B41FA5}">
                      <a16:colId xmlns:a16="http://schemas.microsoft.com/office/drawing/2014/main" val="20005"/>
                    </a:ext>
                  </a:extLst>
                </a:gridCol>
                <a:gridCol w="510639">
                  <a:extLst>
                    <a:ext uri="{9D8B030D-6E8A-4147-A177-3AD203B41FA5}">
                      <a16:colId xmlns:a16="http://schemas.microsoft.com/office/drawing/2014/main" val="20006"/>
                    </a:ext>
                  </a:extLst>
                </a:gridCol>
                <a:gridCol w="510639">
                  <a:extLst>
                    <a:ext uri="{9D8B030D-6E8A-4147-A177-3AD203B41FA5}">
                      <a16:colId xmlns:a16="http://schemas.microsoft.com/office/drawing/2014/main" val="20007"/>
                    </a:ext>
                  </a:extLst>
                </a:gridCol>
                <a:gridCol w="510639">
                  <a:extLst>
                    <a:ext uri="{9D8B030D-6E8A-4147-A177-3AD203B41FA5}">
                      <a16:colId xmlns:a16="http://schemas.microsoft.com/office/drawing/2014/main" val="20008"/>
                    </a:ext>
                  </a:extLst>
                </a:gridCol>
                <a:gridCol w="510639">
                  <a:extLst>
                    <a:ext uri="{9D8B030D-6E8A-4147-A177-3AD203B41FA5}">
                      <a16:colId xmlns:a16="http://schemas.microsoft.com/office/drawing/2014/main" val="20009"/>
                    </a:ext>
                  </a:extLst>
                </a:gridCol>
                <a:gridCol w="510639">
                  <a:extLst>
                    <a:ext uri="{9D8B030D-6E8A-4147-A177-3AD203B41FA5}">
                      <a16:colId xmlns:a16="http://schemas.microsoft.com/office/drawing/2014/main" val="20010"/>
                    </a:ext>
                  </a:extLst>
                </a:gridCol>
                <a:gridCol w="510639">
                  <a:extLst>
                    <a:ext uri="{9D8B030D-6E8A-4147-A177-3AD203B41FA5}">
                      <a16:colId xmlns:a16="http://schemas.microsoft.com/office/drawing/2014/main" val="20011"/>
                    </a:ext>
                  </a:extLst>
                </a:gridCol>
                <a:gridCol w="510639">
                  <a:extLst>
                    <a:ext uri="{9D8B030D-6E8A-4147-A177-3AD203B41FA5}">
                      <a16:colId xmlns:a16="http://schemas.microsoft.com/office/drawing/2014/main" val="20012"/>
                    </a:ext>
                  </a:extLst>
                </a:gridCol>
                <a:gridCol w="510639">
                  <a:extLst>
                    <a:ext uri="{9D8B030D-6E8A-4147-A177-3AD203B41FA5}">
                      <a16:colId xmlns:a16="http://schemas.microsoft.com/office/drawing/2014/main" val="20013"/>
                    </a:ext>
                  </a:extLst>
                </a:gridCol>
                <a:gridCol w="510639">
                  <a:extLst>
                    <a:ext uri="{9D8B030D-6E8A-4147-A177-3AD203B41FA5}">
                      <a16:colId xmlns:a16="http://schemas.microsoft.com/office/drawing/2014/main" val="20014"/>
                    </a:ext>
                  </a:extLst>
                </a:gridCol>
                <a:gridCol w="510639">
                  <a:extLst>
                    <a:ext uri="{9D8B030D-6E8A-4147-A177-3AD203B41FA5}">
                      <a16:colId xmlns:a16="http://schemas.microsoft.com/office/drawing/2014/main" val="20015"/>
                    </a:ext>
                  </a:extLst>
                </a:gridCol>
              </a:tblGrid>
              <a:tr h="507149">
                <a:tc>
                  <a:txBody>
                    <a:bodyPr/>
                    <a:lstStyle/>
                    <a:p>
                      <a:pPr algn="ctr" rtl="1" fontAlgn="ctr"/>
                      <a:r>
                        <a:rPr lang="fa-IR" sz="1100" u="none" strike="noStrike" dirty="0">
                          <a:effectLst/>
                          <a:cs typeface="B Titr" panose="00000700000000000000" pitchFamily="2" charset="-78"/>
                        </a:rPr>
                        <a:t>شهرستان</a:t>
                      </a:r>
                      <a:endParaRPr lang="fa-IR" sz="1100" b="0" i="0" u="none" strike="noStrike" dirty="0">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dirty="0">
                          <a:effectLst/>
                          <a:cs typeface="B Titr" panose="00000700000000000000" pitchFamily="2" charset="-78"/>
                        </a:rPr>
                        <a:t>نام بیمارستان </a:t>
                      </a:r>
                      <a:endParaRPr lang="fa-IR" sz="1100" b="0" i="0" u="none" strike="noStrike" dirty="0">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dirty="0">
                          <a:effectLst/>
                          <a:cs typeface="B Titr" panose="00000700000000000000" pitchFamily="2" charset="-78"/>
                        </a:rPr>
                        <a:t>سطح بندی</a:t>
                      </a:r>
                      <a:endParaRPr lang="fa-IR" sz="1100" b="0" i="0" u="none" strike="noStrike" dirty="0">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dirty="0">
                          <a:effectLst/>
                          <a:cs typeface="B Titr" panose="00000700000000000000" pitchFamily="2" charset="-78"/>
                        </a:rPr>
                        <a:t>امتیاز ده اقدام</a:t>
                      </a:r>
                      <a:endParaRPr lang="fa-IR" sz="1100" b="0" i="0" u="none" strike="noStrike" dirty="0">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dirty="0">
                          <a:effectLst/>
                          <a:cs typeface="B Titr" panose="00000700000000000000" pitchFamily="2" charset="-78"/>
                        </a:rPr>
                        <a:t>اقدام 1</a:t>
                      </a:r>
                      <a:endParaRPr lang="fa-IR" sz="1100" b="0" i="0" u="none" strike="noStrike" dirty="0">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اقدام 2</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اقدام 3</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dirty="0">
                          <a:effectLst/>
                          <a:cs typeface="B Titr" panose="00000700000000000000" pitchFamily="2" charset="-78"/>
                        </a:rPr>
                        <a:t>اقدام 4.</a:t>
                      </a:r>
                      <a:endParaRPr lang="fa-IR" sz="1100" b="0" i="0" u="none" strike="noStrike" dirty="0">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اقدام 5</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اقدام 6</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اقدام 7</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اقدام 8</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اقدام 9</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اقدام 10</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dirty="0">
                          <a:effectLst/>
                          <a:cs typeface="B Titr" panose="00000700000000000000" pitchFamily="2" charset="-78"/>
                        </a:rPr>
                        <a:t>اجرای </a:t>
                      </a:r>
                      <a:r>
                        <a:rPr lang="fa-IR" sz="1100" u="none" strike="noStrike" dirty="0" smtClean="0">
                          <a:effectLst/>
                          <a:cs typeface="B Titr" panose="00000700000000000000" pitchFamily="2" charset="-78"/>
                        </a:rPr>
                        <a:t>کد و </a:t>
                      </a:r>
                      <a:r>
                        <a:rPr lang="fa-IR" sz="1100" u="none" strike="noStrike" dirty="0">
                          <a:effectLst/>
                          <a:cs typeface="B Titr" panose="00000700000000000000" pitchFamily="2" charset="-78"/>
                        </a:rPr>
                        <a:t>قانون</a:t>
                      </a:r>
                      <a:endParaRPr lang="fa-IR" sz="1100" b="0" i="0" u="none" strike="noStrike" dirty="0">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اقدامات دوستدار مادر</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extLst>
                  <a:ext uri="{0D108BD9-81ED-4DB2-BD59-A6C34878D82A}">
                    <a16:rowId xmlns:a16="http://schemas.microsoft.com/office/drawing/2014/main" val="10000"/>
                  </a:ext>
                </a:extLst>
              </a:tr>
              <a:tr h="171859">
                <a:tc>
                  <a:txBody>
                    <a:bodyPr/>
                    <a:lstStyle/>
                    <a:p>
                      <a:pPr algn="ctr" rtl="1" fontAlgn="ctr"/>
                      <a:r>
                        <a:rPr lang="fa-IR" sz="1100" u="none" strike="noStrike" dirty="0">
                          <a:effectLst/>
                          <a:cs typeface="B Titr" panose="00000700000000000000" pitchFamily="2" charset="-78"/>
                        </a:rPr>
                        <a:t>تيران و كرون</a:t>
                      </a:r>
                      <a:endParaRPr lang="fa-IR" sz="1100" b="0" i="0" u="none" strike="noStrike" dirty="0">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dirty="0">
                          <a:effectLst/>
                          <a:cs typeface="B Titr" panose="00000700000000000000" pitchFamily="2" charset="-78"/>
                        </a:rPr>
                        <a:t>بهنيا</a:t>
                      </a:r>
                      <a:endParaRPr lang="fa-IR" sz="1100" b="0" i="0" u="none" strike="noStrike" dirty="0">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ممتاز</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0" fontAlgn="ctr"/>
                      <a:r>
                        <a:rPr lang="fa-IR" sz="1100" u="none" strike="noStrike" dirty="0">
                          <a:effectLst/>
                          <a:cs typeface="B Nazanin" panose="00000400000000000000" pitchFamily="2" charset="-78"/>
                        </a:rPr>
                        <a:t>100</a:t>
                      </a:r>
                      <a:endParaRPr lang="fa-IR" sz="1100" b="0" i="0" u="none" strike="noStrike" dirty="0">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dirty="0">
                          <a:effectLst/>
                          <a:cs typeface="B Nazanin" panose="00000400000000000000" pitchFamily="2" charset="-78"/>
                        </a:rPr>
                        <a:t>100</a:t>
                      </a:r>
                      <a:endParaRPr lang="fa-IR" sz="1100" b="0" i="0" u="none" strike="noStrike" dirty="0">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97.5</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extLst>
                  <a:ext uri="{0D108BD9-81ED-4DB2-BD59-A6C34878D82A}">
                    <a16:rowId xmlns:a16="http://schemas.microsoft.com/office/drawing/2014/main" val="10001"/>
                  </a:ext>
                </a:extLst>
              </a:tr>
              <a:tr h="171859">
                <a:tc>
                  <a:txBody>
                    <a:bodyPr/>
                    <a:lstStyle/>
                    <a:p>
                      <a:pPr algn="ctr" rtl="1" fontAlgn="ctr"/>
                      <a:r>
                        <a:rPr lang="fa-IR" sz="1100" u="none" strike="noStrike">
                          <a:effectLst/>
                          <a:cs typeface="B Titr" panose="00000700000000000000" pitchFamily="2" charset="-78"/>
                        </a:rPr>
                        <a:t>سمیرم</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dirty="0">
                          <a:effectLst/>
                          <a:cs typeface="B Titr" panose="00000700000000000000" pitchFamily="2" charset="-78"/>
                        </a:rPr>
                        <a:t>سیداشهدا</a:t>
                      </a:r>
                      <a:endParaRPr lang="fa-IR" sz="1100" b="0" i="0" u="none" strike="noStrike" dirty="0">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ممتاز</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0" fontAlgn="ctr"/>
                      <a:r>
                        <a:rPr lang="fa-IR" sz="1100" u="none" strike="noStrike" dirty="0">
                          <a:effectLst/>
                          <a:cs typeface="B Nazanin" panose="00000400000000000000" pitchFamily="2" charset="-78"/>
                        </a:rPr>
                        <a:t>99.8</a:t>
                      </a:r>
                      <a:endParaRPr lang="fa-IR" sz="1100" b="0" i="0" u="none" strike="noStrike" dirty="0">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97.9</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99.44</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extLst>
                  <a:ext uri="{0D108BD9-81ED-4DB2-BD59-A6C34878D82A}">
                    <a16:rowId xmlns:a16="http://schemas.microsoft.com/office/drawing/2014/main" val="10002"/>
                  </a:ext>
                </a:extLst>
              </a:tr>
              <a:tr h="171859">
                <a:tc>
                  <a:txBody>
                    <a:bodyPr/>
                    <a:lstStyle/>
                    <a:p>
                      <a:pPr algn="ctr" rtl="1" fontAlgn="ctr"/>
                      <a:r>
                        <a:rPr lang="fa-IR" sz="1100" u="none" strike="noStrike">
                          <a:effectLst/>
                          <a:cs typeface="B Titr" panose="00000700000000000000" pitchFamily="2" charset="-78"/>
                        </a:rPr>
                        <a:t>اصفهان</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امیرالمومنین(ع)</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ممتاز</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99.7</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dirty="0">
                          <a:effectLst/>
                          <a:cs typeface="B Nazanin" panose="00000400000000000000" pitchFamily="2" charset="-78"/>
                        </a:rPr>
                        <a:t>97.8</a:t>
                      </a:r>
                      <a:endParaRPr lang="fa-IR" sz="1100" b="0" i="0" u="none" strike="noStrike" dirty="0">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98.8</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97.5</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82.2</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extLst>
                  <a:ext uri="{0D108BD9-81ED-4DB2-BD59-A6C34878D82A}">
                    <a16:rowId xmlns:a16="http://schemas.microsoft.com/office/drawing/2014/main" val="10003"/>
                  </a:ext>
                </a:extLst>
              </a:tr>
              <a:tr h="171859">
                <a:tc>
                  <a:txBody>
                    <a:bodyPr/>
                    <a:lstStyle/>
                    <a:p>
                      <a:pPr algn="ctr" rtl="1" fontAlgn="ctr"/>
                      <a:r>
                        <a:rPr lang="fa-IR" sz="1100" u="none" strike="noStrike">
                          <a:effectLst/>
                          <a:cs typeface="B Titr" panose="00000700000000000000" pitchFamily="2" charset="-78"/>
                        </a:rPr>
                        <a:t>نطنز</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خاتم الانبیا(ص)</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ممتاز</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99.7</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dirty="0">
                          <a:effectLst/>
                          <a:cs typeface="B Nazanin" panose="00000400000000000000" pitchFamily="2" charset="-78"/>
                        </a:rPr>
                        <a:t>100</a:t>
                      </a:r>
                      <a:endParaRPr lang="fa-IR" sz="1100" b="0" i="0" u="none" strike="noStrike" dirty="0">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98.5</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98.8</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extLst>
                  <a:ext uri="{0D108BD9-81ED-4DB2-BD59-A6C34878D82A}">
                    <a16:rowId xmlns:a16="http://schemas.microsoft.com/office/drawing/2014/main" val="10004"/>
                  </a:ext>
                </a:extLst>
              </a:tr>
              <a:tr h="171859">
                <a:tc>
                  <a:txBody>
                    <a:bodyPr/>
                    <a:lstStyle/>
                    <a:p>
                      <a:pPr algn="ctr" rtl="1" fontAlgn="ctr"/>
                      <a:r>
                        <a:rPr lang="fa-IR" sz="1100" u="none" strike="noStrike">
                          <a:effectLst/>
                          <a:cs typeface="B Titr" panose="00000700000000000000" pitchFamily="2" charset="-78"/>
                        </a:rPr>
                        <a:t>اصفهان</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زهراي زينبيه</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ممتاز</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99.4</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dirty="0">
                          <a:effectLst/>
                          <a:cs typeface="B Nazanin" panose="00000400000000000000" pitchFamily="2" charset="-78"/>
                        </a:rPr>
                        <a:t>100</a:t>
                      </a:r>
                      <a:endParaRPr lang="fa-IR" sz="1100" b="0" i="0" u="none" strike="noStrike" dirty="0">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96.9</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96.7</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97.5</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95.6</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extLst>
                  <a:ext uri="{0D108BD9-81ED-4DB2-BD59-A6C34878D82A}">
                    <a16:rowId xmlns:a16="http://schemas.microsoft.com/office/drawing/2014/main" val="10005"/>
                  </a:ext>
                </a:extLst>
              </a:tr>
              <a:tr h="324264">
                <a:tc>
                  <a:txBody>
                    <a:bodyPr/>
                    <a:lstStyle/>
                    <a:p>
                      <a:pPr algn="ctr" rtl="1" fontAlgn="ctr"/>
                      <a:r>
                        <a:rPr lang="fa-IR" sz="1100" u="none" strike="noStrike">
                          <a:effectLst/>
                          <a:cs typeface="B Titr" panose="00000700000000000000" pitchFamily="2" charset="-78"/>
                        </a:rPr>
                        <a:t>اصفهان</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دارالشفای زهراي مرضيه(س)</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ممتاز</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99.4</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dirty="0">
                          <a:effectLst/>
                          <a:cs typeface="B Nazanin" panose="00000400000000000000" pitchFamily="2" charset="-78"/>
                        </a:rPr>
                        <a:t>100</a:t>
                      </a:r>
                      <a:endParaRPr lang="fa-IR" sz="1100" b="0" i="0" u="none" strike="noStrike" dirty="0">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dirty="0">
                          <a:effectLst/>
                          <a:cs typeface="B Nazanin" panose="00000400000000000000" pitchFamily="2" charset="-78"/>
                        </a:rPr>
                        <a:t>100</a:t>
                      </a:r>
                      <a:endParaRPr lang="fa-IR" sz="1100" b="0" i="0" u="none" strike="noStrike" dirty="0">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dirty="0">
                          <a:effectLst/>
                          <a:cs typeface="B Nazanin" panose="00000400000000000000" pitchFamily="2" charset="-78"/>
                        </a:rPr>
                        <a:t>100</a:t>
                      </a:r>
                      <a:endParaRPr lang="fa-IR" sz="1100" b="0" i="0" u="none" strike="noStrike" dirty="0">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97.5</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96.7</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97.5</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extLst>
                  <a:ext uri="{0D108BD9-81ED-4DB2-BD59-A6C34878D82A}">
                    <a16:rowId xmlns:a16="http://schemas.microsoft.com/office/drawing/2014/main" val="10006"/>
                  </a:ext>
                </a:extLst>
              </a:tr>
              <a:tr h="171859">
                <a:tc>
                  <a:txBody>
                    <a:bodyPr/>
                    <a:lstStyle/>
                    <a:p>
                      <a:pPr algn="ctr" rtl="1" fontAlgn="ctr"/>
                      <a:r>
                        <a:rPr lang="fa-IR" sz="1100" u="none" strike="noStrike">
                          <a:effectLst/>
                          <a:cs typeface="B Titr" panose="00000700000000000000" pitchFamily="2" charset="-78"/>
                        </a:rPr>
                        <a:t>اصفهان</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عسكريه</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ممتاز</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99.4</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93.8</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extLst>
                  <a:ext uri="{0D108BD9-81ED-4DB2-BD59-A6C34878D82A}">
                    <a16:rowId xmlns:a16="http://schemas.microsoft.com/office/drawing/2014/main" val="10007"/>
                  </a:ext>
                </a:extLst>
              </a:tr>
              <a:tr h="171859">
                <a:tc>
                  <a:txBody>
                    <a:bodyPr/>
                    <a:lstStyle/>
                    <a:p>
                      <a:pPr algn="ctr" rtl="1" fontAlgn="ctr"/>
                      <a:r>
                        <a:rPr lang="fa-IR" sz="1100" u="none" strike="noStrike">
                          <a:effectLst/>
                          <a:cs typeface="B Titr" panose="00000700000000000000" pitchFamily="2" charset="-78"/>
                        </a:rPr>
                        <a:t>اصفهان</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غرضي</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ممتاز</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98.4</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97.1</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91.9</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95</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97.5</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93.3</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extLst>
                  <a:ext uri="{0D108BD9-81ED-4DB2-BD59-A6C34878D82A}">
                    <a16:rowId xmlns:a16="http://schemas.microsoft.com/office/drawing/2014/main" val="10008"/>
                  </a:ext>
                </a:extLst>
              </a:tr>
              <a:tr h="171859">
                <a:tc>
                  <a:txBody>
                    <a:bodyPr/>
                    <a:lstStyle/>
                    <a:p>
                      <a:pPr algn="ctr" rtl="1" fontAlgn="ctr"/>
                      <a:r>
                        <a:rPr lang="fa-IR" sz="1100" u="none" strike="noStrike">
                          <a:effectLst/>
                          <a:cs typeface="B Titr" panose="00000700000000000000" pitchFamily="2" charset="-78"/>
                        </a:rPr>
                        <a:t>مبارکه</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محمد رسول الله</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ممتاز</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98.4</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97.8</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95.2</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98.5</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dirty="0">
                          <a:effectLst/>
                          <a:cs typeface="B Nazanin" panose="00000400000000000000" pitchFamily="2" charset="-78"/>
                        </a:rPr>
                        <a:t>96.6</a:t>
                      </a:r>
                      <a:endParaRPr lang="fa-IR" sz="1100" b="0" i="0" u="none" strike="noStrike" dirty="0">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95.5</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98.43</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96.36</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extLst>
                  <a:ext uri="{0D108BD9-81ED-4DB2-BD59-A6C34878D82A}">
                    <a16:rowId xmlns:a16="http://schemas.microsoft.com/office/drawing/2014/main" val="10009"/>
                  </a:ext>
                </a:extLst>
              </a:tr>
              <a:tr h="171859">
                <a:tc>
                  <a:txBody>
                    <a:bodyPr/>
                    <a:lstStyle/>
                    <a:p>
                      <a:pPr algn="ctr" rtl="1" fontAlgn="ctr"/>
                      <a:r>
                        <a:rPr lang="fa-IR" sz="1100" u="none" strike="noStrike">
                          <a:effectLst/>
                          <a:cs typeface="B Titr" panose="00000700000000000000" pitchFamily="2" charset="-78"/>
                        </a:rPr>
                        <a:t>اصفهان</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شهيد صدوقي</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ممتاز</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98.3</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98.1</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94.3</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90.7</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dirty="0">
                          <a:effectLst/>
                          <a:cs typeface="B Nazanin" panose="00000400000000000000" pitchFamily="2" charset="-78"/>
                        </a:rPr>
                        <a:t>100</a:t>
                      </a:r>
                      <a:endParaRPr lang="fa-IR" sz="1100" b="0" i="0" u="none" strike="noStrike" dirty="0">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91.1</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extLst>
                  <a:ext uri="{0D108BD9-81ED-4DB2-BD59-A6C34878D82A}">
                    <a16:rowId xmlns:a16="http://schemas.microsoft.com/office/drawing/2014/main" val="10010"/>
                  </a:ext>
                </a:extLst>
              </a:tr>
              <a:tr h="171859">
                <a:tc>
                  <a:txBody>
                    <a:bodyPr/>
                    <a:lstStyle/>
                    <a:p>
                      <a:pPr algn="ctr" rtl="1" fontAlgn="ctr"/>
                      <a:r>
                        <a:rPr lang="fa-IR" sz="1100" u="none" strike="noStrike">
                          <a:effectLst/>
                          <a:cs typeface="B Titr" panose="00000700000000000000" pitchFamily="2" charset="-78"/>
                        </a:rPr>
                        <a:t>فلاورجان</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امام خمینی</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dirty="0">
                          <a:effectLst/>
                          <a:cs typeface="B Titr" panose="00000700000000000000" pitchFamily="2" charset="-78"/>
                        </a:rPr>
                        <a:t>ممتاز</a:t>
                      </a:r>
                      <a:endParaRPr lang="fa-IR" sz="1100" b="0" i="0" u="none" strike="noStrike" dirty="0">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98</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83.3</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dirty="0">
                          <a:effectLst/>
                          <a:cs typeface="B Nazanin" panose="00000400000000000000" pitchFamily="2" charset="-78"/>
                        </a:rPr>
                        <a:t>91.7</a:t>
                      </a:r>
                      <a:endParaRPr lang="fa-IR" sz="1100" b="0" i="0" u="none" strike="noStrike" dirty="0">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97.2</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extLst>
                  <a:ext uri="{0D108BD9-81ED-4DB2-BD59-A6C34878D82A}">
                    <a16:rowId xmlns:a16="http://schemas.microsoft.com/office/drawing/2014/main" val="10011"/>
                  </a:ext>
                </a:extLst>
              </a:tr>
              <a:tr h="171859">
                <a:tc>
                  <a:txBody>
                    <a:bodyPr/>
                    <a:lstStyle/>
                    <a:p>
                      <a:pPr algn="ctr" rtl="1" fontAlgn="ctr"/>
                      <a:r>
                        <a:rPr lang="fa-IR" sz="1100" u="none" strike="noStrike">
                          <a:effectLst/>
                          <a:cs typeface="B Titr" panose="00000700000000000000" pitchFamily="2" charset="-78"/>
                        </a:rPr>
                        <a:t>فریدن </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شهید رجایی</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ممتاز</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97.4</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94.3</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93.8</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90.2</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dirty="0">
                          <a:effectLst/>
                          <a:cs typeface="B Nazanin" panose="00000400000000000000" pitchFamily="2" charset="-78"/>
                        </a:rPr>
                        <a:t>100</a:t>
                      </a:r>
                      <a:endParaRPr lang="fa-IR" sz="1100" b="0" i="0" u="none" strike="noStrike" dirty="0">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95.5</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90.83</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extLst>
                  <a:ext uri="{0D108BD9-81ED-4DB2-BD59-A6C34878D82A}">
                    <a16:rowId xmlns:a16="http://schemas.microsoft.com/office/drawing/2014/main" val="10012"/>
                  </a:ext>
                </a:extLst>
              </a:tr>
              <a:tr h="171859">
                <a:tc>
                  <a:txBody>
                    <a:bodyPr/>
                    <a:lstStyle/>
                    <a:p>
                      <a:pPr algn="ctr" rtl="1" fontAlgn="ctr"/>
                      <a:r>
                        <a:rPr lang="fa-IR" sz="1100" u="none" strike="noStrike">
                          <a:effectLst/>
                          <a:cs typeface="B Titr" panose="00000700000000000000" pitchFamily="2" charset="-78"/>
                        </a:rPr>
                        <a:t>شهرضا</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امیرالمومنین(ع)</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ممتاز</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96.9</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95.6</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dirty="0">
                          <a:effectLst/>
                          <a:cs typeface="B Nazanin" panose="00000400000000000000" pitchFamily="2" charset="-78"/>
                        </a:rPr>
                        <a:t>73.3</a:t>
                      </a:r>
                      <a:endParaRPr lang="fa-IR" sz="1100" b="0" i="0" u="none" strike="noStrike" dirty="0">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dirty="0">
                          <a:effectLst/>
                          <a:cs typeface="B Nazanin" panose="00000400000000000000" pitchFamily="2" charset="-78"/>
                        </a:rPr>
                        <a:t>100</a:t>
                      </a:r>
                      <a:endParaRPr lang="fa-IR" sz="1100" b="0" i="0" u="none" strike="noStrike" dirty="0">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96.2</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extLst>
                  <a:ext uri="{0D108BD9-81ED-4DB2-BD59-A6C34878D82A}">
                    <a16:rowId xmlns:a16="http://schemas.microsoft.com/office/drawing/2014/main" val="10013"/>
                  </a:ext>
                </a:extLst>
              </a:tr>
              <a:tr h="171859">
                <a:tc>
                  <a:txBody>
                    <a:bodyPr/>
                    <a:lstStyle/>
                    <a:p>
                      <a:pPr algn="ctr" rtl="1" fontAlgn="ctr"/>
                      <a:r>
                        <a:rPr lang="fa-IR" sz="1100" u="none" strike="noStrike">
                          <a:effectLst/>
                          <a:cs typeface="B Titr" panose="00000700000000000000" pitchFamily="2" charset="-78"/>
                        </a:rPr>
                        <a:t>نجف آباد</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فاطمه الزهرا(س)</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ممتاز</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96.9</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96.7</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98.8</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dirty="0">
                          <a:effectLst/>
                          <a:cs typeface="B Nazanin" panose="00000400000000000000" pitchFamily="2" charset="-78"/>
                        </a:rPr>
                        <a:t>73.3</a:t>
                      </a:r>
                      <a:endParaRPr lang="fa-IR" sz="1100" b="0" i="0" u="none" strike="noStrike" dirty="0">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extLst>
                  <a:ext uri="{0D108BD9-81ED-4DB2-BD59-A6C34878D82A}">
                    <a16:rowId xmlns:a16="http://schemas.microsoft.com/office/drawing/2014/main" val="10014"/>
                  </a:ext>
                </a:extLst>
              </a:tr>
              <a:tr h="171859">
                <a:tc>
                  <a:txBody>
                    <a:bodyPr/>
                    <a:lstStyle/>
                    <a:p>
                      <a:pPr algn="ctr" rtl="1" fontAlgn="ctr"/>
                      <a:r>
                        <a:rPr lang="fa-IR" sz="1100" u="none" strike="noStrike">
                          <a:effectLst/>
                          <a:cs typeface="B Titr" panose="00000700000000000000" pitchFamily="2" charset="-78"/>
                        </a:rPr>
                        <a:t>اصفهان</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امام حسین (ع)</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ممتاز</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96.9</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96.7</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95.3</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95</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95</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97.5</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extLst>
                  <a:ext uri="{0D108BD9-81ED-4DB2-BD59-A6C34878D82A}">
                    <a16:rowId xmlns:a16="http://schemas.microsoft.com/office/drawing/2014/main" val="10015"/>
                  </a:ext>
                </a:extLst>
              </a:tr>
              <a:tr h="171859">
                <a:tc>
                  <a:txBody>
                    <a:bodyPr/>
                    <a:lstStyle/>
                    <a:p>
                      <a:pPr algn="ctr" rtl="1" fontAlgn="ctr"/>
                      <a:r>
                        <a:rPr lang="fa-IR" sz="1100" u="none" strike="noStrike" dirty="0">
                          <a:effectLst/>
                          <a:cs typeface="B Titr" panose="00000700000000000000" pitchFamily="2" charset="-78"/>
                        </a:rPr>
                        <a:t>خميني شهر</a:t>
                      </a:r>
                      <a:endParaRPr lang="fa-IR" sz="1100" b="0" i="0" u="none" strike="noStrike" dirty="0">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9 دی منظریه</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ممتاز</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96.7</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94.4</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99</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dirty="0">
                          <a:effectLst/>
                          <a:cs typeface="B Nazanin" panose="00000400000000000000" pitchFamily="2" charset="-78"/>
                        </a:rPr>
                        <a:t>73.3</a:t>
                      </a:r>
                      <a:endParaRPr lang="fa-IR" sz="1100" b="0" i="0" u="none" strike="noStrike" dirty="0">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dirty="0">
                          <a:effectLst/>
                          <a:cs typeface="B Nazanin" panose="00000400000000000000" pitchFamily="2" charset="-78"/>
                        </a:rPr>
                        <a:t>100</a:t>
                      </a:r>
                      <a:endParaRPr lang="fa-IR" sz="1100" b="0" i="0" u="none" strike="noStrike" dirty="0">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extLst>
                  <a:ext uri="{0D108BD9-81ED-4DB2-BD59-A6C34878D82A}">
                    <a16:rowId xmlns:a16="http://schemas.microsoft.com/office/drawing/2014/main" val="10016"/>
                  </a:ext>
                </a:extLst>
              </a:tr>
              <a:tr h="171859">
                <a:tc>
                  <a:txBody>
                    <a:bodyPr/>
                    <a:lstStyle/>
                    <a:p>
                      <a:pPr algn="ctr" rtl="1" fontAlgn="ctr"/>
                      <a:r>
                        <a:rPr lang="fa-IR" sz="1100" u="none" strike="noStrike">
                          <a:effectLst/>
                          <a:cs typeface="B Titr" panose="00000700000000000000" pitchFamily="2" charset="-78"/>
                        </a:rPr>
                        <a:t>لنجان</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شهدای لنجان</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ممتاز</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96.7</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97.2</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97.1</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97.9</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89.1</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95.9</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93.8</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95.8</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91.11</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extLst>
                  <a:ext uri="{0D108BD9-81ED-4DB2-BD59-A6C34878D82A}">
                    <a16:rowId xmlns:a16="http://schemas.microsoft.com/office/drawing/2014/main" val="10017"/>
                  </a:ext>
                </a:extLst>
              </a:tr>
              <a:tr h="171859">
                <a:tc>
                  <a:txBody>
                    <a:bodyPr/>
                    <a:lstStyle/>
                    <a:p>
                      <a:pPr algn="ctr" rtl="1" fontAlgn="ctr"/>
                      <a:r>
                        <a:rPr lang="fa-IR" sz="1100" u="none" strike="noStrike">
                          <a:effectLst/>
                          <a:cs typeface="B Titr" panose="00000700000000000000" pitchFamily="2" charset="-78"/>
                        </a:rPr>
                        <a:t>اصفهان</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امين</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ممتاز</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96.6</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96.7</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98.6</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95.6</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dirty="0">
                          <a:effectLst/>
                          <a:cs typeface="B Nazanin" panose="00000400000000000000" pitchFamily="2" charset="-78"/>
                        </a:rPr>
                        <a:t>80</a:t>
                      </a:r>
                      <a:endParaRPr lang="fa-IR" sz="1100" b="0" i="0" u="none" strike="noStrike" dirty="0">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95</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dirty="0">
                          <a:effectLst/>
                          <a:cs typeface="B Nazanin" panose="00000400000000000000" pitchFamily="2" charset="-78"/>
                        </a:rPr>
                        <a:t>100</a:t>
                      </a:r>
                      <a:endParaRPr lang="fa-IR" sz="1100" b="0" i="0" u="none" strike="noStrike" dirty="0">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97.5</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extLst>
                  <a:ext uri="{0D108BD9-81ED-4DB2-BD59-A6C34878D82A}">
                    <a16:rowId xmlns:a16="http://schemas.microsoft.com/office/drawing/2014/main" val="10018"/>
                  </a:ext>
                </a:extLst>
              </a:tr>
              <a:tr h="171859">
                <a:tc>
                  <a:txBody>
                    <a:bodyPr/>
                    <a:lstStyle/>
                    <a:p>
                      <a:pPr algn="ctr" rtl="1" fontAlgn="ctr"/>
                      <a:r>
                        <a:rPr lang="fa-IR" sz="1100" u="none" strike="noStrike">
                          <a:effectLst/>
                          <a:cs typeface="B Titr" panose="00000700000000000000" pitchFamily="2" charset="-78"/>
                        </a:rPr>
                        <a:t>خوانسار</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فاطمیه</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ممتاز</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96.1</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96.7</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98.8</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94.3</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98.3</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92.8</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dirty="0">
                          <a:effectLst/>
                          <a:cs typeface="B Nazanin" panose="00000400000000000000" pitchFamily="2" charset="-78"/>
                        </a:rPr>
                        <a:t>100</a:t>
                      </a:r>
                      <a:endParaRPr lang="fa-IR" sz="1100" b="0" i="0" u="none" strike="noStrike" dirty="0">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80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extLst>
                  <a:ext uri="{0D108BD9-81ED-4DB2-BD59-A6C34878D82A}">
                    <a16:rowId xmlns:a16="http://schemas.microsoft.com/office/drawing/2014/main" val="10019"/>
                  </a:ext>
                </a:extLst>
              </a:tr>
              <a:tr h="171859">
                <a:tc>
                  <a:txBody>
                    <a:bodyPr/>
                    <a:lstStyle/>
                    <a:p>
                      <a:pPr algn="ctr" rtl="1" fontAlgn="ctr"/>
                      <a:r>
                        <a:rPr lang="fa-IR" sz="1100" u="none" strike="noStrike">
                          <a:effectLst/>
                          <a:cs typeface="B Titr" panose="00000700000000000000" pitchFamily="2" charset="-78"/>
                        </a:rPr>
                        <a:t>فريدون شهر</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رسول اکرم(ص)</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ممتاز</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96</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95.6</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94.3</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85</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84.7</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dirty="0">
                          <a:effectLst/>
                          <a:cs typeface="B Nazanin" panose="00000400000000000000" pitchFamily="2" charset="-78"/>
                        </a:rPr>
                        <a:t>100</a:t>
                      </a:r>
                      <a:endParaRPr lang="fa-IR" sz="1100" b="0" i="0" u="none" strike="noStrike" dirty="0">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dirty="0">
                          <a:effectLst/>
                          <a:cs typeface="B Nazanin" panose="00000400000000000000" pitchFamily="2" charset="-78"/>
                        </a:rPr>
                        <a:t>100</a:t>
                      </a:r>
                      <a:endParaRPr lang="fa-IR" sz="1100" b="0" i="0" u="none" strike="noStrike" dirty="0">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dirty="0">
                          <a:effectLst/>
                          <a:cs typeface="B Nazanin" panose="00000400000000000000" pitchFamily="2" charset="-78"/>
                        </a:rPr>
                        <a:t>100</a:t>
                      </a:r>
                      <a:endParaRPr lang="fa-IR" sz="1100" b="0" i="0" u="none" strike="noStrike" dirty="0">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91.1</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extLst>
                  <a:ext uri="{0D108BD9-81ED-4DB2-BD59-A6C34878D82A}">
                    <a16:rowId xmlns:a16="http://schemas.microsoft.com/office/drawing/2014/main" val="10020"/>
                  </a:ext>
                </a:extLst>
              </a:tr>
              <a:tr h="171859">
                <a:tc>
                  <a:txBody>
                    <a:bodyPr/>
                    <a:lstStyle/>
                    <a:p>
                      <a:pPr algn="ctr" rtl="1" fontAlgn="ctr"/>
                      <a:r>
                        <a:rPr lang="fa-IR" sz="1100" u="none" strike="noStrike">
                          <a:effectLst/>
                          <a:cs typeface="B Titr" panose="00000700000000000000" pitchFamily="2" charset="-78"/>
                        </a:rPr>
                        <a:t>اصفهان</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عیسی بن مریم</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عالی</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95.4</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96.7</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88.9</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90.6</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94.4</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dirty="0">
                          <a:effectLst/>
                          <a:cs typeface="B Nazanin" panose="00000400000000000000" pitchFamily="2" charset="-78"/>
                        </a:rPr>
                        <a:t>97.2</a:t>
                      </a:r>
                      <a:endParaRPr lang="fa-IR" sz="1100" b="0" i="0" u="none" strike="noStrike" dirty="0">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91.7</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94.4</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97.5</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82.78</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extLst>
                  <a:ext uri="{0D108BD9-81ED-4DB2-BD59-A6C34878D82A}">
                    <a16:rowId xmlns:a16="http://schemas.microsoft.com/office/drawing/2014/main" val="10021"/>
                  </a:ext>
                </a:extLst>
              </a:tr>
              <a:tr h="171859">
                <a:tc>
                  <a:txBody>
                    <a:bodyPr/>
                    <a:lstStyle/>
                    <a:p>
                      <a:pPr algn="ctr" rtl="1" fontAlgn="ctr"/>
                      <a:r>
                        <a:rPr lang="fa-IR" sz="1100" u="none" strike="noStrike">
                          <a:effectLst/>
                          <a:cs typeface="B Titr" panose="00000700000000000000" pitchFamily="2" charset="-78"/>
                        </a:rPr>
                        <a:t>لنجان</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شهید مطهری</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عالی</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95.4</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96.7</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88.9</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90.6</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94.4</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97.2</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91.7</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94.4</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dirty="0">
                          <a:effectLst/>
                          <a:cs typeface="B Nazanin" panose="00000400000000000000" pitchFamily="2" charset="-78"/>
                        </a:rPr>
                        <a:t>100</a:t>
                      </a:r>
                      <a:endParaRPr lang="fa-IR" sz="1100" b="0" i="0" u="none" strike="noStrike" dirty="0">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91.11</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extLst>
                  <a:ext uri="{0D108BD9-81ED-4DB2-BD59-A6C34878D82A}">
                    <a16:rowId xmlns:a16="http://schemas.microsoft.com/office/drawing/2014/main" val="10022"/>
                  </a:ext>
                </a:extLst>
              </a:tr>
              <a:tr h="171859">
                <a:tc>
                  <a:txBody>
                    <a:bodyPr/>
                    <a:lstStyle/>
                    <a:p>
                      <a:pPr algn="ctr" rtl="1" fontAlgn="ctr"/>
                      <a:r>
                        <a:rPr lang="fa-IR" sz="1100" u="none" strike="noStrike">
                          <a:effectLst/>
                          <a:cs typeface="B Titr" panose="00000700000000000000" pitchFamily="2" charset="-78"/>
                        </a:rPr>
                        <a:t>گلپايگان</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امام حسین(ع)</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عالی</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94.2</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98.6</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97.1</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92.7</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90.1</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73.3</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dirty="0">
                          <a:effectLst/>
                          <a:cs typeface="B Nazanin" panose="00000400000000000000" pitchFamily="2" charset="-78"/>
                        </a:rPr>
                        <a:t>100</a:t>
                      </a:r>
                      <a:endParaRPr lang="fa-IR" sz="1100" b="0" i="0" u="none" strike="noStrike" dirty="0">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92.5</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extLst>
                  <a:ext uri="{0D108BD9-81ED-4DB2-BD59-A6C34878D82A}">
                    <a16:rowId xmlns:a16="http://schemas.microsoft.com/office/drawing/2014/main" val="10023"/>
                  </a:ext>
                </a:extLst>
              </a:tr>
              <a:tr h="171859">
                <a:tc>
                  <a:txBody>
                    <a:bodyPr/>
                    <a:lstStyle/>
                    <a:p>
                      <a:pPr algn="ctr" rtl="1" fontAlgn="ctr"/>
                      <a:r>
                        <a:rPr lang="fa-IR" sz="1100" u="none" strike="noStrike">
                          <a:effectLst/>
                          <a:cs typeface="B Titr" panose="00000700000000000000" pitchFamily="2" charset="-78"/>
                        </a:rPr>
                        <a:t>نايين</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حشمتيه</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عالی</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94</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95.6</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94.3</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88.9</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84.9</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91.1</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dirty="0">
                          <a:effectLst/>
                          <a:cs typeface="B Nazanin" panose="00000400000000000000" pitchFamily="2" charset="-78"/>
                        </a:rPr>
                        <a:t>100</a:t>
                      </a:r>
                      <a:endParaRPr lang="fa-IR" sz="1100" b="0" i="0" u="none" strike="noStrike" dirty="0">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85</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dirty="0">
                          <a:effectLst/>
                          <a:cs typeface="B Nazanin" panose="00000400000000000000" pitchFamily="2" charset="-78"/>
                        </a:rPr>
                        <a:t>100</a:t>
                      </a:r>
                      <a:endParaRPr lang="fa-IR" sz="1100" b="0" i="0" u="none" strike="noStrike" dirty="0">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97.5</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dirty="0">
                          <a:effectLst/>
                          <a:cs typeface="B Nazanin" panose="00000400000000000000" pitchFamily="2" charset="-78"/>
                        </a:rPr>
                        <a:t>85.6</a:t>
                      </a:r>
                      <a:endParaRPr lang="fa-IR" sz="1100" b="0" i="0" u="none" strike="noStrike" dirty="0">
                        <a:solidFill>
                          <a:srgbClr val="000000"/>
                        </a:solidFill>
                        <a:effectLst/>
                        <a:latin typeface="B Titr" panose="00000700000000000000" pitchFamily="2" charset="-78"/>
                        <a:cs typeface="B Nazanin" panose="00000400000000000000" pitchFamily="2" charset="-78"/>
                      </a:endParaRPr>
                    </a:p>
                  </a:txBody>
                  <a:tcPr marL="4214" marR="4214" marT="4214" marB="0" anchor="ctr"/>
                </a:tc>
                <a:extLst>
                  <a:ext uri="{0D108BD9-81ED-4DB2-BD59-A6C34878D82A}">
                    <a16:rowId xmlns:a16="http://schemas.microsoft.com/office/drawing/2014/main" val="10024"/>
                  </a:ext>
                </a:extLst>
              </a:tr>
              <a:tr h="171859">
                <a:tc>
                  <a:txBody>
                    <a:bodyPr/>
                    <a:lstStyle/>
                    <a:p>
                      <a:pPr algn="ctr" rtl="1" fontAlgn="ctr"/>
                      <a:r>
                        <a:rPr lang="fa-IR" sz="1100" u="none" strike="noStrike">
                          <a:effectLst/>
                          <a:cs typeface="B Titr" panose="00000700000000000000" pitchFamily="2" charset="-78"/>
                        </a:rPr>
                        <a:t>اصفهان</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میلاد</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عالی</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93.9</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94.3</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92.2</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89.2</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95</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85</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83.3</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dirty="0">
                          <a:effectLst/>
                          <a:cs typeface="B Nazanin" panose="00000400000000000000" pitchFamily="2" charset="-78"/>
                        </a:rPr>
                        <a:t>100</a:t>
                      </a:r>
                      <a:endParaRPr lang="fa-IR" sz="1100" b="0" i="0" u="none" strike="noStrike" dirty="0">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97.5</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83.3</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extLst>
                  <a:ext uri="{0D108BD9-81ED-4DB2-BD59-A6C34878D82A}">
                    <a16:rowId xmlns:a16="http://schemas.microsoft.com/office/drawing/2014/main" val="10025"/>
                  </a:ext>
                </a:extLst>
              </a:tr>
              <a:tr h="171859">
                <a:tc>
                  <a:txBody>
                    <a:bodyPr/>
                    <a:lstStyle/>
                    <a:p>
                      <a:pPr algn="ctr" rtl="1" fontAlgn="ctr"/>
                      <a:r>
                        <a:rPr lang="fa-IR" sz="1100" u="none" strike="noStrike">
                          <a:effectLst/>
                          <a:cs typeface="B Titr" panose="00000700000000000000" pitchFamily="2" charset="-78"/>
                        </a:rPr>
                        <a:t>اصفهان</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خانواده</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عالی</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93.9</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92.9</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83.3</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93.8</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89.2</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dirty="0">
                          <a:effectLst/>
                          <a:cs typeface="B Nazanin" panose="00000400000000000000" pitchFamily="2" charset="-78"/>
                        </a:rPr>
                        <a:t>98.3</a:t>
                      </a:r>
                      <a:endParaRPr lang="fa-IR" sz="1100" b="0" i="0" u="none" strike="noStrike" dirty="0">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85</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96.7</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95</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82.8</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extLst>
                  <a:ext uri="{0D108BD9-81ED-4DB2-BD59-A6C34878D82A}">
                    <a16:rowId xmlns:a16="http://schemas.microsoft.com/office/drawing/2014/main" val="10026"/>
                  </a:ext>
                </a:extLst>
              </a:tr>
              <a:tr h="171859">
                <a:tc>
                  <a:txBody>
                    <a:bodyPr/>
                    <a:lstStyle/>
                    <a:p>
                      <a:pPr algn="ctr" rtl="1" fontAlgn="ctr"/>
                      <a:r>
                        <a:rPr lang="fa-IR" sz="1100" u="none" strike="noStrike">
                          <a:effectLst/>
                          <a:cs typeface="B Titr" panose="00000700000000000000" pitchFamily="2" charset="-78"/>
                        </a:rPr>
                        <a:t>اصفهان</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سپاهان</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عالی</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93.8</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94.3</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85</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93.4</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93.3</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85</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96.7</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dirty="0">
                          <a:effectLst/>
                          <a:cs typeface="B Nazanin" panose="00000400000000000000" pitchFamily="2" charset="-78"/>
                        </a:rPr>
                        <a:t>100</a:t>
                      </a:r>
                      <a:endParaRPr lang="fa-IR" sz="1100" b="0" i="0" u="none" strike="noStrike" dirty="0">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97.5</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83.3</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extLst>
                  <a:ext uri="{0D108BD9-81ED-4DB2-BD59-A6C34878D82A}">
                    <a16:rowId xmlns:a16="http://schemas.microsoft.com/office/drawing/2014/main" val="10027"/>
                  </a:ext>
                </a:extLst>
              </a:tr>
              <a:tr h="171859">
                <a:tc>
                  <a:txBody>
                    <a:bodyPr/>
                    <a:lstStyle/>
                    <a:p>
                      <a:pPr algn="ctr" rtl="1" fontAlgn="ctr"/>
                      <a:r>
                        <a:rPr lang="fa-IR" sz="1100" u="none" strike="noStrike">
                          <a:effectLst/>
                          <a:cs typeface="B Titr" panose="00000700000000000000" pitchFamily="2" charset="-78"/>
                        </a:rPr>
                        <a:t>اصفهان</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سعدي</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عالی</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93.8</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94.3</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85</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93.4</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93.3</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dirty="0">
                          <a:effectLst/>
                          <a:cs typeface="B Nazanin" panose="00000400000000000000" pitchFamily="2" charset="-78"/>
                        </a:rPr>
                        <a:t>90</a:t>
                      </a:r>
                      <a:endParaRPr lang="fa-IR" sz="1100" b="0" i="0" u="none" strike="noStrike" dirty="0">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85</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96.7</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97.5</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84.4</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extLst>
                  <a:ext uri="{0D108BD9-81ED-4DB2-BD59-A6C34878D82A}">
                    <a16:rowId xmlns:a16="http://schemas.microsoft.com/office/drawing/2014/main" val="10028"/>
                  </a:ext>
                </a:extLst>
              </a:tr>
              <a:tr h="171859">
                <a:tc>
                  <a:txBody>
                    <a:bodyPr/>
                    <a:lstStyle/>
                    <a:p>
                      <a:pPr algn="ctr" rtl="1" fontAlgn="ctr"/>
                      <a:r>
                        <a:rPr lang="fa-IR" sz="1100" u="none" strike="noStrike">
                          <a:effectLst/>
                          <a:cs typeface="B Titr" panose="00000700000000000000" pitchFamily="2" charset="-78"/>
                        </a:rPr>
                        <a:t>اصفهان</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شريعتي</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عالی</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93.2</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92.1</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83.3</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89.1</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95.8</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88.3</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95</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88.3</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dirty="0">
                          <a:effectLst/>
                          <a:cs typeface="B Nazanin" panose="00000400000000000000" pitchFamily="2" charset="-78"/>
                        </a:rPr>
                        <a:t>100</a:t>
                      </a:r>
                      <a:endParaRPr lang="fa-IR" sz="1100" b="0" i="0" u="none" strike="noStrike" dirty="0">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97.5</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dirty="0">
                          <a:effectLst/>
                          <a:cs typeface="B Nazanin" panose="00000400000000000000" pitchFamily="2" charset="-78"/>
                        </a:rPr>
                        <a:t>80.6</a:t>
                      </a:r>
                      <a:endParaRPr lang="fa-IR" sz="1100" b="0" i="0" u="none" strike="noStrike" dirty="0">
                        <a:solidFill>
                          <a:srgbClr val="000000"/>
                        </a:solidFill>
                        <a:effectLst/>
                        <a:latin typeface="B Titr" panose="00000700000000000000" pitchFamily="2" charset="-78"/>
                        <a:cs typeface="B Nazanin" panose="00000400000000000000" pitchFamily="2" charset="-78"/>
                      </a:endParaRPr>
                    </a:p>
                  </a:txBody>
                  <a:tcPr marL="4214" marR="4214" marT="4214" marB="0" anchor="ctr"/>
                </a:tc>
                <a:extLst>
                  <a:ext uri="{0D108BD9-81ED-4DB2-BD59-A6C34878D82A}">
                    <a16:rowId xmlns:a16="http://schemas.microsoft.com/office/drawing/2014/main" val="10029"/>
                  </a:ext>
                </a:extLst>
              </a:tr>
              <a:tr h="171859">
                <a:tc>
                  <a:txBody>
                    <a:bodyPr/>
                    <a:lstStyle/>
                    <a:p>
                      <a:pPr algn="ctr" rtl="1" fontAlgn="ctr"/>
                      <a:r>
                        <a:rPr lang="fa-IR" sz="1100" u="none" strike="noStrike">
                          <a:effectLst/>
                          <a:cs typeface="B Titr" panose="00000700000000000000" pitchFamily="2" charset="-78"/>
                        </a:rPr>
                        <a:t>اصفهان</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مهرگان</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خوب</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93.1</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93.3</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86.9</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96.7</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dirty="0">
                          <a:effectLst/>
                          <a:cs typeface="B Nazanin" panose="00000400000000000000" pitchFamily="2" charset="-78"/>
                        </a:rPr>
                        <a:t>64.2</a:t>
                      </a:r>
                      <a:endParaRPr lang="fa-IR" sz="1100" b="0" i="0" u="none" strike="noStrike" dirty="0">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93.1</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dirty="0">
                          <a:effectLst/>
                          <a:cs typeface="B Nazanin" panose="00000400000000000000" pitchFamily="2" charset="-78"/>
                        </a:rPr>
                        <a:t>77.78</a:t>
                      </a:r>
                      <a:endParaRPr lang="fa-IR" sz="1100" b="0" i="0" u="none" strike="noStrike" dirty="0">
                        <a:solidFill>
                          <a:srgbClr val="000000"/>
                        </a:solidFill>
                        <a:effectLst/>
                        <a:latin typeface="B Titr" panose="00000700000000000000" pitchFamily="2" charset="-78"/>
                        <a:cs typeface="B Nazanin" panose="00000400000000000000" pitchFamily="2" charset="-78"/>
                      </a:endParaRPr>
                    </a:p>
                  </a:txBody>
                  <a:tcPr marL="4214" marR="4214" marT="4214" marB="0" anchor="ctr"/>
                </a:tc>
                <a:extLst>
                  <a:ext uri="{0D108BD9-81ED-4DB2-BD59-A6C34878D82A}">
                    <a16:rowId xmlns:a16="http://schemas.microsoft.com/office/drawing/2014/main" val="10030"/>
                  </a:ext>
                </a:extLst>
              </a:tr>
              <a:tr h="171859">
                <a:tc>
                  <a:txBody>
                    <a:bodyPr/>
                    <a:lstStyle/>
                    <a:p>
                      <a:pPr algn="ctr" rtl="1" fontAlgn="ctr"/>
                      <a:r>
                        <a:rPr lang="fa-IR" sz="1100" u="none" strike="noStrike">
                          <a:effectLst/>
                          <a:cs typeface="B Titr" panose="00000700000000000000" pitchFamily="2" charset="-78"/>
                        </a:rPr>
                        <a:t>اردستان</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شهيد بهشتي</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خوب</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92.7</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64.4</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97.1</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96.7</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87.5</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95</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98.3</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87.5</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dirty="0">
                          <a:effectLst/>
                          <a:cs typeface="B Nazanin" panose="00000400000000000000" pitchFamily="2" charset="-78"/>
                        </a:rPr>
                        <a:t>100</a:t>
                      </a:r>
                      <a:endParaRPr lang="fa-IR" sz="1100" b="0" i="0" u="none" strike="noStrike" dirty="0">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83.9</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extLst>
                  <a:ext uri="{0D108BD9-81ED-4DB2-BD59-A6C34878D82A}">
                    <a16:rowId xmlns:a16="http://schemas.microsoft.com/office/drawing/2014/main" val="10031"/>
                  </a:ext>
                </a:extLst>
              </a:tr>
              <a:tr h="171859">
                <a:tc>
                  <a:txBody>
                    <a:bodyPr/>
                    <a:lstStyle/>
                    <a:p>
                      <a:pPr algn="ctr" rtl="1" fontAlgn="ctr"/>
                      <a:r>
                        <a:rPr lang="fa-IR" sz="1100" u="none" strike="noStrike">
                          <a:effectLst/>
                          <a:cs typeface="B Titr" panose="00000700000000000000" pitchFamily="2" charset="-78"/>
                        </a:rPr>
                        <a:t>اصفهان</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حجتیه</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خوب</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92.6</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94.3</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86.7</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86.9</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93.3</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98.3</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85</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81.7</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92.6</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70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extLst>
                  <a:ext uri="{0D108BD9-81ED-4DB2-BD59-A6C34878D82A}">
                    <a16:rowId xmlns:a16="http://schemas.microsoft.com/office/drawing/2014/main" val="10032"/>
                  </a:ext>
                </a:extLst>
              </a:tr>
              <a:tr h="171859">
                <a:tc>
                  <a:txBody>
                    <a:bodyPr/>
                    <a:lstStyle/>
                    <a:p>
                      <a:pPr algn="ctr" rtl="1" fontAlgn="ctr"/>
                      <a:r>
                        <a:rPr lang="fa-IR" sz="1100" u="none" strike="noStrike">
                          <a:effectLst/>
                          <a:cs typeface="B Titr" panose="00000700000000000000" pitchFamily="2" charset="-78"/>
                        </a:rPr>
                        <a:t>شاهين شهر و ميمه</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گلديس</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خوب</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92.6</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96.3</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97.1</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92.7</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40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dirty="0">
                          <a:effectLst/>
                          <a:cs typeface="B Nazanin" panose="00000400000000000000" pitchFamily="2" charset="-78"/>
                        </a:rPr>
                        <a:t>100</a:t>
                      </a:r>
                      <a:endParaRPr lang="fa-IR" sz="1100" b="0" i="0" u="none" strike="noStrike" dirty="0">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dirty="0">
                          <a:effectLst/>
                          <a:cs typeface="B Nazanin" panose="00000400000000000000" pitchFamily="2" charset="-78"/>
                        </a:rPr>
                        <a:t>100</a:t>
                      </a:r>
                      <a:endParaRPr lang="fa-IR" sz="1100" b="0" i="0" u="none" strike="noStrike" dirty="0">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44.4</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extLst>
                  <a:ext uri="{0D108BD9-81ED-4DB2-BD59-A6C34878D82A}">
                    <a16:rowId xmlns:a16="http://schemas.microsoft.com/office/drawing/2014/main" val="10033"/>
                  </a:ext>
                </a:extLst>
              </a:tr>
              <a:tr h="171859">
                <a:tc>
                  <a:txBody>
                    <a:bodyPr/>
                    <a:lstStyle/>
                    <a:p>
                      <a:pPr algn="ctr" rtl="1" fontAlgn="ctr"/>
                      <a:r>
                        <a:rPr lang="fa-IR" sz="1100" u="none" strike="noStrike">
                          <a:effectLst/>
                          <a:cs typeface="B Titr" panose="00000700000000000000" pitchFamily="2" charset="-78"/>
                        </a:rPr>
                        <a:t>اصفهان</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الزهرا</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خوب</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90.8</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95.6</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94.3</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85</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84.7</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88.3</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dirty="0">
                          <a:effectLst/>
                          <a:cs typeface="B Nazanin" panose="00000400000000000000" pitchFamily="2" charset="-78"/>
                        </a:rPr>
                        <a:t>93.3</a:t>
                      </a:r>
                      <a:endParaRPr lang="fa-IR" sz="1100" b="0" i="0" u="none" strike="noStrike" dirty="0">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85</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81.7</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90.8</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dirty="0">
                          <a:effectLst/>
                          <a:cs typeface="B Nazanin" panose="00000400000000000000" pitchFamily="2" charset="-78"/>
                        </a:rPr>
                        <a:t>85.56</a:t>
                      </a:r>
                      <a:endParaRPr lang="fa-IR" sz="1100" b="0" i="0" u="none" strike="noStrike" dirty="0">
                        <a:solidFill>
                          <a:srgbClr val="000000"/>
                        </a:solidFill>
                        <a:effectLst/>
                        <a:latin typeface="B Titr" panose="00000700000000000000" pitchFamily="2" charset="-78"/>
                        <a:cs typeface="B Nazanin" panose="00000400000000000000" pitchFamily="2" charset="-78"/>
                      </a:endParaRPr>
                    </a:p>
                  </a:txBody>
                  <a:tcPr marL="4214" marR="4214" marT="4214" marB="0" anchor="ctr"/>
                </a:tc>
                <a:extLst>
                  <a:ext uri="{0D108BD9-81ED-4DB2-BD59-A6C34878D82A}">
                    <a16:rowId xmlns:a16="http://schemas.microsoft.com/office/drawing/2014/main" val="10034"/>
                  </a:ext>
                </a:extLst>
              </a:tr>
              <a:tr h="171859">
                <a:tc>
                  <a:txBody>
                    <a:bodyPr/>
                    <a:lstStyle/>
                    <a:p>
                      <a:pPr algn="ctr" rtl="1" fontAlgn="ctr"/>
                      <a:r>
                        <a:rPr lang="fa-IR" sz="1100" u="none" strike="noStrike">
                          <a:effectLst/>
                          <a:cs typeface="B Titr" panose="00000700000000000000" pitchFamily="2" charset="-78"/>
                        </a:rPr>
                        <a:t>اصفهان</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سینا</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خوب</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90.3</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21.4</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95</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91.9</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dirty="0">
                          <a:effectLst/>
                          <a:cs typeface="B Nazanin" panose="00000400000000000000" pitchFamily="2" charset="-78"/>
                        </a:rPr>
                        <a:t>100</a:t>
                      </a:r>
                      <a:endParaRPr lang="fa-IR" sz="1100" b="0" i="0" u="none" strike="noStrike" dirty="0">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95</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dirty="0">
                          <a:effectLst/>
                          <a:cs typeface="B Nazanin" panose="00000400000000000000" pitchFamily="2" charset="-78"/>
                        </a:rPr>
                        <a:t>97.5</a:t>
                      </a:r>
                      <a:endParaRPr lang="fa-IR" sz="1100" b="0" i="0" u="none" strike="noStrike" dirty="0">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dirty="0">
                          <a:effectLst/>
                          <a:cs typeface="B Nazanin" panose="00000400000000000000" pitchFamily="2" charset="-78"/>
                        </a:rPr>
                        <a:t>95.56</a:t>
                      </a:r>
                      <a:endParaRPr lang="fa-IR" sz="1100" b="0" i="0" u="none" strike="noStrike" dirty="0">
                        <a:solidFill>
                          <a:srgbClr val="000000"/>
                        </a:solidFill>
                        <a:effectLst/>
                        <a:latin typeface="B Titr" panose="00000700000000000000" pitchFamily="2" charset="-78"/>
                        <a:cs typeface="B Nazanin" panose="00000400000000000000" pitchFamily="2" charset="-78"/>
                      </a:endParaRPr>
                    </a:p>
                  </a:txBody>
                  <a:tcPr marL="4214" marR="4214" marT="4214" marB="0" anchor="ctr"/>
                </a:tc>
                <a:extLst>
                  <a:ext uri="{0D108BD9-81ED-4DB2-BD59-A6C34878D82A}">
                    <a16:rowId xmlns:a16="http://schemas.microsoft.com/office/drawing/2014/main" val="10035"/>
                  </a:ext>
                </a:extLst>
              </a:tr>
              <a:tr h="171859">
                <a:tc>
                  <a:txBody>
                    <a:bodyPr/>
                    <a:lstStyle/>
                    <a:p>
                      <a:pPr algn="ctr" rtl="1" fontAlgn="ctr"/>
                      <a:r>
                        <a:rPr lang="fa-IR" sz="1100" u="none" strike="noStrike">
                          <a:effectLst/>
                          <a:cs typeface="B Titr" panose="00000700000000000000" pitchFamily="2" charset="-78"/>
                        </a:rPr>
                        <a:t>اصفهان</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شهيد بهشتي</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خوب</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90.2</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94.3</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85</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84.7</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83.3</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dirty="0">
                          <a:effectLst/>
                          <a:cs typeface="B Nazanin" panose="00000400000000000000" pitchFamily="2" charset="-78"/>
                        </a:rPr>
                        <a:t>88.3</a:t>
                      </a:r>
                      <a:endParaRPr lang="fa-IR" sz="1100" b="0" i="0" u="none" strike="noStrike" dirty="0">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85</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81.7</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96.3</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dirty="0">
                          <a:effectLst/>
                          <a:cs typeface="B Nazanin" panose="00000400000000000000" pitchFamily="2" charset="-78"/>
                        </a:rPr>
                        <a:t>83.3</a:t>
                      </a:r>
                      <a:endParaRPr lang="fa-IR" sz="1100" b="0" i="0" u="none" strike="noStrike" dirty="0">
                        <a:solidFill>
                          <a:srgbClr val="000000"/>
                        </a:solidFill>
                        <a:effectLst/>
                        <a:latin typeface="B Titr" panose="00000700000000000000" pitchFamily="2" charset="-78"/>
                        <a:cs typeface="B Nazanin" panose="00000400000000000000" pitchFamily="2" charset="-78"/>
                      </a:endParaRPr>
                    </a:p>
                  </a:txBody>
                  <a:tcPr marL="4214" marR="4214" marT="4214" marB="0" anchor="ctr"/>
                </a:tc>
                <a:extLst>
                  <a:ext uri="{0D108BD9-81ED-4DB2-BD59-A6C34878D82A}">
                    <a16:rowId xmlns:a16="http://schemas.microsoft.com/office/drawing/2014/main" val="10036"/>
                  </a:ext>
                </a:extLst>
              </a:tr>
              <a:tr h="171859">
                <a:tc>
                  <a:txBody>
                    <a:bodyPr/>
                    <a:lstStyle/>
                    <a:p>
                      <a:pPr algn="ctr" rtl="1" fontAlgn="ctr"/>
                      <a:r>
                        <a:rPr lang="fa-IR" sz="1100" u="none" strike="noStrike">
                          <a:effectLst/>
                          <a:cs typeface="B Titr" panose="00000700000000000000" pitchFamily="2" charset="-78"/>
                        </a:rPr>
                        <a:t>نجف آباد</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شهيد منتظري</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1" fontAlgn="ctr"/>
                      <a:r>
                        <a:rPr lang="fa-IR" sz="1100" u="none" strike="noStrike">
                          <a:effectLst/>
                          <a:cs typeface="B Titr" panose="00000700000000000000" pitchFamily="2" charset="-78"/>
                        </a:rPr>
                        <a:t>خوب</a:t>
                      </a:r>
                      <a:endParaRPr lang="fa-IR" sz="1100" b="0" i="0" u="none" strike="noStrike">
                        <a:solidFill>
                          <a:srgbClr val="000000"/>
                        </a:solidFill>
                        <a:effectLst/>
                        <a:latin typeface="B Titr" panose="00000700000000000000" pitchFamily="2" charset="-78"/>
                        <a:cs typeface="B Titr" panose="000007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90.1</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96.3</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95.6</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94.3</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85</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82.8</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83.3</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dirty="0">
                          <a:effectLst/>
                          <a:cs typeface="B Nazanin" panose="00000400000000000000" pitchFamily="2" charset="-78"/>
                        </a:rPr>
                        <a:t>93.3</a:t>
                      </a:r>
                      <a:endParaRPr lang="fa-IR" sz="1100" b="0" i="0" u="none" strike="noStrike" dirty="0">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dirty="0">
                          <a:effectLst/>
                          <a:cs typeface="B Nazanin" panose="00000400000000000000" pitchFamily="2" charset="-78"/>
                        </a:rPr>
                        <a:t>85</a:t>
                      </a:r>
                      <a:endParaRPr lang="fa-IR" sz="1100" b="0" i="0" u="none" strike="noStrike" dirty="0">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dirty="0">
                          <a:effectLst/>
                          <a:cs typeface="B Nazanin" panose="00000400000000000000" pitchFamily="2" charset="-78"/>
                        </a:rPr>
                        <a:t>85</a:t>
                      </a:r>
                      <a:endParaRPr lang="fa-IR" sz="1100" b="0" i="0" u="none" strike="noStrike" dirty="0">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a:effectLst/>
                          <a:cs typeface="B Nazanin" panose="00000400000000000000" pitchFamily="2" charset="-78"/>
                        </a:rPr>
                        <a:t>100</a:t>
                      </a:r>
                      <a:endParaRPr lang="fa-IR" sz="1100" b="0" i="0" u="none" strike="noStrike">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dirty="0">
                          <a:effectLst/>
                          <a:cs typeface="B Nazanin" panose="00000400000000000000" pitchFamily="2" charset="-78"/>
                        </a:rPr>
                        <a:t>97.5</a:t>
                      </a:r>
                      <a:endParaRPr lang="fa-IR" sz="1100" b="0" i="0" u="none" strike="noStrike" dirty="0">
                        <a:solidFill>
                          <a:srgbClr val="000000"/>
                        </a:solidFill>
                        <a:effectLst/>
                        <a:latin typeface="B Titr" panose="00000700000000000000" pitchFamily="2" charset="-78"/>
                        <a:cs typeface="B Nazanin" panose="00000400000000000000" pitchFamily="2" charset="-78"/>
                      </a:endParaRPr>
                    </a:p>
                  </a:txBody>
                  <a:tcPr marL="4214" marR="4214" marT="4214" marB="0" anchor="ctr"/>
                </a:tc>
                <a:tc>
                  <a:txBody>
                    <a:bodyPr/>
                    <a:lstStyle/>
                    <a:p>
                      <a:pPr algn="ctr" rtl="0" fontAlgn="ctr"/>
                      <a:r>
                        <a:rPr lang="fa-IR" sz="1100" u="none" strike="noStrike" dirty="0">
                          <a:effectLst/>
                          <a:cs typeface="B Nazanin" panose="00000400000000000000" pitchFamily="2" charset="-78"/>
                        </a:rPr>
                        <a:t>85.6</a:t>
                      </a:r>
                      <a:endParaRPr lang="fa-IR" sz="1100" b="0" i="0" u="none" strike="noStrike" dirty="0">
                        <a:solidFill>
                          <a:srgbClr val="000000"/>
                        </a:solidFill>
                        <a:effectLst/>
                        <a:latin typeface="B Titr" panose="00000700000000000000" pitchFamily="2" charset="-78"/>
                        <a:cs typeface="B Nazanin" panose="00000400000000000000" pitchFamily="2" charset="-78"/>
                      </a:endParaRPr>
                    </a:p>
                  </a:txBody>
                  <a:tcPr marL="4214" marR="4214" marT="4214" marB="0" anchor="ctr"/>
                </a:tc>
                <a:extLst>
                  <a:ext uri="{0D108BD9-81ED-4DB2-BD59-A6C34878D82A}">
                    <a16:rowId xmlns:a16="http://schemas.microsoft.com/office/drawing/2014/main" val="10037"/>
                  </a:ext>
                </a:extLst>
              </a:tr>
            </a:tbl>
          </a:graphicData>
        </a:graphic>
      </p:graphicFrame>
    </p:spTree>
    <p:extLst>
      <p:ext uri="{BB962C8B-B14F-4D97-AF65-F5344CB8AC3E}">
        <p14:creationId xmlns:p14="http://schemas.microsoft.com/office/powerpoint/2010/main" val="389433070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solidFill>
                  <a:srgbClr val="9900CC"/>
                </a:solidFill>
                <a:cs typeface="B Titr" panose="00000700000000000000" pitchFamily="2" charset="-78"/>
              </a:rPr>
              <a:t>چالش ها</a:t>
            </a:r>
            <a:endParaRPr lang="en-US" dirty="0">
              <a:solidFill>
                <a:srgbClr val="9900CC"/>
              </a:solidFill>
              <a:cs typeface="B Titr" panose="00000700000000000000" pitchFamily="2" charset="-78"/>
            </a:endParaRPr>
          </a:p>
        </p:txBody>
      </p:sp>
      <p:sp>
        <p:nvSpPr>
          <p:cNvPr id="3" name="Rectangle 2"/>
          <p:cNvSpPr/>
          <p:nvPr/>
        </p:nvSpPr>
        <p:spPr>
          <a:xfrm>
            <a:off x="2236762" y="2026713"/>
            <a:ext cx="9117037" cy="1815882"/>
          </a:xfrm>
          <a:prstGeom prst="rect">
            <a:avLst/>
          </a:prstGeom>
        </p:spPr>
        <p:txBody>
          <a:bodyPr wrap="square">
            <a:spAutoFit/>
          </a:bodyPr>
          <a:lstStyle/>
          <a:p>
            <a:pPr marL="342900" lvl="0" indent="-342900" algn="r" rtl="1">
              <a:spcAft>
                <a:spcPts val="0"/>
              </a:spcAft>
              <a:buFont typeface="Arial" panose="020B0604020202020204" pitchFamily="34" charset="0"/>
              <a:buChar char="-"/>
            </a:pPr>
            <a:r>
              <a:rPr lang="fa-IR" sz="2800" dirty="0" smtClean="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ضعف </a:t>
            </a:r>
            <a:r>
              <a:rPr lang="fa-IR" sz="2800" dirty="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تبلیغات آموزشی از طریق رسانه های گروهی</a:t>
            </a:r>
            <a:endParaRPr lang="en-US" sz="2800" dirty="0">
              <a:latin typeface="Times New Roman" panose="02020603050405020304" pitchFamily="18" charset="0"/>
              <a:ea typeface="Times New Roman" panose="02020603050405020304" pitchFamily="18" charset="0"/>
              <a:cs typeface="B Nazanin" panose="00000400000000000000" pitchFamily="2" charset="-78"/>
            </a:endParaRPr>
          </a:p>
          <a:p>
            <a:pPr marL="342900" lvl="0" indent="-342900" algn="justLow" rtl="1">
              <a:spcAft>
                <a:spcPts val="0"/>
              </a:spcAft>
              <a:buFont typeface="Arial" panose="020B0604020202020204" pitchFamily="34" charset="0"/>
              <a:buChar char="-"/>
            </a:pPr>
            <a:r>
              <a:rPr lang="fa-IR" sz="2800" dirty="0" smtClean="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کمبود </a:t>
            </a:r>
            <a:r>
              <a:rPr lang="fa-IR" sz="2800" dirty="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امکانات و وسائل رفاهی جهت مادران شاغل</a:t>
            </a:r>
            <a:endParaRPr lang="en-US" sz="2800" dirty="0">
              <a:latin typeface="Times New Roman" panose="02020603050405020304" pitchFamily="18" charset="0"/>
              <a:ea typeface="Times New Roman" panose="02020603050405020304" pitchFamily="18" charset="0"/>
              <a:cs typeface="B Nazanin" panose="00000400000000000000" pitchFamily="2" charset="-78"/>
            </a:endParaRPr>
          </a:p>
          <a:p>
            <a:pPr marL="342900" lvl="0" indent="-342900" algn="justLow" rtl="1">
              <a:spcAft>
                <a:spcPts val="0"/>
              </a:spcAft>
              <a:buFont typeface="Arial" panose="020B0604020202020204" pitchFamily="34" charset="0"/>
              <a:buChar char="-"/>
            </a:pPr>
            <a:r>
              <a:rPr lang="fa-IR" sz="2800" dirty="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تجویز بی رویه شیرمصنوعی توسط بخش </a:t>
            </a:r>
            <a:r>
              <a:rPr lang="fa-IR" sz="2800" dirty="0" smtClean="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خصوصی</a:t>
            </a:r>
          </a:p>
          <a:p>
            <a:pPr marL="342900" lvl="0" indent="-342900" algn="justLow" rtl="1">
              <a:spcAft>
                <a:spcPts val="0"/>
              </a:spcAft>
              <a:buFont typeface="Arial" panose="020B0604020202020204" pitchFamily="34" charset="0"/>
              <a:buChar char="-"/>
            </a:pPr>
            <a:r>
              <a:rPr lang="fa-IR" sz="2800" dirty="0" smtClean="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شرکت های تبلیغاتی تولید کننده و توزیع کننده شیر مصنوعی </a:t>
            </a:r>
            <a:endParaRPr lang="en-US" sz="2800" dirty="0">
              <a:latin typeface="Times New Roman" panose="02020603050405020304" pitchFamily="18" charset="0"/>
              <a:ea typeface="Times New Roman" panose="02020603050405020304" pitchFamily="18" charset="0"/>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131618" y="5277864"/>
            <a:ext cx="6711662" cy="1307488"/>
          </a:xfrm>
          <a:prstGeom prst="rect">
            <a:avLst/>
          </a:prstGeom>
        </p:spPr>
      </p:pic>
    </p:spTree>
    <p:extLst>
      <p:ext uri="{BB962C8B-B14F-4D97-AF65-F5344CB8AC3E}">
        <p14:creationId xmlns:p14="http://schemas.microsoft.com/office/powerpoint/2010/main" val="77249269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9780" y="125975"/>
            <a:ext cx="10515600" cy="774358"/>
          </a:xfrm>
        </p:spPr>
        <p:txBody>
          <a:bodyPr/>
          <a:lstStyle/>
          <a:p>
            <a:pPr algn="ctr"/>
            <a:r>
              <a:rPr lang="fa-IR" dirty="0" smtClean="0">
                <a:solidFill>
                  <a:srgbClr val="9900CC"/>
                </a:solidFill>
                <a:cs typeface="B Titr" panose="00000700000000000000" pitchFamily="2" charset="-78"/>
              </a:rPr>
              <a:t>انتظارات</a:t>
            </a:r>
            <a:endParaRPr lang="en-US" dirty="0">
              <a:solidFill>
                <a:srgbClr val="9900CC"/>
              </a:solidFill>
              <a:cs typeface="B Titr" panose="00000700000000000000" pitchFamily="2" charset="-78"/>
            </a:endParaRPr>
          </a:p>
        </p:txBody>
      </p:sp>
      <p:sp>
        <p:nvSpPr>
          <p:cNvPr id="3" name="Rectangle 1"/>
          <p:cNvSpPr>
            <a:spLocks noChangeArrowheads="1"/>
          </p:cNvSpPr>
          <p:nvPr/>
        </p:nvSpPr>
        <p:spPr bwMode="auto">
          <a:xfrm>
            <a:off x="284100" y="829517"/>
            <a:ext cx="11589032" cy="535531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457200" marR="0" lvl="1" indent="0" algn="r" defTabSz="914400" rtl="1" eaLnBrk="1" fontAlgn="base" latinLnBrk="0" hangingPunct="1">
              <a:lnSpc>
                <a:spcPct val="100000"/>
              </a:lnSpc>
              <a:spcBef>
                <a:spcPct val="0"/>
              </a:spcBef>
              <a:spcAft>
                <a:spcPct val="0"/>
              </a:spcAft>
              <a:buClrTx/>
              <a:buSzTx/>
              <a:buFontTx/>
              <a:buAutoNum type="arabicParenR"/>
              <a:tabLst>
                <a:tab pos="457200" algn="l"/>
              </a:tabLst>
            </a:pPr>
            <a:endParaRPr kumimoji="0" lang="fa-IR" sz="1200" b="1" i="0" u="none" strike="noStrike" cap="none" normalizeH="0" baseline="0" dirty="0" smtClean="0">
              <a:ln>
                <a:noFill/>
              </a:ln>
              <a:solidFill>
                <a:schemeClr val="tx1"/>
              </a:solidFill>
              <a:effectLst/>
              <a:latin typeface="Arial" pitchFamily="34" charset="0"/>
              <a:ea typeface="Times New Roman" pitchFamily="18" charset="0"/>
              <a:cs typeface="B Lotus" pitchFamily="2" charset="-78"/>
            </a:endParaRPr>
          </a:p>
          <a:p>
            <a:pPr marL="457200" marR="0" lvl="1" indent="0" algn="r" defTabSz="914400" rtl="1" eaLnBrk="1" fontAlgn="base" latinLnBrk="0" hangingPunct="1">
              <a:lnSpc>
                <a:spcPct val="100000"/>
              </a:lnSpc>
              <a:spcBef>
                <a:spcPct val="0"/>
              </a:spcBef>
              <a:spcAft>
                <a:spcPct val="0"/>
              </a:spcAft>
              <a:buClrTx/>
              <a:buSzTx/>
              <a:tabLst>
                <a:tab pos="457200" algn="l"/>
              </a:tabLst>
            </a:pPr>
            <a:endParaRPr kumimoji="0" lang="en-US" sz="2200" i="0" u="none" strike="noStrike" cap="none" normalizeH="0" baseline="0" dirty="0" smtClean="0">
              <a:ln>
                <a:noFill/>
              </a:ln>
              <a:solidFill>
                <a:schemeClr val="accent6">
                  <a:lumMod val="50000"/>
                </a:schemeClr>
              </a:solidFill>
              <a:effectLst/>
              <a:latin typeface=" B NAZANIN"/>
              <a:cs typeface="B Nazanin" pitchFamily="2" charset="-78"/>
            </a:endParaRPr>
          </a:p>
          <a:p>
            <a:pPr marL="0" marR="0" lvl="0" indent="0" algn="r" defTabSz="914400" rtl="1" eaLnBrk="0" fontAlgn="base" latinLnBrk="0" hangingPunct="0">
              <a:lnSpc>
                <a:spcPct val="100000"/>
              </a:lnSpc>
              <a:spcBef>
                <a:spcPct val="0"/>
              </a:spcBef>
              <a:spcAft>
                <a:spcPct val="0"/>
              </a:spcAft>
              <a:buClrTx/>
              <a:buSzTx/>
              <a:buFontTx/>
              <a:buChar char="•"/>
              <a:tabLst>
                <a:tab pos="457200" algn="l"/>
              </a:tabLst>
            </a:pPr>
            <a:r>
              <a:rPr kumimoji="0" lang="fa-IR" sz="2200" i="0" u="none" strike="noStrike" cap="none" normalizeH="0" baseline="0" dirty="0" smtClean="0">
                <a:ln>
                  <a:noFill/>
                </a:ln>
                <a:solidFill>
                  <a:schemeClr val="tx1"/>
                </a:solidFill>
                <a:effectLst/>
                <a:latin typeface=" B NAZANIN"/>
                <a:ea typeface="Times New Roman" pitchFamily="18" charset="0"/>
                <a:cs typeface="B Nazanin" pitchFamily="2" charset="-78"/>
              </a:rPr>
              <a:t> نظارت براجرای دستورالعمل ده اقدام موثر شیردهی در بیمارستان </a:t>
            </a:r>
            <a:r>
              <a:rPr kumimoji="0" lang="fa-IR" sz="2200" i="0" u="none" strike="noStrike" cap="none" normalizeH="0" baseline="0" dirty="0" smtClean="0">
                <a:ln>
                  <a:noFill/>
                </a:ln>
                <a:solidFill>
                  <a:schemeClr val="tx1"/>
                </a:solidFill>
                <a:effectLst/>
                <a:latin typeface=" B NAZANIN"/>
                <a:ea typeface="Times New Roman" pitchFamily="18" charset="0"/>
                <a:cs typeface="B Nazanin" pitchFamily="2" charset="-78"/>
              </a:rPr>
              <a:t>و</a:t>
            </a:r>
            <a:r>
              <a:rPr kumimoji="0" lang="en-US" sz="2200" i="0" u="none" strike="noStrike" cap="none" normalizeH="0" baseline="0" dirty="0" smtClean="0">
                <a:ln>
                  <a:noFill/>
                </a:ln>
                <a:solidFill>
                  <a:schemeClr val="tx1"/>
                </a:solidFill>
                <a:effectLst/>
                <a:latin typeface=" B NAZANIN"/>
                <a:ea typeface="Times New Roman" pitchFamily="18" charset="0"/>
                <a:cs typeface="B Nazanin" pitchFamily="2" charset="-78"/>
              </a:rPr>
              <a:t> </a:t>
            </a:r>
            <a:r>
              <a:rPr kumimoji="0" lang="fa-IR" sz="2200" i="0" u="none" strike="noStrike" cap="none" normalizeH="0" baseline="0" dirty="0" smtClean="0">
                <a:ln>
                  <a:noFill/>
                </a:ln>
                <a:solidFill>
                  <a:schemeClr val="tx1"/>
                </a:solidFill>
                <a:effectLst/>
                <a:latin typeface=" B NAZANIN"/>
                <a:ea typeface="Times New Roman" pitchFamily="18" charset="0"/>
                <a:cs typeface="B Nazanin" pitchFamily="2" charset="-78"/>
              </a:rPr>
              <a:t>واحد </a:t>
            </a:r>
            <a:r>
              <a:rPr kumimoji="0" lang="fa-IR" sz="2200" i="0" u="none" strike="noStrike" cap="none" normalizeH="0" baseline="0" dirty="0" smtClean="0">
                <a:ln>
                  <a:noFill/>
                </a:ln>
                <a:solidFill>
                  <a:schemeClr val="tx1"/>
                </a:solidFill>
                <a:effectLst/>
                <a:latin typeface=" B NAZANIN"/>
                <a:ea typeface="Times New Roman" pitchFamily="18" charset="0"/>
                <a:cs typeface="B Nazanin" pitchFamily="2" charset="-78"/>
              </a:rPr>
              <a:t>های </a:t>
            </a:r>
            <a:r>
              <a:rPr kumimoji="0" lang="fa-IR" sz="2200" i="0" u="none" strike="noStrike" cap="none" normalizeH="0" baseline="0" dirty="0" smtClean="0">
                <a:ln>
                  <a:noFill/>
                </a:ln>
                <a:solidFill>
                  <a:schemeClr val="tx1"/>
                </a:solidFill>
                <a:effectLst/>
                <a:latin typeface=" B NAZANIN"/>
                <a:ea typeface="Times New Roman" pitchFamily="18" charset="0"/>
                <a:cs typeface="B Nazanin" pitchFamily="2" charset="-78"/>
              </a:rPr>
              <a:t>محیطی</a:t>
            </a:r>
            <a:endParaRPr kumimoji="0" lang="en-US" sz="2200" i="0" u="none" strike="noStrike" cap="none" normalizeH="0" baseline="0" dirty="0" smtClean="0">
              <a:ln>
                <a:noFill/>
              </a:ln>
              <a:solidFill>
                <a:schemeClr val="tx1"/>
              </a:solidFill>
              <a:effectLst/>
              <a:latin typeface=" B NAZANIN"/>
              <a:ea typeface="Times New Roman" pitchFamily="18" charset="0"/>
              <a:cs typeface="B Nazanin" pitchFamily="2" charset="-78"/>
            </a:endParaRPr>
          </a:p>
          <a:p>
            <a:pPr marL="0" marR="0" lvl="0" indent="0" algn="r" defTabSz="914400" rtl="1" eaLnBrk="0" fontAlgn="base" latinLnBrk="0" hangingPunct="0">
              <a:lnSpc>
                <a:spcPct val="100000"/>
              </a:lnSpc>
              <a:spcBef>
                <a:spcPct val="0"/>
              </a:spcBef>
              <a:spcAft>
                <a:spcPct val="0"/>
              </a:spcAft>
              <a:buClrTx/>
              <a:buSzTx/>
              <a:tabLst>
                <a:tab pos="457200" algn="l"/>
              </a:tabLst>
            </a:pPr>
            <a:endParaRPr kumimoji="0" lang="en-US" sz="2200" i="0" u="none" strike="noStrike" cap="none" normalizeH="0" baseline="0" dirty="0" smtClean="0">
              <a:ln>
                <a:noFill/>
              </a:ln>
              <a:solidFill>
                <a:schemeClr val="tx1"/>
              </a:solidFill>
              <a:effectLst/>
              <a:latin typeface=" B NAZANIN"/>
              <a:cs typeface="B Nazanin" pitchFamily="2" charset="-78"/>
            </a:endParaRPr>
          </a:p>
          <a:p>
            <a:pPr marL="0" marR="0" lvl="0" indent="0" algn="r" defTabSz="914400" rtl="1" eaLnBrk="0" fontAlgn="base" latinLnBrk="0" hangingPunct="0">
              <a:lnSpc>
                <a:spcPct val="100000"/>
              </a:lnSpc>
              <a:spcBef>
                <a:spcPct val="0"/>
              </a:spcBef>
              <a:spcAft>
                <a:spcPct val="0"/>
              </a:spcAft>
              <a:buClrTx/>
              <a:buSzTx/>
              <a:buFontTx/>
              <a:buChar char="•"/>
              <a:tabLst>
                <a:tab pos="457200" algn="l"/>
              </a:tabLst>
            </a:pPr>
            <a:r>
              <a:rPr kumimoji="0" lang="fa-IR" sz="2200" i="0" u="none" strike="noStrike" cap="none" normalizeH="0" baseline="0" dirty="0" smtClean="0">
                <a:ln>
                  <a:noFill/>
                </a:ln>
                <a:solidFill>
                  <a:schemeClr val="tx1"/>
                </a:solidFill>
                <a:effectLst/>
                <a:latin typeface=" B NAZANIN"/>
                <a:ea typeface="Times New Roman" pitchFamily="18" charset="0"/>
                <a:cs typeface="B Nazanin" pitchFamily="2" charset="-78"/>
              </a:rPr>
              <a:t>ا</a:t>
            </a:r>
            <a:r>
              <a:rPr kumimoji="0" lang="ar-SA" sz="2200" i="0" u="none" strike="noStrike" cap="none" normalizeH="0" baseline="0" dirty="0" smtClean="0">
                <a:ln>
                  <a:noFill/>
                </a:ln>
                <a:solidFill>
                  <a:schemeClr val="tx1"/>
                </a:solidFill>
                <a:effectLst/>
                <a:latin typeface=" B NAZANIN"/>
                <a:ea typeface="Times New Roman" pitchFamily="18" charset="0"/>
                <a:cs typeface="B Nazanin" pitchFamily="2" charset="-78"/>
              </a:rPr>
              <a:t>طلاع رسا ني از طريق رسانه ها براي شناساندن </a:t>
            </a:r>
            <a:r>
              <a:rPr kumimoji="0" lang="ar-SA" sz="2200" i="0" u="none" strike="noStrike" cap="none" normalizeH="0" baseline="0" dirty="0" smtClean="0">
                <a:ln>
                  <a:noFill/>
                </a:ln>
                <a:solidFill>
                  <a:schemeClr val="tx1"/>
                </a:solidFill>
                <a:effectLst/>
                <a:latin typeface=" B NAZANIN"/>
                <a:ea typeface="Times New Roman" pitchFamily="18" charset="0"/>
                <a:cs typeface="B Nazanin" pitchFamily="2" charset="-78"/>
              </a:rPr>
              <a:t>روش</a:t>
            </a:r>
            <a:r>
              <a:rPr kumimoji="0" lang="fa-IR" sz="2200" i="0" u="none" strike="noStrike" cap="none" normalizeH="0" baseline="0" dirty="0" smtClean="0">
                <a:ln>
                  <a:noFill/>
                </a:ln>
                <a:solidFill>
                  <a:schemeClr val="tx1"/>
                </a:solidFill>
                <a:effectLst/>
                <a:latin typeface=" B NAZANIN"/>
                <a:ea typeface="Times New Roman" pitchFamily="18" charset="0"/>
                <a:cs typeface="B Nazanin" pitchFamily="2" charset="-78"/>
              </a:rPr>
              <a:t> </a:t>
            </a:r>
            <a:r>
              <a:rPr kumimoji="0" lang="ar-SA" sz="2200" i="0" u="none" strike="noStrike" cap="none" normalizeH="0" baseline="0" dirty="0" smtClean="0">
                <a:ln>
                  <a:noFill/>
                </a:ln>
                <a:solidFill>
                  <a:schemeClr val="tx1"/>
                </a:solidFill>
                <a:effectLst/>
                <a:latin typeface=" B NAZANIN"/>
                <a:ea typeface="Times New Roman" pitchFamily="18" charset="0"/>
                <a:cs typeface="B Nazanin" pitchFamily="2" charset="-78"/>
              </a:rPr>
              <a:t>هاي </a:t>
            </a:r>
            <a:r>
              <a:rPr kumimoji="0" lang="ar-SA" sz="2200" i="0" u="none" strike="noStrike" cap="none" normalizeH="0" baseline="0" dirty="0" smtClean="0">
                <a:ln>
                  <a:noFill/>
                </a:ln>
                <a:solidFill>
                  <a:schemeClr val="tx1"/>
                </a:solidFill>
                <a:effectLst/>
                <a:latin typeface=" B NAZANIN"/>
                <a:ea typeface="Times New Roman" pitchFamily="18" charset="0"/>
                <a:cs typeface="B Nazanin" pitchFamily="2" charset="-78"/>
              </a:rPr>
              <a:t>جاري </a:t>
            </a:r>
            <a:r>
              <a:rPr kumimoji="0" lang="ar-SA" sz="2200" i="0" u="none" strike="noStrike" cap="none" normalizeH="0" baseline="0" dirty="0" smtClean="0">
                <a:ln>
                  <a:noFill/>
                </a:ln>
                <a:solidFill>
                  <a:schemeClr val="tx1"/>
                </a:solidFill>
                <a:effectLst/>
                <a:latin typeface=" B NAZANIN"/>
                <a:ea typeface="Times New Roman" pitchFamily="18" charset="0"/>
                <a:cs typeface="B Nazanin" pitchFamily="2" charset="-78"/>
              </a:rPr>
              <a:t>بيمارستان</a:t>
            </a:r>
            <a:r>
              <a:rPr kumimoji="0" lang="fa-IR" sz="2200" i="0" u="none" strike="noStrike" cap="none" normalizeH="0" baseline="0" dirty="0" smtClean="0">
                <a:ln>
                  <a:noFill/>
                </a:ln>
                <a:solidFill>
                  <a:schemeClr val="tx1"/>
                </a:solidFill>
                <a:effectLst/>
                <a:latin typeface=" B NAZANIN"/>
                <a:ea typeface="Times New Roman" pitchFamily="18" charset="0"/>
                <a:cs typeface="B Nazanin" pitchFamily="2" charset="-78"/>
              </a:rPr>
              <a:t> </a:t>
            </a:r>
            <a:r>
              <a:rPr kumimoji="0" lang="ar-SA" sz="2200" i="0" u="none" strike="noStrike" cap="none" normalizeH="0" baseline="0" dirty="0" smtClean="0">
                <a:ln>
                  <a:noFill/>
                </a:ln>
                <a:solidFill>
                  <a:schemeClr val="tx1"/>
                </a:solidFill>
                <a:effectLst/>
                <a:latin typeface=" B NAZANIN"/>
                <a:ea typeface="Times New Roman" pitchFamily="18" charset="0"/>
                <a:cs typeface="B Nazanin" pitchFamily="2" charset="-78"/>
              </a:rPr>
              <a:t>هاي </a:t>
            </a:r>
            <a:r>
              <a:rPr kumimoji="0" lang="ar-SA" sz="2200" i="0" u="none" strike="noStrike" cap="none" normalizeH="0" baseline="0" dirty="0" smtClean="0">
                <a:ln>
                  <a:noFill/>
                </a:ln>
                <a:solidFill>
                  <a:schemeClr val="tx1"/>
                </a:solidFill>
                <a:effectLst/>
                <a:latin typeface=" B NAZANIN"/>
                <a:ea typeface="Times New Roman" pitchFamily="18" charset="0"/>
                <a:cs typeface="B Nazanin" pitchFamily="2" charset="-78"/>
              </a:rPr>
              <a:t>دوستدار كودك و ضرورت مراجعه به مراكز بهداشتي قبل از هر نوع تغيير در روش تغذيه </a:t>
            </a:r>
            <a:r>
              <a:rPr lang="ar-SA" sz="2200" dirty="0">
                <a:latin typeface=" B NAZANIN"/>
                <a:ea typeface="Times New Roman" pitchFamily="18" charset="0"/>
                <a:cs typeface="B Nazanin" pitchFamily="2" charset="-78"/>
              </a:rPr>
              <a:t>شير خوار و شروع </a:t>
            </a:r>
            <a:r>
              <a:rPr lang="ar-SA" sz="2200" dirty="0" smtClean="0">
                <a:latin typeface=" B NAZANIN"/>
                <a:ea typeface="Times New Roman" pitchFamily="18" charset="0"/>
                <a:cs typeface="B Nazanin" pitchFamily="2" charset="-78"/>
              </a:rPr>
              <a:t>شير</a:t>
            </a:r>
            <a:r>
              <a:rPr lang="fa-IR" sz="2200" dirty="0" smtClean="0">
                <a:latin typeface=" B NAZANIN"/>
                <a:ea typeface="Times New Roman" pitchFamily="18" charset="0"/>
                <a:cs typeface="B Nazanin" pitchFamily="2" charset="-78"/>
              </a:rPr>
              <a:t> مصنوعی</a:t>
            </a:r>
            <a:endParaRPr lang="en-US" sz="2200" dirty="0" smtClean="0">
              <a:latin typeface=" B NAZANIN"/>
              <a:ea typeface="Times New Roman" pitchFamily="18" charset="0"/>
              <a:cs typeface="B Nazanin" pitchFamily="2" charset="-78"/>
            </a:endParaRPr>
          </a:p>
          <a:p>
            <a:pPr marL="0" marR="0" lvl="0" indent="0" algn="r" defTabSz="914400" rtl="1" eaLnBrk="0" fontAlgn="base" latinLnBrk="0" hangingPunct="0">
              <a:lnSpc>
                <a:spcPct val="100000"/>
              </a:lnSpc>
              <a:spcBef>
                <a:spcPct val="0"/>
              </a:spcBef>
              <a:spcAft>
                <a:spcPct val="0"/>
              </a:spcAft>
              <a:buClrTx/>
              <a:buSzTx/>
              <a:buFontTx/>
              <a:buChar char="•"/>
              <a:tabLst>
                <a:tab pos="457200" algn="l"/>
              </a:tabLst>
            </a:pPr>
            <a:endParaRPr lang="en-US" sz="2200" dirty="0">
              <a:latin typeface=" B NAZANIN"/>
              <a:ea typeface="Times New Roman" pitchFamily="18" charset="0"/>
              <a:cs typeface="B Nazanin" pitchFamily="2" charset="-78"/>
            </a:endParaRPr>
          </a:p>
          <a:p>
            <a:pPr algn="r" rtl="1" eaLnBrk="0" fontAlgn="base" hangingPunct="0">
              <a:spcBef>
                <a:spcPct val="0"/>
              </a:spcBef>
              <a:spcAft>
                <a:spcPct val="0"/>
              </a:spcAft>
              <a:buFontTx/>
              <a:buChar char="•"/>
              <a:tabLst>
                <a:tab pos="457200" algn="l"/>
              </a:tabLst>
            </a:pPr>
            <a:r>
              <a:rPr lang="ar-SA" sz="2200" dirty="0" smtClean="0">
                <a:latin typeface=" B NAZANIN"/>
                <a:ea typeface="Times New Roman" pitchFamily="18" charset="0"/>
                <a:cs typeface="B Nazanin" pitchFamily="2" charset="-78"/>
              </a:rPr>
              <a:t>نظارت بر توزيع شير مصنوعي وساماندهي آن</a:t>
            </a:r>
            <a:endParaRPr lang="en-US" sz="2200" dirty="0" smtClean="0">
              <a:latin typeface=" B NAZANIN"/>
              <a:ea typeface="Times New Roman" pitchFamily="18" charset="0"/>
              <a:cs typeface="B Nazanin" pitchFamily="2" charset="-78"/>
            </a:endParaRPr>
          </a:p>
          <a:p>
            <a:pPr algn="r" rtl="1" eaLnBrk="0" fontAlgn="base" hangingPunct="0">
              <a:spcBef>
                <a:spcPct val="0"/>
              </a:spcBef>
              <a:spcAft>
                <a:spcPct val="0"/>
              </a:spcAft>
              <a:buFontTx/>
              <a:buChar char="•"/>
              <a:tabLst>
                <a:tab pos="457200" algn="l"/>
              </a:tabLst>
            </a:pPr>
            <a:endParaRPr lang="en-US" sz="2200" dirty="0">
              <a:latin typeface=" B NAZANIN"/>
              <a:ea typeface="Times New Roman" pitchFamily="18" charset="0"/>
              <a:cs typeface="B Nazanin" pitchFamily="2" charset="-78"/>
            </a:endParaRPr>
          </a:p>
          <a:p>
            <a:pPr algn="r" rtl="1" eaLnBrk="0" fontAlgn="base" hangingPunct="0">
              <a:spcBef>
                <a:spcPct val="0"/>
              </a:spcBef>
              <a:spcAft>
                <a:spcPct val="0"/>
              </a:spcAft>
              <a:buFontTx/>
              <a:buChar char="•"/>
              <a:tabLst>
                <a:tab pos="457200" algn="l"/>
              </a:tabLst>
            </a:pPr>
            <a:r>
              <a:rPr lang="fa-IR" sz="2200" dirty="0" smtClean="0">
                <a:latin typeface=" B NAZANIN"/>
                <a:ea typeface="Times New Roman" pitchFamily="18" charset="0"/>
                <a:cs typeface="B Nazanin" pitchFamily="2" charset="-78"/>
              </a:rPr>
              <a:t>آموزش همراهان به منظور جلب حمایت آنان از مادر شیرده </a:t>
            </a:r>
            <a:endParaRPr lang="en-US" sz="2200" dirty="0" smtClean="0">
              <a:latin typeface=" B NAZANIN"/>
              <a:ea typeface="Times New Roman" pitchFamily="18" charset="0"/>
              <a:cs typeface="B Nazanin" pitchFamily="2" charset="-78"/>
            </a:endParaRPr>
          </a:p>
          <a:p>
            <a:pPr algn="r" rtl="1" eaLnBrk="0" fontAlgn="base" hangingPunct="0">
              <a:spcBef>
                <a:spcPct val="0"/>
              </a:spcBef>
              <a:spcAft>
                <a:spcPct val="0"/>
              </a:spcAft>
              <a:buFontTx/>
              <a:buChar char="•"/>
              <a:tabLst>
                <a:tab pos="457200" algn="l"/>
              </a:tabLst>
            </a:pPr>
            <a:endParaRPr lang="en-US" sz="2200" dirty="0" smtClean="0">
              <a:latin typeface=" B NAZANIN"/>
              <a:ea typeface="Times New Roman" pitchFamily="18" charset="0"/>
              <a:cs typeface="B Nazanin" pitchFamily="2" charset="-78"/>
            </a:endParaRPr>
          </a:p>
          <a:p>
            <a:pPr algn="r" rtl="1" eaLnBrk="0" fontAlgn="base" hangingPunct="0">
              <a:spcBef>
                <a:spcPct val="0"/>
              </a:spcBef>
              <a:spcAft>
                <a:spcPct val="0"/>
              </a:spcAft>
              <a:buFontTx/>
              <a:buChar char="•"/>
              <a:tabLst>
                <a:tab pos="457200" algn="l"/>
              </a:tabLst>
            </a:pPr>
            <a:r>
              <a:rPr lang="fa-IR" sz="2200" dirty="0" smtClean="0">
                <a:latin typeface=" B NAZANIN"/>
                <a:ea typeface="Times New Roman" pitchFamily="18" charset="0"/>
                <a:cs typeface="B Nazanin" pitchFamily="2" charset="-78"/>
              </a:rPr>
              <a:t>آشنا سازی مادر و همراهان نسبت به مرکز مشاوره شیردهی </a:t>
            </a:r>
            <a:endParaRPr lang="en-US" sz="2200" dirty="0" smtClean="0">
              <a:latin typeface=" B NAZANIN"/>
              <a:ea typeface="Times New Roman" pitchFamily="18" charset="0"/>
              <a:cs typeface="B Nazanin" pitchFamily="2" charset="-78"/>
            </a:endParaRPr>
          </a:p>
          <a:p>
            <a:pPr algn="r" rtl="1" eaLnBrk="0" fontAlgn="base" hangingPunct="0">
              <a:spcBef>
                <a:spcPct val="0"/>
              </a:spcBef>
              <a:spcAft>
                <a:spcPct val="0"/>
              </a:spcAft>
              <a:buFontTx/>
              <a:buChar char="•"/>
              <a:tabLst>
                <a:tab pos="457200" algn="l"/>
              </a:tabLst>
            </a:pPr>
            <a:endParaRPr lang="en-US" sz="2200" dirty="0">
              <a:latin typeface=" B NAZANIN"/>
              <a:ea typeface="Times New Roman" pitchFamily="18" charset="0"/>
              <a:cs typeface="B Nazanin" pitchFamily="2" charset="-78"/>
            </a:endParaRPr>
          </a:p>
          <a:p>
            <a:pPr algn="r" rtl="1" eaLnBrk="0" fontAlgn="base" hangingPunct="0">
              <a:spcBef>
                <a:spcPct val="0"/>
              </a:spcBef>
              <a:spcAft>
                <a:spcPct val="0"/>
              </a:spcAft>
              <a:buFontTx/>
              <a:buChar char="•"/>
              <a:tabLst>
                <a:tab pos="457200" algn="l"/>
              </a:tabLst>
            </a:pPr>
            <a:r>
              <a:rPr lang="fa-IR" sz="2200" dirty="0" smtClean="0">
                <a:latin typeface=" B NAZANIN"/>
                <a:ea typeface="Times New Roman" pitchFamily="18" charset="0"/>
                <a:cs typeface="B Nazanin" pitchFamily="2" charset="-78"/>
              </a:rPr>
              <a:t>معرفی فرد تازه زایمان کرده به واحد بهداشتی نزدیک محل سکونت  </a:t>
            </a:r>
            <a:endParaRPr lang="en-US" sz="2200" dirty="0" smtClean="0">
              <a:latin typeface=" B NAZANIN"/>
              <a:ea typeface="Times New Roman" pitchFamily="18" charset="0"/>
              <a:cs typeface="B Nazanin" pitchFamily="2" charset="-78"/>
            </a:endParaRPr>
          </a:p>
          <a:p>
            <a:pPr algn="r" rtl="1" eaLnBrk="0" fontAlgn="base" hangingPunct="0">
              <a:spcBef>
                <a:spcPct val="0"/>
              </a:spcBef>
              <a:spcAft>
                <a:spcPct val="0"/>
              </a:spcAft>
              <a:buFontTx/>
              <a:buChar char="•"/>
              <a:tabLst>
                <a:tab pos="457200" algn="l"/>
              </a:tabLst>
            </a:pPr>
            <a:endParaRPr lang="en-US" sz="2200" dirty="0">
              <a:latin typeface=" B NAZANIN"/>
              <a:ea typeface="Times New Roman" pitchFamily="18" charset="0"/>
              <a:cs typeface="B Nazanin" pitchFamily="2" charset="-78"/>
            </a:endParaRPr>
          </a:p>
          <a:p>
            <a:pPr algn="r" rtl="1" eaLnBrk="0" fontAlgn="base" hangingPunct="0">
              <a:spcBef>
                <a:spcPct val="0"/>
              </a:spcBef>
              <a:spcAft>
                <a:spcPct val="0"/>
              </a:spcAft>
              <a:buFontTx/>
              <a:buChar char="•"/>
              <a:tabLst>
                <a:tab pos="457200" algn="l"/>
              </a:tabLst>
            </a:pPr>
            <a:r>
              <a:rPr lang="fa-IR" sz="2200" dirty="0" smtClean="0">
                <a:latin typeface=" B NAZANIN"/>
                <a:ea typeface="Times New Roman" pitchFamily="18" charset="0"/>
                <a:cs typeface="B Nazanin" pitchFamily="2" charset="-78"/>
              </a:rPr>
              <a:t> ثبت اطلاعات شیرمصنوعی خواران بر اساس دستور جدید وزارت بهداشت</a:t>
            </a:r>
            <a:endParaRPr kumimoji="0" lang="ar-SA" sz="2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4" name="Picture 3"/>
          <p:cNvPicPr>
            <a:picLocks noChangeAspect="1"/>
          </p:cNvPicPr>
          <p:nvPr/>
        </p:nvPicPr>
        <p:blipFill>
          <a:blip r:embed="rId2"/>
          <a:stretch>
            <a:fillRect/>
          </a:stretch>
        </p:blipFill>
        <p:spPr>
          <a:xfrm>
            <a:off x="131618" y="5694218"/>
            <a:ext cx="4574413" cy="891134"/>
          </a:xfrm>
          <a:prstGeom prst="rect">
            <a:avLst/>
          </a:prstGeom>
        </p:spPr>
      </p:pic>
    </p:spTree>
    <p:extLst>
      <p:ext uri="{BB962C8B-B14F-4D97-AF65-F5344CB8AC3E}">
        <p14:creationId xmlns:p14="http://schemas.microsoft.com/office/powerpoint/2010/main" val="336769214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2782" y="1930689"/>
            <a:ext cx="10515600" cy="1325563"/>
          </a:xfrm>
          <a:solidFill>
            <a:schemeClr val="accent1">
              <a:lumMod val="20000"/>
              <a:lumOff val="80000"/>
            </a:schemeClr>
          </a:solidFill>
        </p:spPr>
        <p:txBody>
          <a:bodyPr/>
          <a:lstStyle/>
          <a:p>
            <a:pPr algn="ctr" rtl="1"/>
            <a:r>
              <a:rPr lang="fa-IR" dirty="0" smtClean="0">
                <a:cs typeface="B Titr" panose="00000700000000000000" pitchFamily="2" charset="-78"/>
              </a:rPr>
              <a:t>ممنون از توجه شما </a:t>
            </a:r>
            <a:endParaRPr lang="en-US" dirty="0">
              <a:cs typeface="B Titr" panose="00000700000000000000" pitchFamily="2" charset="-78"/>
            </a:endParaRPr>
          </a:p>
        </p:txBody>
      </p:sp>
      <p:pic>
        <p:nvPicPr>
          <p:cNvPr id="4" name="Picture 3"/>
          <p:cNvPicPr>
            <a:picLocks noChangeAspect="1"/>
          </p:cNvPicPr>
          <p:nvPr/>
        </p:nvPicPr>
        <p:blipFill>
          <a:blip r:embed="rId3"/>
          <a:stretch>
            <a:fillRect/>
          </a:stretch>
        </p:blipFill>
        <p:spPr>
          <a:xfrm>
            <a:off x="131618" y="3754583"/>
            <a:ext cx="11866418" cy="2830770"/>
          </a:xfrm>
          <a:prstGeom prst="rect">
            <a:avLst/>
          </a:prstGeom>
        </p:spPr>
      </p:pic>
    </p:spTree>
    <p:extLst>
      <p:ext uri="{BB962C8B-B14F-4D97-AF65-F5344CB8AC3E}">
        <p14:creationId xmlns:p14="http://schemas.microsoft.com/office/powerpoint/2010/main" val="266101474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BB5053-8473-4C07-ADF7-347362119EEB}"/>
              </a:ext>
            </a:extLst>
          </p:cNvPr>
          <p:cNvSpPr>
            <a:spLocks noGrp="1"/>
          </p:cNvSpPr>
          <p:nvPr>
            <p:ph type="title"/>
          </p:nvPr>
        </p:nvSpPr>
        <p:spPr>
          <a:xfrm>
            <a:off x="140677" y="168813"/>
            <a:ext cx="12051323" cy="858130"/>
          </a:xfrm>
        </p:spPr>
        <p:txBody>
          <a:bodyPr>
            <a:noAutofit/>
          </a:bodyPr>
          <a:lstStyle/>
          <a:p>
            <a:pPr marL="0" marR="0" rtl="1">
              <a:lnSpc>
                <a:spcPct val="107000"/>
              </a:lnSpc>
              <a:spcBef>
                <a:spcPts val="0"/>
              </a:spcBef>
              <a:spcAft>
                <a:spcPts val="800"/>
              </a:spcAft>
            </a:pPr>
            <a:r>
              <a:rPr lang="fa-IR" sz="2000" b="1" dirty="0">
                <a:effectLst/>
                <a:latin typeface="Calibri" panose="020F0502020204030204" pitchFamily="34" charset="0"/>
                <a:ea typeface="Calibri" panose="020F0502020204030204" pitchFamily="34" charset="0"/>
                <a:cs typeface="B Titr" panose="00000700000000000000" pitchFamily="2" charset="-78"/>
              </a:rPr>
              <a:t>درصد کودکان با خطر شدید بستری شده </a:t>
            </a:r>
            <a:r>
              <a:rPr lang="fa-IR" sz="2000" b="1" dirty="0">
                <a:effectLst/>
                <a:highlight>
                  <a:srgbClr val="FFFF00"/>
                </a:highlight>
                <a:latin typeface="Calibri" panose="020F0502020204030204" pitchFamily="34" charset="0"/>
                <a:ea typeface="Calibri" panose="020F0502020204030204" pitchFamily="34" charset="0"/>
                <a:cs typeface="B Titr" panose="00000700000000000000" pitchFamily="2" charset="-78"/>
              </a:rPr>
              <a:t>تعیین تکلیف نشده</a:t>
            </a:r>
            <a:r>
              <a:rPr lang="fa-IR" sz="2000" b="1" dirty="0">
                <a:effectLst/>
                <a:latin typeface="Calibri" panose="020F0502020204030204" pitchFamily="34" charset="0"/>
                <a:ea typeface="Calibri" panose="020F0502020204030204" pitchFamily="34" charset="0"/>
                <a:cs typeface="B Titr" panose="00000700000000000000" pitchFamily="2" charset="-78"/>
              </a:rPr>
              <a:t>  به تفکیک بیمارستان ها از تاریخ </a:t>
            </a:r>
            <a:r>
              <a:rPr lang="fa-IR" sz="2000" b="1" dirty="0" smtClean="0">
                <a:effectLst/>
                <a:latin typeface="Calibri" panose="020F0502020204030204" pitchFamily="34" charset="0"/>
                <a:ea typeface="Calibri" panose="020F0502020204030204" pitchFamily="34" charset="0"/>
                <a:cs typeface="B Titr" panose="00000700000000000000" pitchFamily="2" charset="-78"/>
              </a:rPr>
              <a:t>1/1/1401 </a:t>
            </a:r>
            <a:r>
              <a:rPr lang="fa-IR" sz="2000" b="1" dirty="0">
                <a:effectLst/>
                <a:latin typeface="Calibri" panose="020F0502020204030204" pitchFamily="34" charset="0"/>
                <a:ea typeface="Calibri" panose="020F0502020204030204" pitchFamily="34" charset="0"/>
                <a:cs typeface="B Titr" panose="00000700000000000000" pitchFamily="2" charset="-78"/>
              </a:rPr>
              <a:t>لغایت </a:t>
            </a:r>
            <a:r>
              <a:rPr lang="fa-IR" sz="2000" b="1" dirty="0" smtClean="0">
                <a:effectLst/>
                <a:latin typeface="Calibri" panose="020F0502020204030204" pitchFamily="34" charset="0"/>
                <a:ea typeface="Calibri" panose="020F0502020204030204" pitchFamily="34" charset="0"/>
                <a:cs typeface="B Titr" panose="00000700000000000000" pitchFamily="2" charset="-78"/>
              </a:rPr>
              <a:t>1401/10/30</a:t>
            </a:r>
            <a:r>
              <a:rPr lang="en-US" sz="1800" dirty="0">
                <a:effectLst/>
                <a:latin typeface="Calibri" panose="020F0502020204030204" pitchFamily="34" charset="0"/>
                <a:ea typeface="Calibri" panose="020F0502020204030204" pitchFamily="34" charset="0"/>
                <a:cs typeface="Arial" panose="020B0604020202020204" pitchFamily="34" charset="0"/>
              </a:rPr>
              <a:t/>
            </a:r>
            <a:br>
              <a:rPr lang="en-US" sz="1800" dirty="0">
                <a:effectLst/>
                <a:latin typeface="Calibri" panose="020F0502020204030204" pitchFamily="34" charset="0"/>
                <a:ea typeface="Calibri" panose="020F0502020204030204" pitchFamily="34" charset="0"/>
                <a:cs typeface="Arial" panose="020B0604020202020204" pitchFamily="34" charset="0"/>
              </a:rPr>
            </a:br>
            <a:endParaRPr lang="en-US" sz="2000" dirty="0"/>
          </a:p>
        </p:txBody>
      </p:sp>
      <p:graphicFrame>
        <p:nvGraphicFramePr>
          <p:cNvPr id="3" name="Chart 2">
            <a:extLst>
              <a:ext uri="{FF2B5EF4-FFF2-40B4-BE49-F238E27FC236}">
                <a16:creationId xmlns:a16="http://schemas.microsoft.com/office/drawing/2014/main" id="{E12AD614-BF4C-4055-B24A-E2CA3E0091D1}"/>
              </a:ext>
            </a:extLst>
          </p:cNvPr>
          <p:cNvGraphicFramePr/>
          <p:nvPr>
            <p:extLst>
              <p:ext uri="{D42A27DB-BD31-4B8C-83A1-F6EECF244321}">
                <p14:modId xmlns:p14="http://schemas.microsoft.com/office/powerpoint/2010/main" val="3906516945"/>
              </p:ext>
            </p:extLst>
          </p:nvPr>
        </p:nvGraphicFramePr>
        <p:xfrm>
          <a:off x="309489" y="828675"/>
          <a:ext cx="11741834" cy="551585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22341996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4926E6-BFC9-40B5-A34F-2EB99147829C}"/>
              </a:ext>
            </a:extLst>
          </p:cNvPr>
          <p:cNvSpPr>
            <a:spLocks noGrp="1"/>
          </p:cNvSpPr>
          <p:nvPr>
            <p:ph type="title"/>
          </p:nvPr>
        </p:nvSpPr>
        <p:spPr>
          <a:xfrm>
            <a:off x="211015" y="0"/>
            <a:ext cx="11774659" cy="970671"/>
          </a:xfrm>
        </p:spPr>
        <p:txBody>
          <a:bodyPr>
            <a:normAutofit/>
          </a:bodyPr>
          <a:lstStyle/>
          <a:p>
            <a:r>
              <a:rPr lang="fa-IR" sz="2000" dirty="0">
                <a:cs typeface="B Titr" panose="00000700000000000000" pitchFamily="2" charset="-78"/>
              </a:rPr>
              <a:t>درصد پیگیری موارد با خطر شدید توسط کارشناس  کودکان به تفکیک شهرستان  از تاریخ 1401/01/01 لغایت 1401/10/30</a:t>
            </a:r>
            <a:endParaRPr lang="en-US" sz="2000" dirty="0">
              <a:cs typeface="B Titr" panose="00000700000000000000" pitchFamily="2" charset="-78"/>
            </a:endParaRPr>
          </a:p>
        </p:txBody>
      </p:sp>
      <p:graphicFrame>
        <p:nvGraphicFramePr>
          <p:cNvPr id="5" name="Chart 4">
            <a:extLst>
              <a:ext uri="{FF2B5EF4-FFF2-40B4-BE49-F238E27FC236}">
                <a16:creationId xmlns:a16="http://schemas.microsoft.com/office/drawing/2014/main" id="{2E17BF69-6E45-4F65-AD70-711B814F431B}"/>
              </a:ext>
            </a:extLst>
          </p:cNvPr>
          <p:cNvGraphicFramePr/>
          <p:nvPr>
            <p:extLst>
              <p:ext uri="{D42A27DB-BD31-4B8C-83A1-F6EECF244321}">
                <p14:modId xmlns:p14="http://schemas.microsoft.com/office/powerpoint/2010/main" val="3873335546"/>
              </p:ext>
            </p:extLst>
          </p:nvPr>
        </p:nvGraphicFramePr>
        <p:xfrm>
          <a:off x="206325" y="719666"/>
          <a:ext cx="11774659" cy="541866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74839799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68812"/>
            <a:ext cx="10739511" cy="787791"/>
          </a:xfrm>
        </p:spPr>
        <p:txBody>
          <a:bodyPr>
            <a:normAutofit/>
          </a:bodyPr>
          <a:lstStyle/>
          <a:p>
            <a:pPr algn="ctr" rtl="1"/>
            <a:r>
              <a:rPr lang="fa-IR" sz="2800" dirty="0" smtClean="0">
                <a:solidFill>
                  <a:srgbClr val="CC0099"/>
                </a:solidFill>
                <a:cs typeface="B Titr" panose="00000700000000000000" pitchFamily="2" charset="-78"/>
              </a:rPr>
              <a:t>انتظارات در برنامه کودک بیمار و </a:t>
            </a:r>
            <a:r>
              <a:rPr lang="en-US" sz="2800" b="1" dirty="0" smtClean="0">
                <a:solidFill>
                  <a:srgbClr val="CC0099"/>
                </a:solidFill>
                <a:cs typeface="B Titr" panose="00000700000000000000" pitchFamily="2" charset="-78"/>
              </a:rPr>
              <a:t>MCMC</a:t>
            </a:r>
            <a:r>
              <a:rPr lang="fa-IR" sz="2800" dirty="0" smtClean="0">
                <a:solidFill>
                  <a:srgbClr val="CC0099"/>
                </a:solidFill>
                <a:cs typeface="B Titr" panose="00000700000000000000" pitchFamily="2" charset="-78"/>
              </a:rPr>
              <a:t> </a:t>
            </a:r>
            <a:endParaRPr lang="fa-IR" sz="2800" dirty="0">
              <a:solidFill>
                <a:srgbClr val="CC0099"/>
              </a:solidFill>
              <a:cs typeface="B Titr" panose="00000700000000000000" pitchFamily="2" charset="-78"/>
            </a:endParaRPr>
          </a:p>
        </p:txBody>
      </p:sp>
      <p:sp>
        <p:nvSpPr>
          <p:cNvPr id="3" name="Content Placeholder 2"/>
          <p:cNvSpPr>
            <a:spLocks noGrp="1"/>
          </p:cNvSpPr>
          <p:nvPr>
            <p:ph idx="1"/>
          </p:nvPr>
        </p:nvSpPr>
        <p:spPr>
          <a:xfrm>
            <a:off x="478302" y="956603"/>
            <a:ext cx="11310424" cy="5099491"/>
          </a:xfrm>
        </p:spPr>
        <p:txBody>
          <a:bodyPr>
            <a:normAutofit fontScale="40000" lnSpcReduction="20000"/>
          </a:bodyPr>
          <a:lstStyle/>
          <a:p>
            <a:pPr marR="0" lvl="0" algn="just" defTabSz="914400" rtl="1" eaLnBrk="1" fontAlgn="auto" latinLnBrk="0" hangingPunct="1">
              <a:lnSpc>
                <a:spcPct val="120000"/>
              </a:lnSpc>
              <a:spcBef>
                <a:spcPct val="20000"/>
              </a:spcBef>
              <a:spcAft>
                <a:spcPts val="800"/>
              </a:spcAft>
              <a:buClrTx/>
              <a:buSzTx/>
              <a:buFont typeface="Wingdings" panose="05000000000000000000" pitchFamily="2" charset="2"/>
              <a:buChar char="Ø"/>
              <a:tabLst/>
              <a:defRPr/>
            </a:pPr>
            <a:r>
              <a:rPr lang="fa-IR" sz="7200" dirty="0">
                <a:solidFill>
                  <a:prstClr val="black"/>
                </a:solidFill>
                <a:latin typeface="Calibri" panose="020F0502020204030204" pitchFamily="34" charset="0"/>
                <a:cs typeface="B Nazanin" panose="00000400000000000000" pitchFamily="2" charset="-78"/>
              </a:rPr>
              <a:t>برآورد و تامین اقلام دارویی مانا و تجهیزات مورد نیاز مطابق با بوکلت کودک بیمار </a:t>
            </a:r>
          </a:p>
          <a:p>
            <a:pPr marR="0" lvl="0" algn="just" defTabSz="914400" rtl="1" eaLnBrk="1" fontAlgn="auto" latinLnBrk="0" hangingPunct="1">
              <a:lnSpc>
                <a:spcPct val="120000"/>
              </a:lnSpc>
              <a:spcBef>
                <a:spcPct val="20000"/>
              </a:spcBef>
              <a:spcAft>
                <a:spcPts val="800"/>
              </a:spcAft>
              <a:buClrTx/>
              <a:buSzTx/>
              <a:buFont typeface="Wingdings" panose="05000000000000000000" pitchFamily="2" charset="2"/>
              <a:buChar char="Ø"/>
              <a:tabLst/>
              <a:defRPr/>
            </a:pPr>
            <a:r>
              <a:rPr lang="fa-IR" sz="7200" dirty="0">
                <a:solidFill>
                  <a:prstClr val="black"/>
                </a:solidFill>
                <a:latin typeface="Calibri" panose="020F0502020204030204" pitchFamily="34" charset="0"/>
                <a:cs typeface="B Nazanin" panose="00000400000000000000" pitchFamily="2" charset="-78"/>
              </a:rPr>
              <a:t>استخراج و جمع بندی خدمات انجام شده، مشکلات و چالش های برنامه مانا در سطح شهرستان و بررسی در </a:t>
            </a:r>
            <a:r>
              <a:rPr lang="fa-IR" sz="7200" dirty="0">
                <a:solidFill>
                  <a:prstClr val="black"/>
                </a:solidFill>
                <a:highlight>
                  <a:srgbClr val="FFFF00"/>
                </a:highlight>
                <a:latin typeface="Calibri" panose="020F0502020204030204" pitchFamily="34" charset="0"/>
                <a:cs typeface="B Nazanin" panose="00000400000000000000" pitchFamily="2" charset="-78"/>
              </a:rPr>
              <a:t>کمیته های سلامت کودکان </a:t>
            </a:r>
          </a:p>
          <a:p>
            <a:pPr marR="0" lvl="0" algn="just" defTabSz="914400" rtl="1" eaLnBrk="1" fontAlgn="auto" latinLnBrk="0" hangingPunct="1">
              <a:lnSpc>
                <a:spcPct val="120000"/>
              </a:lnSpc>
              <a:spcBef>
                <a:spcPct val="20000"/>
              </a:spcBef>
              <a:spcAft>
                <a:spcPts val="800"/>
              </a:spcAft>
              <a:buClrTx/>
              <a:buSzTx/>
              <a:buFont typeface="Wingdings" panose="05000000000000000000" pitchFamily="2" charset="2"/>
              <a:buChar char="Ø"/>
              <a:tabLst/>
              <a:defRPr/>
            </a:pPr>
            <a:r>
              <a:rPr kumimoji="0" lang="fa-IR" sz="720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Nazanin" panose="00000400000000000000" pitchFamily="2" charset="-78"/>
              </a:rPr>
              <a:t>  </a:t>
            </a:r>
            <a:r>
              <a:rPr lang="fa-IR" sz="7200" dirty="0">
                <a:solidFill>
                  <a:prstClr val="black"/>
                </a:solidFill>
                <a:latin typeface="Calibri" panose="020F0502020204030204" pitchFamily="34" charset="0"/>
                <a:cs typeface="B Nazanin" panose="00000400000000000000" pitchFamily="2" charset="-78"/>
              </a:rPr>
              <a:t>تاکید بر ارائه خدمات کودک بیمار توسط پزشک و در صورت عدم حضور پزشک به هر دلیلی  ارائه خدمات توسط غیر پزشک و ثبت دقیق در سامانه سیب </a:t>
            </a:r>
          </a:p>
          <a:p>
            <a:pPr marR="0" lvl="0" algn="just" defTabSz="914400" rtl="1" eaLnBrk="1" fontAlgn="auto" latinLnBrk="0" hangingPunct="1">
              <a:lnSpc>
                <a:spcPct val="120000"/>
              </a:lnSpc>
              <a:spcBef>
                <a:spcPct val="20000"/>
              </a:spcBef>
              <a:spcAft>
                <a:spcPts val="800"/>
              </a:spcAft>
              <a:buClrTx/>
              <a:buSzTx/>
              <a:buFont typeface="Wingdings" panose="05000000000000000000" pitchFamily="2" charset="2"/>
              <a:buChar char="Ø"/>
              <a:tabLst/>
              <a:defRPr/>
            </a:pPr>
            <a:r>
              <a:rPr kumimoji="0" lang="fa-IR" sz="720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Nazanin" panose="00000400000000000000" pitchFamily="2" charset="-78"/>
              </a:rPr>
              <a:t>انجام پیگیری ها مطابق با دستورالعمل و اطمینان از بهبود شیر خوار و کودک و ثبت نتایج در سامانه سیب </a:t>
            </a:r>
            <a:endParaRPr kumimoji="0" lang="en-US" sz="720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Nazanin" panose="00000400000000000000" pitchFamily="2" charset="-78"/>
            </a:endParaRPr>
          </a:p>
          <a:p>
            <a:pPr marR="0" lvl="0" algn="just" defTabSz="914400" rtl="1" eaLnBrk="1" fontAlgn="auto" latinLnBrk="0" hangingPunct="1">
              <a:lnSpc>
                <a:spcPct val="120000"/>
              </a:lnSpc>
              <a:spcBef>
                <a:spcPct val="20000"/>
              </a:spcBef>
              <a:spcAft>
                <a:spcPts val="800"/>
              </a:spcAft>
              <a:buClrTx/>
              <a:buSzTx/>
              <a:buFont typeface="Wingdings" panose="05000000000000000000" pitchFamily="2" charset="2"/>
              <a:buChar char="Ø"/>
              <a:tabLst/>
              <a:defRPr/>
            </a:pPr>
            <a:r>
              <a:rPr lang="fa-IR" sz="7200" dirty="0">
                <a:solidFill>
                  <a:prstClr val="black"/>
                </a:solidFill>
                <a:latin typeface="Calibri" panose="020F0502020204030204" pitchFamily="34" charset="0"/>
                <a:cs typeface="B Nazanin" panose="00000400000000000000" pitchFamily="2" charset="-78"/>
              </a:rPr>
              <a:t>آموزش والدین در خصوص علایم خطر فوری ، نشانه های خطر و نحوه درمان خانگی و توصیه های تغذیه ای در بیماری و ....</a:t>
            </a:r>
          </a:p>
          <a:p>
            <a:pPr marL="0" marR="0" lvl="0" indent="0" algn="r" defTabSz="914400" rtl="1" eaLnBrk="1" fontAlgn="auto" latinLnBrk="0" hangingPunct="1">
              <a:lnSpc>
                <a:spcPct val="107000"/>
              </a:lnSpc>
              <a:spcBef>
                <a:spcPct val="20000"/>
              </a:spcBef>
              <a:spcAft>
                <a:spcPts val="800"/>
              </a:spcAft>
              <a:buClrTx/>
              <a:buSzTx/>
              <a:buNone/>
              <a:tabLst/>
              <a:defRPr/>
            </a:pPr>
            <a:endParaRPr kumimoji="0" lang="fa-IR" sz="49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Nazanin" panose="00000400000000000000" pitchFamily="2" charset="-78"/>
            </a:endParaRPr>
          </a:p>
          <a:p>
            <a:pPr marR="0" lvl="0" algn="r" defTabSz="914400" rtl="1" eaLnBrk="1" fontAlgn="auto" latinLnBrk="0" hangingPunct="1">
              <a:lnSpc>
                <a:spcPct val="107000"/>
              </a:lnSpc>
              <a:spcBef>
                <a:spcPct val="20000"/>
              </a:spcBef>
              <a:spcAft>
                <a:spcPts val="800"/>
              </a:spcAft>
              <a:buClrTx/>
              <a:buSzTx/>
              <a:buFont typeface="Wingdings" panose="05000000000000000000" pitchFamily="2" charset="2"/>
              <a:buChar char="Ø"/>
              <a:tabLst/>
              <a:defRPr/>
            </a:pPr>
            <a:endParaRPr kumimoji="0" lang="en-US" sz="4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a:p>
            <a:pPr marR="0" lvl="0" algn="r" defTabSz="914400" rtl="1" eaLnBrk="1" fontAlgn="auto" latinLnBrk="0" hangingPunct="1">
              <a:lnSpc>
                <a:spcPct val="107000"/>
              </a:lnSpc>
              <a:spcBef>
                <a:spcPct val="20000"/>
              </a:spcBef>
              <a:spcAft>
                <a:spcPts val="800"/>
              </a:spcAft>
              <a:buClrTx/>
              <a:buSzTx/>
              <a:buFont typeface="Wingdings" panose="05000000000000000000" pitchFamily="2" charset="2"/>
              <a:buChar char="Ø"/>
              <a:tabLst/>
              <a:defRPr/>
            </a:pPr>
            <a:endParaRPr kumimoji="0" lang="fa-IR" sz="22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Nazanin" panose="00000400000000000000" pitchFamily="2" charset="-78"/>
            </a:endParaRPr>
          </a:p>
          <a:p>
            <a:pPr marR="0" lvl="0" algn="r" defTabSz="914400" rtl="1" eaLnBrk="1" fontAlgn="auto" latinLnBrk="0" hangingPunct="1">
              <a:lnSpc>
                <a:spcPct val="107000"/>
              </a:lnSpc>
              <a:spcBef>
                <a:spcPct val="20000"/>
              </a:spcBef>
              <a:spcAft>
                <a:spcPts val="800"/>
              </a:spcAft>
              <a:buClrTx/>
              <a:buSzTx/>
              <a:buFont typeface="Wingdings" panose="05000000000000000000" pitchFamily="2" charset="2"/>
              <a:buChar char="Ø"/>
              <a:tabLst/>
              <a:defRPr/>
            </a:pPr>
            <a:endParaRPr kumimoji="0" lang="en-US" sz="22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a:p>
            <a:pPr marR="0" lvl="0" algn="r" defTabSz="914400" rtl="1" eaLnBrk="1" fontAlgn="auto" latinLnBrk="0" hangingPunct="1">
              <a:lnSpc>
                <a:spcPct val="107000"/>
              </a:lnSpc>
              <a:spcBef>
                <a:spcPct val="20000"/>
              </a:spcBef>
              <a:spcAft>
                <a:spcPts val="800"/>
              </a:spcAft>
              <a:buClrTx/>
              <a:buSzTx/>
              <a:buFont typeface="Wingdings" panose="05000000000000000000" pitchFamily="2" charset="2"/>
              <a:buChar char="Ø"/>
              <a:tabLst/>
              <a:defRPr/>
            </a:pPr>
            <a:endParaRPr lang="fa-IR" sz="2100" b="1" dirty="0">
              <a:solidFill>
                <a:prstClr val="black"/>
              </a:solidFill>
              <a:latin typeface="Calibri" panose="020F0502020204030204" pitchFamily="34" charset="0"/>
              <a:cs typeface="B Nazanin" panose="00000400000000000000" pitchFamily="2" charset="-78"/>
            </a:endParaRPr>
          </a:p>
          <a:p>
            <a:pPr marR="0" lvl="0" algn="r" defTabSz="914400" rtl="1" eaLnBrk="1" fontAlgn="auto" latinLnBrk="0" hangingPunct="1">
              <a:lnSpc>
                <a:spcPct val="107000"/>
              </a:lnSpc>
              <a:spcBef>
                <a:spcPct val="20000"/>
              </a:spcBef>
              <a:spcAft>
                <a:spcPts val="800"/>
              </a:spcAft>
              <a:buClrTx/>
              <a:buSzTx/>
              <a:buFont typeface="Wingdings" panose="05000000000000000000" pitchFamily="2" charset="2"/>
              <a:buChar char="Ø"/>
              <a:tabLst/>
              <a:defRPr/>
            </a:pPr>
            <a:endParaRPr lang="en-US" sz="2100" b="1" dirty="0">
              <a:solidFill>
                <a:prstClr val="black"/>
              </a:solidFill>
              <a:latin typeface="Calibri" panose="020F0502020204030204" pitchFamily="34" charset="0"/>
              <a:cs typeface="B Nazanin" panose="00000400000000000000" pitchFamily="2" charset="-78"/>
            </a:endParaRPr>
          </a:p>
          <a:p>
            <a:pPr marR="0" lvl="0" algn="r" defTabSz="914400" rtl="1" eaLnBrk="1" fontAlgn="auto" latinLnBrk="0" hangingPunct="1">
              <a:lnSpc>
                <a:spcPct val="107000"/>
              </a:lnSpc>
              <a:spcBef>
                <a:spcPct val="20000"/>
              </a:spcBef>
              <a:spcAft>
                <a:spcPts val="800"/>
              </a:spcAft>
              <a:buClrTx/>
              <a:buSzTx/>
              <a:buFont typeface="Wingdings" panose="05000000000000000000" pitchFamily="2" charset="2"/>
              <a:buChar char="Ø"/>
              <a:tabLst/>
              <a:defRPr/>
            </a:pPr>
            <a:endParaRPr lang="fa-IR" sz="2200" b="1" dirty="0">
              <a:solidFill>
                <a:prstClr val="black"/>
              </a:solidFill>
              <a:latin typeface="Calibri" panose="020F0502020204030204" pitchFamily="34" charset="0"/>
              <a:ea typeface="Calibri" panose="020F0502020204030204" pitchFamily="34" charset="0"/>
              <a:cs typeface="B Nazanin" panose="00000400000000000000" pitchFamily="2" charset="-78"/>
            </a:endParaRPr>
          </a:p>
          <a:p>
            <a:pPr marR="0" lvl="0" algn="r" defTabSz="914400" rtl="1" eaLnBrk="1" fontAlgn="auto" latinLnBrk="0" hangingPunct="1">
              <a:lnSpc>
                <a:spcPct val="107000"/>
              </a:lnSpc>
              <a:spcBef>
                <a:spcPct val="20000"/>
              </a:spcBef>
              <a:spcAft>
                <a:spcPts val="800"/>
              </a:spcAft>
              <a:buClrTx/>
              <a:buSzTx/>
              <a:buFont typeface="Wingdings" panose="05000000000000000000" pitchFamily="2" charset="2"/>
              <a:buChar char="Ø"/>
              <a:tabLst/>
              <a:defRPr/>
            </a:pPr>
            <a:endParaRPr kumimoji="0" lang="en-US" sz="22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a:p>
            <a:pPr marL="0" marR="0" lvl="0" indent="0" algn="r" defTabSz="914400" rtl="1" eaLnBrk="1" fontAlgn="auto" latinLnBrk="0" hangingPunct="1">
              <a:lnSpc>
                <a:spcPct val="120000"/>
              </a:lnSpc>
              <a:spcBef>
                <a:spcPts val="1000"/>
              </a:spcBef>
              <a:spcAft>
                <a:spcPts val="0"/>
              </a:spcAft>
              <a:buClr>
                <a:srgbClr val="8FA751"/>
              </a:buClr>
              <a:buSzPct val="160000"/>
              <a:buNone/>
              <a:tabLst/>
              <a:defRPr/>
            </a:pPr>
            <a:endParaRPr lang="fa-IR" sz="2900" dirty="0">
              <a:solidFill>
                <a:prstClr val="black"/>
              </a:solidFill>
              <a:latin typeface="Calibri"/>
              <a:cs typeface="B Mitra" panose="00000400000000000000" pitchFamily="2" charset="-78"/>
            </a:endParaRPr>
          </a:p>
          <a:p>
            <a:pPr marL="0" marR="0" lvl="0" indent="0" algn="r" defTabSz="914400" rtl="1" eaLnBrk="1" fontAlgn="auto" latinLnBrk="0" hangingPunct="1">
              <a:lnSpc>
                <a:spcPct val="120000"/>
              </a:lnSpc>
              <a:spcBef>
                <a:spcPts val="1000"/>
              </a:spcBef>
              <a:spcAft>
                <a:spcPts val="0"/>
              </a:spcAft>
              <a:buClr>
                <a:srgbClr val="8FA751"/>
              </a:buClr>
              <a:buSzPct val="160000"/>
              <a:buNone/>
              <a:tabLst/>
              <a:defRPr/>
            </a:pPr>
            <a:endParaRPr lang="fa-IR" sz="2900" dirty="0">
              <a:solidFill>
                <a:prstClr val="black"/>
              </a:solidFill>
              <a:latin typeface="Calibri"/>
              <a:cs typeface="B Mitra" panose="00000400000000000000" pitchFamily="2" charset="-78"/>
            </a:endParaRPr>
          </a:p>
          <a:p>
            <a:pPr marL="0" lvl="0" indent="0" algn="r" rtl="1">
              <a:lnSpc>
                <a:spcPct val="100000"/>
              </a:lnSpc>
              <a:spcBef>
                <a:spcPct val="20000"/>
              </a:spcBef>
              <a:buNone/>
            </a:pPr>
            <a:endParaRPr lang="fa-IR" dirty="0">
              <a:solidFill>
                <a:prstClr val="black"/>
              </a:solidFill>
              <a:cs typeface="B Mitra" panose="00000400000000000000" pitchFamily="2" charset="-78"/>
            </a:endParaRPr>
          </a:p>
          <a:p>
            <a:pPr marL="0" marR="0" lvl="0" indent="0" algn="r" defTabSz="914400" rtl="1" eaLnBrk="1" fontAlgn="auto" latinLnBrk="0" hangingPunct="1">
              <a:lnSpc>
                <a:spcPct val="150000"/>
              </a:lnSpc>
              <a:spcBef>
                <a:spcPts val="0"/>
              </a:spcBef>
              <a:spcAft>
                <a:spcPts val="0"/>
              </a:spcAft>
              <a:buClrTx/>
              <a:buSzTx/>
              <a:buNone/>
              <a:tabLst/>
              <a:defRPr/>
            </a:pPr>
            <a:endParaRPr kumimoji="0" lang="en-US" sz="11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a:p>
            <a:pPr marL="0" lvl="0" indent="0" algn="r" rtl="1">
              <a:lnSpc>
                <a:spcPct val="100000"/>
              </a:lnSpc>
              <a:spcBef>
                <a:spcPct val="20000"/>
              </a:spcBef>
              <a:buNone/>
            </a:pPr>
            <a:endParaRPr lang="fa-IR" dirty="0">
              <a:solidFill>
                <a:prstClr val="black"/>
              </a:solidFill>
              <a:cs typeface="B Mitra" panose="00000400000000000000" pitchFamily="2" charset="-78"/>
            </a:endParaRPr>
          </a:p>
          <a:p>
            <a:pPr algn="r" rtl="1"/>
            <a:endParaRPr lang="fa-IR" dirty="0">
              <a:cs typeface="B Mitra" panose="00000400000000000000" pitchFamily="2" charset="-78"/>
            </a:endParaRPr>
          </a:p>
        </p:txBody>
      </p:sp>
      <p:pic>
        <p:nvPicPr>
          <p:cNvPr id="4" name="Picture 3"/>
          <p:cNvPicPr>
            <a:picLocks noChangeAspect="1"/>
          </p:cNvPicPr>
          <p:nvPr/>
        </p:nvPicPr>
        <p:blipFill>
          <a:blip r:embed="rId2"/>
          <a:stretch>
            <a:fillRect/>
          </a:stretch>
        </p:blipFill>
        <p:spPr>
          <a:xfrm>
            <a:off x="1462521" y="5437437"/>
            <a:ext cx="6351444" cy="1237314"/>
          </a:xfrm>
          <a:prstGeom prst="rect">
            <a:avLst/>
          </a:prstGeom>
        </p:spPr>
      </p:pic>
    </p:spTree>
    <p:extLst>
      <p:ext uri="{BB962C8B-B14F-4D97-AF65-F5344CB8AC3E}">
        <p14:creationId xmlns:p14="http://schemas.microsoft.com/office/powerpoint/2010/main" val="373041728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11906"/>
            <a:ext cx="10515600" cy="1325563"/>
          </a:xfrm>
        </p:spPr>
        <p:txBody>
          <a:bodyPr/>
          <a:lstStyle/>
          <a:p>
            <a:pPr algn="ctr" rtl="1"/>
            <a:r>
              <a:rPr lang="fa-IR" sz="2800" dirty="0" smtClean="0">
                <a:solidFill>
                  <a:srgbClr val="CC0099"/>
                </a:solidFill>
                <a:cs typeface="B Titr" panose="00000700000000000000" pitchFamily="2" charset="-78"/>
              </a:rPr>
              <a:t>ادامه انتظارات </a:t>
            </a:r>
            <a:r>
              <a:rPr lang="fa-IR" sz="2800" dirty="0">
                <a:solidFill>
                  <a:srgbClr val="CC0099"/>
                </a:solidFill>
                <a:cs typeface="B Titr" panose="00000700000000000000" pitchFamily="2" charset="-78"/>
              </a:rPr>
              <a:t>در برنامه کودک بیمار و </a:t>
            </a:r>
            <a:r>
              <a:rPr lang="en-US" sz="2800" b="1" dirty="0">
                <a:solidFill>
                  <a:srgbClr val="CC0099"/>
                </a:solidFill>
                <a:cs typeface="B Titr" panose="00000700000000000000" pitchFamily="2" charset="-78"/>
              </a:rPr>
              <a:t>MCMC</a:t>
            </a:r>
            <a:r>
              <a:rPr lang="fa-IR" sz="2800" dirty="0">
                <a:solidFill>
                  <a:srgbClr val="CC0099"/>
                </a:solidFill>
                <a:cs typeface="B Titr" panose="00000700000000000000" pitchFamily="2" charset="-78"/>
              </a:rPr>
              <a:t> </a:t>
            </a:r>
            <a:endParaRPr lang="en-US" dirty="0"/>
          </a:p>
        </p:txBody>
      </p:sp>
      <p:sp>
        <p:nvSpPr>
          <p:cNvPr id="3" name="Content Placeholder 2"/>
          <p:cNvSpPr>
            <a:spLocks noGrp="1"/>
          </p:cNvSpPr>
          <p:nvPr>
            <p:ph idx="1"/>
          </p:nvPr>
        </p:nvSpPr>
        <p:spPr>
          <a:xfrm>
            <a:off x="253218" y="1085777"/>
            <a:ext cx="11100582" cy="5202482"/>
          </a:xfrm>
        </p:spPr>
        <p:txBody>
          <a:bodyPr>
            <a:normAutofit/>
          </a:bodyPr>
          <a:lstStyle/>
          <a:p>
            <a:pPr algn="r" rtl="1">
              <a:lnSpc>
                <a:spcPct val="120000"/>
              </a:lnSpc>
              <a:spcBef>
                <a:spcPct val="20000"/>
              </a:spcBef>
              <a:spcAft>
                <a:spcPts val="800"/>
              </a:spcAft>
              <a:buFont typeface="Wingdings" panose="05000000000000000000" pitchFamily="2" charset="2"/>
              <a:buChar char="Ø"/>
              <a:defRPr/>
            </a:pPr>
            <a:r>
              <a:rPr lang="fa-IR" sz="2900" dirty="0">
                <a:solidFill>
                  <a:prstClr val="black"/>
                </a:solidFill>
                <a:latin typeface="Calibri" panose="020F0502020204030204" pitchFamily="34" charset="0"/>
                <a:cs typeface="B Nazanin" panose="00000400000000000000" pitchFamily="2" charset="-78"/>
              </a:rPr>
              <a:t>برگزاری جلسات بازآموزی با توجه به نیاز ارائه دهندگان خدمت </a:t>
            </a:r>
            <a:endParaRPr lang="en-US" sz="2900" dirty="0">
              <a:solidFill>
                <a:prstClr val="black"/>
              </a:solidFill>
              <a:latin typeface="Calibri" panose="020F0502020204030204" pitchFamily="34" charset="0"/>
              <a:cs typeface="B Nazanin" panose="00000400000000000000" pitchFamily="2" charset="-78"/>
            </a:endParaRPr>
          </a:p>
          <a:p>
            <a:pPr algn="r" rtl="1">
              <a:lnSpc>
                <a:spcPct val="120000"/>
              </a:lnSpc>
              <a:spcBef>
                <a:spcPct val="20000"/>
              </a:spcBef>
              <a:spcAft>
                <a:spcPts val="800"/>
              </a:spcAft>
              <a:buFont typeface="Wingdings" panose="05000000000000000000" pitchFamily="2" charset="2"/>
              <a:buChar char="Ø"/>
              <a:defRPr/>
            </a:pPr>
            <a:r>
              <a:rPr lang="fa-IR" sz="2900" dirty="0">
                <a:solidFill>
                  <a:prstClr val="black"/>
                </a:solidFill>
                <a:latin typeface="Calibri" panose="020F0502020204030204" pitchFamily="34" charset="0"/>
                <a:cs typeface="B Nazanin" panose="00000400000000000000" pitchFamily="2" charset="-78"/>
              </a:rPr>
              <a:t>پیگیری 100 درصد کودکان با خطر شدید ثبت شده در سامانه </a:t>
            </a:r>
            <a:r>
              <a:rPr lang="en-US" sz="2900" dirty="0">
                <a:solidFill>
                  <a:prstClr val="black"/>
                </a:solidFill>
                <a:latin typeface="Calibri" panose="020F0502020204030204" pitchFamily="34" charset="0"/>
                <a:cs typeface="B Nazanin" panose="00000400000000000000" pitchFamily="2" charset="-78"/>
              </a:rPr>
              <a:t>MCMC</a:t>
            </a:r>
            <a:r>
              <a:rPr lang="fa-IR" sz="2900" dirty="0">
                <a:solidFill>
                  <a:prstClr val="black"/>
                </a:solidFill>
                <a:latin typeface="Calibri" panose="020F0502020204030204" pitchFamily="34" charset="0"/>
                <a:cs typeface="B Nazanin" panose="00000400000000000000" pitchFamily="2" charset="-78"/>
              </a:rPr>
              <a:t> توسط کارشناس کودکان آن شهرستان و ثبت نتیجه در قسمت پیگیری کارشناس کودکان</a:t>
            </a:r>
          </a:p>
          <a:p>
            <a:pPr algn="r" rtl="1">
              <a:lnSpc>
                <a:spcPct val="120000"/>
              </a:lnSpc>
              <a:spcBef>
                <a:spcPct val="20000"/>
              </a:spcBef>
              <a:spcAft>
                <a:spcPts val="800"/>
              </a:spcAft>
              <a:buFont typeface="Wingdings" panose="05000000000000000000" pitchFamily="2" charset="2"/>
              <a:buChar char="Ø"/>
              <a:defRPr/>
            </a:pPr>
            <a:r>
              <a:rPr lang="fa-IR" sz="2900" dirty="0">
                <a:solidFill>
                  <a:prstClr val="black"/>
                </a:solidFill>
                <a:latin typeface="Calibri" panose="020F0502020204030204" pitchFamily="34" charset="0"/>
                <a:cs typeface="B Nazanin" panose="00000400000000000000" pitchFamily="2" charset="-78"/>
              </a:rPr>
              <a:t>18.03 درصد از کودکان با خطر شدید در سامانه </a:t>
            </a:r>
            <a:r>
              <a:rPr lang="en-US" sz="2900" dirty="0" err="1">
                <a:solidFill>
                  <a:prstClr val="black"/>
                </a:solidFill>
                <a:latin typeface="Calibri" panose="020F0502020204030204" pitchFamily="34" charset="0"/>
                <a:cs typeface="B Nazanin" panose="00000400000000000000" pitchFamily="2" charset="-78"/>
              </a:rPr>
              <a:t>mcmc</a:t>
            </a:r>
            <a:r>
              <a:rPr lang="fa-IR" sz="2900" dirty="0">
                <a:solidFill>
                  <a:prstClr val="black"/>
                </a:solidFill>
                <a:latin typeface="Calibri" panose="020F0502020204030204" pitchFamily="34" charset="0"/>
                <a:cs typeface="B Nazanin" panose="00000400000000000000" pitchFamily="2" charset="-78"/>
              </a:rPr>
              <a:t> تعیین تکلیف نشده اند ، به منظور ثبت دقیق اطلاعات در سامانه با رابطین بیمارستان هماهنگی به عمل آید .</a:t>
            </a:r>
            <a:endParaRPr lang="en-US" sz="2900" dirty="0">
              <a:solidFill>
                <a:prstClr val="black"/>
              </a:solidFill>
              <a:latin typeface="Calibri" panose="020F0502020204030204" pitchFamily="34" charset="0"/>
              <a:cs typeface="B Nazanin" panose="00000400000000000000" pitchFamily="2" charset="-78"/>
            </a:endParaRPr>
          </a:p>
          <a:p>
            <a:pPr algn="r" rtl="1">
              <a:lnSpc>
                <a:spcPct val="120000"/>
              </a:lnSpc>
              <a:spcBef>
                <a:spcPct val="20000"/>
              </a:spcBef>
              <a:spcAft>
                <a:spcPts val="800"/>
              </a:spcAft>
              <a:buFont typeface="Wingdings" panose="05000000000000000000" pitchFamily="2" charset="2"/>
              <a:buChar char="Ø"/>
              <a:defRPr/>
            </a:pPr>
            <a:r>
              <a:rPr lang="fa-IR" sz="2900" dirty="0">
                <a:solidFill>
                  <a:prstClr val="black"/>
                </a:solidFill>
                <a:latin typeface="Calibri" panose="020F0502020204030204" pitchFamily="34" charset="0"/>
                <a:cs typeface="B Nazanin" panose="00000400000000000000" pitchFamily="2" charset="-78"/>
              </a:rPr>
              <a:t>بررسی مشکلات و نواقص موجود در ثبتیات سامانه </a:t>
            </a:r>
            <a:r>
              <a:rPr lang="en-US" sz="2900" dirty="0">
                <a:solidFill>
                  <a:prstClr val="black"/>
                </a:solidFill>
                <a:latin typeface="Calibri" panose="020F0502020204030204" pitchFamily="34" charset="0"/>
                <a:cs typeface="B Nazanin" panose="00000400000000000000" pitchFamily="2" charset="-78"/>
              </a:rPr>
              <a:t>MCMC </a:t>
            </a:r>
            <a:r>
              <a:rPr lang="fa-IR" sz="2900" dirty="0">
                <a:solidFill>
                  <a:prstClr val="black"/>
                </a:solidFill>
                <a:latin typeface="Calibri" panose="020F0502020204030204" pitchFamily="34" charset="0"/>
                <a:cs typeface="B Nazanin" panose="00000400000000000000" pitchFamily="2" charset="-78"/>
              </a:rPr>
              <a:t> در کمیته های مرگ شهرستان و ارائه راهکارهایی جهت رفع نواقص  و پیگیری راهکار تا حصول نتیجه </a:t>
            </a:r>
            <a:endParaRPr lang="en-US" sz="2900" dirty="0">
              <a:solidFill>
                <a:prstClr val="black"/>
              </a:solidFill>
              <a:latin typeface="Calibri" panose="020F0502020204030204" pitchFamily="34" charset="0"/>
              <a:cs typeface="B Nazanin" panose="00000400000000000000" pitchFamily="2" charset="-78"/>
            </a:endParaRPr>
          </a:p>
          <a:p>
            <a:pPr algn="r" rtl="1">
              <a:lnSpc>
                <a:spcPct val="120000"/>
              </a:lnSpc>
              <a:spcBef>
                <a:spcPct val="20000"/>
              </a:spcBef>
              <a:spcAft>
                <a:spcPts val="800"/>
              </a:spcAft>
              <a:buFont typeface="Wingdings" panose="05000000000000000000" pitchFamily="2" charset="2"/>
              <a:buChar char="Ø"/>
              <a:defRPr/>
            </a:pPr>
            <a:r>
              <a:rPr lang="fa-IR" sz="2900" dirty="0">
                <a:solidFill>
                  <a:prstClr val="black"/>
                </a:solidFill>
                <a:latin typeface="Calibri" panose="020F0502020204030204" pitchFamily="34" charset="0"/>
                <a:cs typeface="B Nazanin" panose="00000400000000000000" pitchFamily="2" charset="-78"/>
              </a:rPr>
              <a:t>بررسی روزانه سامانه </a:t>
            </a:r>
            <a:r>
              <a:rPr lang="en-US" sz="2900" dirty="0" err="1">
                <a:solidFill>
                  <a:prstClr val="black"/>
                </a:solidFill>
                <a:latin typeface="Calibri" panose="020F0502020204030204" pitchFamily="34" charset="0"/>
                <a:cs typeface="B Nazanin" panose="00000400000000000000" pitchFamily="2" charset="-78"/>
              </a:rPr>
              <a:t>mcmc</a:t>
            </a:r>
            <a:r>
              <a:rPr lang="fa-IR" sz="2900" dirty="0">
                <a:solidFill>
                  <a:prstClr val="black"/>
                </a:solidFill>
                <a:latin typeface="Calibri" panose="020F0502020204030204" pitchFamily="34" charset="0"/>
                <a:cs typeface="B Nazanin" panose="00000400000000000000" pitchFamily="2" charset="-78"/>
              </a:rPr>
              <a:t> و پیگیری  دقیق کودکان پرخطر ثبت شده </a:t>
            </a:r>
          </a:p>
          <a:p>
            <a:pPr algn="r" rtl="1">
              <a:lnSpc>
                <a:spcPct val="120000"/>
              </a:lnSpc>
              <a:spcBef>
                <a:spcPct val="20000"/>
              </a:spcBef>
              <a:spcAft>
                <a:spcPts val="800"/>
              </a:spcAft>
              <a:buFont typeface="Wingdings" panose="05000000000000000000" pitchFamily="2" charset="2"/>
              <a:buChar char="Ø"/>
              <a:defRPr/>
            </a:pPr>
            <a:endParaRPr lang="en-US" sz="2900" b="1" dirty="0">
              <a:solidFill>
                <a:prstClr val="black"/>
              </a:solidFill>
              <a:latin typeface="Calibri" panose="020F0502020204030204" pitchFamily="34" charset="0"/>
              <a:cs typeface="B Nazanin" panose="00000400000000000000" pitchFamily="2" charset="-78"/>
            </a:endParaRPr>
          </a:p>
          <a:p>
            <a:pPr algn="r" rtl="1"/>
            <a:endParaRPr lang="en-US" sz="2900" dirty="0"/>
          </a:p>
        </p:txBody>
      </p:sp>
      <p:pic>
        <p:nvPicPr>
          <p:cNvPr id="4" name="Picture 3"/>
          <p:cNvPicPr>
            <a:picLocks noChangeAspect="1"/>
          </p:cNvPicPr>
          <p:nvPr/>
        </p:nvPicPr>
        <p:blipFill>
          <a:blip r:embed="rId2"/>
          <a:stretch>
            <a:fillRect/>
          </a:stretch>
        </p:blipFill>
        <p:spPr>
          <a:xfrm>
            <a:off x="0" y="6140555"/>
            <a:ext cx="4962958" cy="537336"/>
          </a:xfrm>
          <a:prstGeom prst="rect">
            <a:avLst/>
          </a:prstGeom>
        </p:spPr>
      </p:pic>
    </p:spTree>
    <p:extLst>
      <p:ext uri="{BB962C8B-B14F-4D97-AF65-F5344CB8AC3E}">
        <p14:creationId xmlns:p14="http://schemas.microsoft.com/office/powerpoint/2010/main" val="417395167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
  <TotalTime>1978</TotalTime>
  <Words>4982</Words>
  <Application>Microsoft Office PowerPoint</Application>
  <PresentationFormat>Widescreen</PresentationFormat>
  <Paragraphs>1295</Paragraphs>
  <Slides>59</Slides>
  <Notes>2</Notes>
  <HiddenSlides>0</HiddenSlides>
  <MMClips>0</MMClips>
  <ScaleCrop>false</ScaleCrop>
  <HeadingPairs>
    <vt:vector size="8" baseType="variant">
      <vt:variant>
        <vt:lpstr>Fonts Used</vt:lpstr>
      </vt:variant>
      <vt:variant>
        <vt:i4>15</vt:i4>
      </vt:variant>
      <vt:variant>
        <vt:lpstr>Theme</vt:lpstr>
      </vt:variant>
      <vt:variant>
        <vt:i4>1</vt:i4>
      </vt:variant>
      <vt:variant>
        <vt:lpstr>Embedded OLE Servers</vt:lpstr>
      </vt:variant>
      <vt:variant>
        <vt:i4>1</vt:i4>
      </vt:variant>
      <vt:variant>
        <vt:lpstr>Slide Titles</vt:lpstr>
      </vt:variant>
      <vt:variant>
        <vt:i4>59</vt:i4>
      </vt:variant>
    </vt:vector>
  </HeadingPairs>
  <TitlesOfParts>
    <vt:vector size="76" baseType="lpstr">
      <vt:lpstr> B NAZANIN</vt:lpstr>
      <vt:lpstr>2  Titr</vt:lpstr>
      <vt:lpstr>Arial</vt:lpstr>
      <vt:lpstr>B Lotus</vt:lpstr>
      <vt:lpstr>B Mitra</vt:lpstr>
      <vt:lpstr>B Nazanin</vt:lpstr>
      <vt:lpstr>B Titr</vt:lpstr>
      <vt:lpstr>Calibri</vt:lpstr>
      <vt:lpstr>Calibri Light</vt:lpstr>
      <vt:lpstr>Corbel</vt:lpstr>
      <vt:lpstr>Nazanin</vt:lpstr>
      <vt:lpstr>Tahoma</vt:lpstr>
      <vt:lpstr>Times New Roman</vt:lpstr>
      <vt:lpstr>Trebuchet MS</vt:lpstr>
      <vt:lpstr>Wingdings</vt:lpstr>
      <vt:lpstr>Office Theme</vt:lpstr>
      <vt:lpstr>Microsoft Excel Chart</vt:lpstr>
      <vt:lpstr>برنامه کودک بیمار   و   MCMC</vt:lpstr>
      <vt:lpstr>چالش ها و مشکلات برنامه</vt:lpstr>
      <vt:lpstr>فرایند ارائه خدمت  مانا</vt:lpstr>
      <vt:lpstr>PowerPoint Presentation</vt:lpstr>
      <vt:lpstr>تامین اقلام دارویی ضروری مانا (شربت سولفات روی، ORS، شربت آموکسی سیلین 250 میلی گرم، شربت پنی سیلین V، اسپری سالبوتامول، قطره و شربت استامینوفن، قطره نیستاتین، پماد تتراسیکلین، پماد سولفوستامید چشمی 10%، قطره کلرورسدیم ) در همه پایگاه های بهداشتی حاشیه شهر ها و همه خانه های بهداشت که فاقد داروخانه می باشند، ضروری است.   تامین دارو های اورژانس مانا (آمپول سفتریاکسون، آمپول آمپی سیلین 250میلی گرم، آمپول جنتا مایسین200 میلی گرم، آمپول دیازپام (مصرف رکتال)، سرم قندی 5%، سرم نرمال سالین )درخانه های بهداشت منتخب بر مبنای پیش بینی نیاز در شرایط خاص، موقعیت و دسترسی مناطق مختلف، لازم است.  ( کلوسه، دورک، دره بادام در شرایط آب و هوایی نامطلوب، مصر و باقر آباد )</vt:lpstr>
      <vt:lpstr>درصد کودکان با خطر شدید بستری شده تعیین تکلیف نشده  به تفکیک بیمارستان ها از تاریخ 1/1/1401 لغایت 1401/10/30 </vt:lpstr>
      <vt:lpstr>درصد پیگیری موارد با خطر شدید توسط کارشناس  کودکان به تفکیک شهرستان  از تاریخ 1401/01/01 لغایت 1401/10/30</vt:lpstr>
      <vt:lpstr>انتظارات در برنامه کودک بیمار و MCMC </vt:lpstr>
      <vt:lpstr>ادامه انتظارات در برنامه کودک بیمار و MCMC </vt:lpstr>
      <vt:lpstr>برنامه کودک سالم   و   تکامل</vt:lpstr>
      <vt:lpstr>PowerPoint Presentation</vt:lpstr>
      <vt:lpstr>آمار مراکز تست بیلی استان</vt:lpstr>
      <vt:lpstr>PowerPoint Presentation</vt:lpstr>
      <vt:lpstr>انتظارات</vt:lpstr>
      <vt:lpstr>PowerPoint Presentation</vt:lpstr>
      <vt:lpstr>PowerPoint Presentation</vt:lpstr>
      <vt:lpstr>PowerPoint Presentation</vt:lpstr>
      <vt:lpstr>نکات مهم:</vt:lpstr>
      <vt:lpstr>انتظارات</vt:lpstr>
      <vt:lpstr>برنامه نظام مراقبت مرگ   کودکان 1 تا 59 ماهه </vt:lpstr>
      <vt:lpstr>PowerPoint Presentation</vt:lpstr>
      <vt:lpstr>مقایسه اطلاعات تعداد مرگ نوزادان طی نه ماهه سال های 1400 و 1401</vt:lpstr>
      <vt:lpstr>مقایسه اطلاعات تعداد مرگ کودکان 59- 1 ماهه طی نه ماهه سال های 1400 و 1401</vt:lpstr>
      <vt:lpstr>چالش ها</vt:lpstr>
      <vt:lpstr>انتظارات</vt:lpstr>
      <vt:lpstr>انتظارات</vt:lpstr>
      <vt:lpstr>PowerPoint Presentation</vt:lpstr>
      <vt:lpstr>برنامه سلامت نوزادان </vt:lpstr>
      <vt:lpstr>سطوح گزارش غربالگری رتینوپاتی نوزاد نارس</vt:lpstr>
      <vt:lpstr>جدول گزارش غربالگری رتینوپاتی نوزاد نارس ویژه مراکز خدمات جامع سلامت </vt:lpstr>
      <vt:lpstr>جدول گزارش غربالگری رتینوپاتی نوزاد نارس در سطح ستاد شهرستان </vt:lpstr>
      <vt:lpstr>انتظارات</vt:lpstr>
      <vt:lpstr>انتظارات</vt:lpstr>
      <vt:lpstr>اطلاع رسانی در خصوص الزام به ثبت اطلاعات غربالگری در دفترچه نوزادان نارس</vt:lpstr>
      <vt:lpstr>PowerPoint Presentation</vt:lpstr>
      <vt:lpstr>PowerPoint Presentation</vt:lpstr>
      <vt:lpstr>PowerPoint Presentation</vt:lpstr>
      <vt:lpstr>اقدام 2 بیمارستان های دوستدار کودک   کلیه کارکنان به منظور کسب مهارت های لازم برای اجرای این سیاست آموزش های قبل از خدمت و مکرر حین خدمت ببینند. </vt:lpstr>
      <vt:lpstr>در ارزیابی مجدد بیمارستان ها دراقدام دو امتیاز مطلوب حداقل 95/5 درصد و حداکثر 100 درصد می باشد که درارزیابی سال 1401 کلیه  بیمارستانهای استان اصفهان امتیاز مطلوب را کسب نمودند به جز بیمارستان شهید بهشتی اردستان با امتیاز 64/4 درصد که متاسفانه موفق به دریافت امتیازمورد انتظار نگردیده است. </vt:lpstr>
      <vt:lpstr>اقدام 3 بیمارستان های دوستدار کودک    مادران باردار را در زمینه تغذیه با شیر مادر، چگونگی شیردهی و تداوم آن،عوارض تغذیه مصنوعی، بطری و گول زنک آموزش دهند. </vt:lpstr>
      <vt:lpstr>اقدام 3 ارزیابی مجدد بیمارستانها فقط در بیمارستانهایی بررسی می شود که دارای کلینیک بارداری می باشند، اهمیت این اقدام به این لحاظ است که اطلاعات مادران باردار در زمینه تغذیه با شیرمادر و عوارض شیرمصنوعی بررسی می گردد، در این اقدام امتیاز مطلوب بین 94 درصد تا 100 بوده که نمودارفوق نمایانگر این موضوع است که به جز بیمارستانهای خانواده (92/9درصد )،شریعتی ( 92/1 درصد ) تمامی بیمارستان ها امتیاز مطلوب را کسب نموده اند . </vt:lpstr>
      <vt:lpstr>اقدام 4 بیمارستان های دوستدار کودک    به مادران کمک کنند تا تماس پوست با پوست را از لحظه تولد و تغذیه نوزاد با شیرمادر را در ساعت اول تولد شروع کنند </vt:lpstr>
      <vt:lpstr>دراین اقدام پرسنل بیمارستان باید به مادران کمک کنند تا تماس پوست با پوست را از لحظه تولد و تغذیه نوزاد با شیرمادر را در ساعت اول تولد شروع کنند و در کلیه بخش ها برنامه تجویز دارو و انجام آزمایشات و اعمال جراحی به گونه ای طراحی گردد که اختلال در تغذیه از پستان مادر ایجاد نکند. اقدام 4 در خصوص اهمیت تماس پوست با پوست صحیح بین مادر و نوزاد بوده که امتیاز این اقدام بین 85 تا 100 درصد می باشد، در ارزیابی بیمارستانهای استان در سال 1401 تمامی بیمارستانها امتیاز مطلوب را کسب نموده اند به جز بیمارستانهای خانواده( 83/3 درصد ) و شریعتی ( 83/3درصد ) که نشان دهنده عدم انجام صحیح تماس پوستی بین مادر و نوزاد در بدو تولد می باشد. </vt:lpstr>
      <vt:lpstr>اقدام 5 بیمارستان های دوستدار کودک    به مادران روش تغذیه با شیرمادر و چگونگی حفظ و تداوم شیردهی را (درصورت بیماری مادر یا شیرخوار، اشتغال مادر) نشان دهند و برای حل مشکلات شیردهی کمک و حمایت کنند. </vt:lpstr>
      <vt:lpstr>PowerPoint Presentation</vt:lpstr>
      <vt:lpstr>اقدام 6 بیمارستان های دوستدار کودک    به شیرخواران سالم در 6 ماه اول عمر به جز شیرمادر و قطره ویتامین ، هیچ گونه غذا یا مایعات دیگر( آب ، آب قند ... ) ندهند.( مگر در صورت ضرورت پزشکی ) </vt:lpstr>
      <vt:lpstr>در دو ریز اقدام 6.3 و 6.5 کسب امتیاز صفرنمره مطلوب  بیمارستان دوستدار کودک بوده و به منزله مختل شدن تغذیه انحصاری با شیرمادر در بیمارستان می باشد. لذا به جز بیمارستان گلدیس عملکرد مطلوبی کسب نموده اند.</vt:lpstr>
      <vt:lpstr>اقدام 7 بیمارستان های دوستدار کودک   برنامه هم اتاقی مادر و شیرخوار را در طول شبانه روز اجرا کنند و در بخش های اطفال تسهیلات لازم برای اقامت شبانه روزی مادران و نیازهای فیزیکی و عاطفی آنان را تامین نمایند. </vt:lpstr>
      <vt:lpstr>برنامه هم اتاقی مادر و شیرخوار در طول شبانه روز در آیتم های بیمارستان های دوستدار کودک بسیار با اهمیت می باشد و حداقل امتیاز مطلوب 93/3 می باشد که متاسفانه بیمارستان های از میانگین نمره مطلوب پایین تر می باشند بیمارستان سعدی و بیمارستان سپاهان (90) وبیمارستان شریعتی و شهید بهشتی شهراصفهان (83.3) می باشد.  ولی سایر بیمارستان ها امتیاز مورد قبول را دریافت نموده اند. </vt:lpstr>
      <vt:lpstr>اقدام 8 بیمارستان های دوستدار کودک    مادران را به تغذیه بر حسب میل و تقاضای شیرخوار با شیرمادر تشویق، کمک و حمایت کنند. </vt:lpstr>
      <vt:lpstr>آگاهی از نحوه تشخیص زمان گرسنگی شیرخوار و تغذیه وی براساس میل و تقاضا ، از آیتم های بسیارمهمی است که کلیه مادران شیرده باید از آن آگاه باشند زیرا زمان مناسب برای تغذیه شیرخوار با شیرمادر در بهبود وضعیت سلامت مادر و نوزاد بسیار اهمیت دارد لذا سوالات مطرح شده در این اقدام از موارد حیاتی در آیتم های بیمارستانهای دوستدار کودک می باشد و حداقل میزان نمره کسب شده بایستی 85 باشد که نمودار فوق نشان دهنده وضعیت مطلوب این اقدام در ارزیابی مجدد بیمارستانهای دوستدار کودک در سال 1401 در تمامی بیمارستانهای دانشگاه علوم پزشکی اصفهان می باشد. </vt:lpstr>
      <vt:lpstr>اقدام 9 بیمارستان های دوستدار کودک    مطلقا از بطری و گول زنک استفاده نکنند. </vt:lpstr>
      <vt:lpstr>با توجه به نمودار فوق تمامی بیمارستان های دوستدار کودک در سطح دانشگاه علوم پزشکی اصفهان در سال 1401 امتیاز کامل این را دریافت نموده اند. حد انتظار کسب نمره در این اقدام حداقل 81/7 و حداکثر 91/7 می باشد. </vt:lpstr>
      <vt:lpstr>اقدام 10 بیمارستان های دوستدار کودک    تشکیل گروه های حمایت از مادران شیرده را پیگیری نمایند و اطلاعاتی در مورد گروههای حامی و مراکز مشاوره شیردهی در اختیار والدین قرار دهند. </vt:lpstr>
      <vt:lpstr>در این اقدام وضعیت گروه های حمایت از مادران شیرده و آگاهی دادن به مادر در خصوص مراکز مشاوره شیردهی سطح شهر در هنگام ترخیص از بیمارستان بررسی می شود و امتیاز بیمارستان بایستی 100 باشد که تمامی بیمارستان ها در سال 1401 نمره مطلوب را کسب نموده اند به جزبیمارستان فاطمیه خوانسار با امتیاز 80 درصد.</vt:lpstr>
      <vt:lpstr>PowerPoint Presentation</vt:lpstr>
      <vt:lpstr>چالش ها</vt:lpstr>
      <vt:lpstr>انتظارات</vt:lpstr>
      <vt:lpstr>ممنون از توجه شما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arbab</dc:creator>
  <cp:lastModifiedBy>kazemi</cp:lastModifiedBy>
  <cp:revision>248</cp:revision>
  <cp:lastPrinted>2023-03-05T16:47:31Z</cp:lastPrinted>
  <dcterms:created xsi:type="dcterms:W3CDTF">2021-10-12T07:16:19Z</dcterms:created>
  <dcterms:modified xsi:type="dcterms:W3CDTF">2023-03-05T17:07:37Z</dcterms:modified>
</cp:coreProperties>
</file>