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712" r:id="rId2"/>
    <p:sldMasterId id="2147483753" r:id="rId3"/>
    <p:sldMasterId id="2147483950" r:id="rId4"/>
    <p:sldMasterId id="2147483989" r:id="rId5"/>
    <p:sldMasterId id="2147484002" r:id="rId6"/>
    <p:sldMasterId id="2147484014" r:id="rId7"/>
  </p:sldMasterIdLst>
  <p:notesMasterIdLst>
    <p:notesMasterId r:id="rId68"/>
  </p:notesMasterIdLst>
  <p:handoutMasterIdLst>
    <p:handoutMasterId r:id="rId69"/>
  </p:handoutMasterIdLst>
  <p:sldIdLst>
    <p:sldId id="1171" r:id="rId8"/>
    <p:sldId id="774" r:id="rId9"/>
    <p:sldId id="268" r:id="rId10"/>
    <p:sldId id="1176" r:id="rId11"/>
    <p:sldId id="1177" r:id="rId12"/>
    <p:sldId id="1041" r:id="rId13"/>
    <p:sldId id="622" r:id="rId14"/>
    <p:sldId id="1196" r:id="rId15"/>
    <p:sldId id="1133" r:id="rId16"/>
    <p:sldId id="1207" r:id="rId17"/>
    <p:sldId id="1208" r:id="rId18"/>
    <p:sldId id="1210" r:id="rId19"/>
    <p:sldId id="1209" r:id="rId20"/>
    <p:sldId id="1211" r:id="rId21"/>
    <p:sldId id="1232" r:id="rId22"/>
    <p:sldId id="635" r:id="rId23"/>
    <p:sldId id="855" r:id="rId24"/>
    <p:sldId id="776" r:id="rId25"/>
    <p:sldId id="777" r:id="rId26"/>
    <p:sldId id="1206" r:id="rId27"/>
    <p:sldId id="1240" r:id="rId28"/>
    <p:sldId id="694" r:id="rId29"/>
    <p:sldId id="781" r:id="rId30"/>
    <p:sldId id="782" r:id="rId31"/>
    <p:sldId id="783" r:id="rId32"/>
    <p:sldId id="1203" r:id="rId33"/>
    <p:sldId id="1202" r:id="rId34"/>
    <p:sldId id="1201" r:id="rId35"/>
    <p:sldId id="1168" r:id="rId36"/>
    <p:sldId id="1155" r:id="rId37"/>
    <p:sldId id="1169" r:id="rId38"/>
    <p:sldId id="1156" r:id="rId39"/>
    <p:sldId id="643" r:id="rId40"/>
    <p:sldId id="1216" r:id="rId41"/>
    <p:sldId id="1241" r:id="rId42"/>
    <p:sldId id="1083" r:id="rId43"/>
    <p:sldId id="1224" r:id="rId44"/>
    <p:sldId id="1238" r:id="rId45"/>
    <p:sldId id="1231" r:id="rId46"/>
    <p:sldId id="1153" r:id="rId47"/>
    <p:sldId id="1154" r:id="rId48"/>
    <p:sldId id="1103" r:id="rId49"/>
    <p:sldId id="1242" r:id="rId50"/>
    <p:sldId id="1221" r:id="rId51"/>
    <p:sldId id="1222" r:id="rId52"/>
    <p:sldId id="1223" r:id="rId53"/>
    <p:sldId id="1219" r:id="rId54"/>
    <p:sldId id="902" r:id="rId55"/>
    <p:sldId id="905" r:id="rId56"/>
    <p:sldId id="1018" r:id="rId57"/>
    <p:sldId id="907" r:id="rId58"/>
    <p:sldId id="1230" r:id="rId59"/>
    <p:sldId id="1228" r:id="rId60"/>
    <p:sldId id="881" r:id="rId61"/>
    <p:sldId id="1233" r:id="rId62"/>
    <p:sldId id="1236" r:id="rId63"/>
    <p:sldId id="1239" r:id="rId64"/>
    <p:sldId id="1234" r:id="rId65"/>
    <p:sldId id="1235" r:id="rId66"/>
    <p:sldId id="277" r:id="rId67"/>
  </p:sldIdLst>
  <p:sldSz cx="9144000" cy="5143500" type="screen16x9"/>
  <p:notesSz cx="6797675" cy="9874250"/>
  <p:embeddedFontLst>
    <p:embeddedFont>
      <p:font typeface="B Homa" panose="00000400000000000000" pitchFamily="2" charset="-78"/>
      <p:regular r:id="rId70"/>
    </p:embeddedFont>
    <p:embeddedFont>
      <p:font typeface="Calibri Light" panose="020F0302020204030204" pitchFamily="34" charset="0"/>
      <p:regular r:id="rId71"/>
      <p:italic r:id="rId72"/>
    </p:embeddedFont>
    <p:embeddedFont>
      <p:font typeface="2  Nazanin" panose="00000400000000000000" pitchFamily="2" charset="-78"/>
      <p:regular r:id="rId73"/>
      <p:bold r:id="rId74"/>
    </p:embeddedFont>
    <p:embeddedFont>
      <p:font typeface="맑은 고딕" panose="020B0503020000020004" pitchFamily="34" charset="-127"/>
      <p:regular r:id="rId75"/>
      <p:bold r:id="rId76"/>
    </p:embeddedFont>
    <p:embeddedFont>
      <p:font typeface="B Nazanin" panose="00000400000000000000" pitchFamily="2" charset="-78"/>
      <p:regular r:id="rId77"/>
      <p:bold r:id="rId78"/>
    </p:embeddedFont>
    <p:embeddedFont>
      <p:font typeface="Calibri" panose="020F0502020204030204" pitchFamily="34" charset="0"/>
      <p:regular r:id="rId79"/>
      <p:bold r:id="rId80"/>
      <p:italic r:id="rId81"/>
      <p:boldItalic r:id="rId82"/>
    </p:embeddedFont>
    <p:embeddedFont>
      <p:font typeface="B Titr" panose="00000700000000000000" pitchFamily="2" charset="-78"/>
      <p:bold r:id="rId83"/>
    </p:embeddedFont>
    <p:embeddedFont>
      <p:font typeface="B Mitra" panose="00000400000000000000" pitchFamily="2" charset="-78"/>
      <p:regular r:id="rId84"/>
      <p:bold r:id="rId85"/>
    </p:embeddedFont>
    <p:embeddedFont>
      <p:font typeface="Century Gothic" panose="020B0502020202020204" pitchFamily="34" charset="0"/>
      <p:regular r:id="rId86"/>
      <p:bold r:id="rId87"/>
      <p:italic r:id="rId88"/>
      <p:boldItalic r:id="rId89"/>
    </p:embeddedFont>
    <p:embeddedFont>
      <p:font typeface="Trebuchet MS" panose="020B0603020202020204" pitchFamily="34" charset="0"/>
      <p:regular r:id="rId90"/>
      <p:bold r:id="rId91"/>
      <p:italic r:id="rId92"/>
      <p:boldItalic r:id="rId93"/>
    </p:embeddedFont>
    <p:embeddedFont>
      <p:font typeface="B Lotus" panose="00000400000000000000" pitchFamily="2" charset="-78"/>
      <p:regular r:id="rId94"/>
      <p:bold r:id="rId95"/>
    </p:embeddedFont>
    <p:embeddedFont>
      <p:font typeface="Sakkal Majalla" panose="02000000000000000000" pitchFamily="2" charset="-78"/>
      <p:regular r:id="rId96"/>
      <p:bold r:id="rId9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D60093"/>
    <a:srgbClr val="FF66FF"/>
    <a:srgbClr val="FFCCCC"/>
    <a:srgbClr val="FFFFCC"/>
    <a:srgbClr val="66CCFF"/>
    <a:srgbClr val="1D3A00"/>
    <a:srgbClr val="FEA402"/>
    <a:srgbClr val="5EEC3C"/>
    <a:srgbClr val="6C1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4" autoAdjust="0"/>
    <p:restoredTop sz="94660"/>
  </p:normalViewPr>
  <p:slideViewPr>
    <p:cSldViewPr>
      <p:cViewPr varScale="1">
        <p:scale>
          <a:sx n="120" d="100"/>
          <a:sy n="120" d="100"/>
        </p:scale>
        <p:origin x="162" y="-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19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notesMaster" Target="notesMasters/notesMaster1.xml"/><Relationship Id="rId84" Type="http://schemas.openxmlformats.org/officeDocument/2006/relationships/font" Target="fonts/font15.fntdata"/><Relationship Id="rId89" Type="http://schemas.openxmlformats.org/officeDocument/2006/relationships/font" Target="fonts/font20.fntdata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90" Type="http://schemas.openxmlformats.org/officeDocument/2006/relationships/font" Target="fonts/font21.fntdata"/><Relationship Id="rId95" Type="http://schemas.openxmlformats.org/officeDocument/2006/relationships/font" Target="fonts/font26.fntdata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handoutMaster" Target="handoutMasters/handoutMaster1.xml"/><Relationship Id="rId80" Type="http://schemas.openxmlformats.org/officeDocument/2006/relationships/font" Target="fonts/font11.fntdata"/><Relationship Id="rId85" Type="http://schemas.openxmlformats.org/officeDocument/2006/relationships/font" Target="fonts/font16.fntdata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88" Type="http://schemas.openxmlformats.org/officeDocument/2006/relationships/font" Target="fonts/font19.fntdata"/><Relationship Id="rId91" Type="http://schemas.openxmlformats.org/officeDocument/2006/relationships/font" Target="fonts/font22.fntdata"/><Relationship Id="rId96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font" Target="fonts/font17.fntdata"/><Relationship Id="rId94" Type="http://schemas.openxmlformats.org/officeDocument/2006/relationships/font" Target="fonts/font25.fntdata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font" Target="fonts/font7.fntdata"/><Relationship Id="rId97" Type="http://schemas.openxmlformats.org/officeDocument/2006/relationships/font" Target="fonts/font28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2.fntdata"/><Relationship Id="rId92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font" Target="fonts/font18.fntdata"/><Relationship Id="rId61" Type="http://schemas.openxmlformats.org/officeDocument/2006/relationships/slide" Target="slides/slide54.xml"/><Relationship Id="rId82" Type="http://schemas.openxmlformats.org/officeDocument/2006/relationships/font" Target="fonts/font13.fntdata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font" Target="fonts/font8.fntdata"/><Relationship Id="rId100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font" Target="fonts/font3.fntdata"/><Relationship Id="rId93" Type="http://schemas.openxmlformats.org/officeDocument/2006/relationships/font" Target="fonts/font24.fntdata"/><Relationship Id="rId98" Type="http://schemas.openxmlformats.org/officeDocument/2006/relationships/presProps" Target="presProps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baseline="0" dirty="0">
                <a:effectLst/>
                <a:cs typeface="B Titr" panose="00000700000000000000" pitchFamily="2" charset="-78"/>
              </a:rPr>
              <a:t>مقایسه درصد سالمندان آموزش دیده در مبحث </a:t>
            </a:r>
            <a:r>
              <a:rPr lang="fa-IR" sz="16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تغذیه  </a:t>
            </a:r>
            <a:r>
              <a:rPr lang="fa-IR" sz="1600" b="1" i="0" baseline="0" dirty="0">
                <a:effectLst/>
                <a:cs typeface="B Titr" panose="00000700000000000000" pitchFamily="2" charset="-78"/>
              </a:rPr>
              <a:t>با حد انتظار</a:t>
            </a:r>
            <a:r>
              <a:rPr lang="fa-IR" sz="16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6 ماهه اول </a:t>
            </a:r>
            <a:r>
              <a:rPr lang="fa-IR" sz="1600" b="1" i="0" baseline="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1401 </a:t>
            </a:r>
          </a:p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 شهرستان های تابعه دانشگاه علوم پزشکی اصفهان </a:t>
            </a:r>
          </a:p>
        </c:rich>
      </c:tx>
      <c:layout>
        <c:manualLayout>
          <c:xMode val="edge"/>
          <c:yMode val="edge"/>
          <c:x val="0.18147845581802274"/>
          <c:y val="3.194823263963806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688079615048119E-2"/>
          <c:y val="0.19967701863354037"/>
          <c:w val="0.95568525809273841"/>
          <c:h val="0.58151944050471949"/>
        </c:manualLayout>
      </c:layout>
      <c:barChart>
        <c:barDir val="col"/>
        <c:grouping val="clustered"/>
        <c:varyColors val="0"/>
        <c:ser>
          <c:idx val="1"/>
          <c:order val="0"/>
          <c:spPr>
            <a:solidFill>
              <a:srgbClr val="7030A0"/>
            </a:solidFill>
          </c:spPr>
          <c:invertIfNegative val="0"/>
          <c:dPt>
            <c:idx val="17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7C-4DFA-8948-5A6D4DFD8205}"/>
              </c:ext>
            </c:extLst>
          </c:dPt>
          <c:dPt>
            <c:idx val="1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7C-4DFA-8948-5A6D4DFD82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sz="1000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تغذیه!$B$5:$B$33</c:f>
              <c:strCache>
                <c:ptCount val="29"/>
                <c:pt idx="0">
                  <c:v>فلاورجان</c:v>
                </c:pt>
                <c:pt idx="1">
                  <c:v>هرند </c:v>
                </c:pt>
                <c:pt idx="2">
                  <c:v>ورزنه</c:v>
                </c:pt>
                <c:pt idx="3">
                  <c:v>دهاقان</c:v>
                </c:pt>
                <c:pt idx="4">
                  <c:v>جرقویه</c:v>
                </c:pt>
                <c:pt idx="5">
                  <c:v>گلپایگان</c:v>
                </c:pt>
                <c:pt idx="6">
                  <c:v>کوهپایه</c:v>
                </c:pt>
                <c:pt idx="7">
                  <c:v>فریدونشهر</c:v>
                </c:pt>
                <c:pt idx="8">
                  <c:v>نجف اباد</c:v>
                </c:pt>
                <c:pt idx="9">
                  <c:v>بویین</c:v>
                </c:pt>
                <c:pt idx="10">
                  <c:v>چادگان</c:v>
                </c:pt>
                <c:pt idx="11">
                  <c:v>نطنز</c:v>
                </c:pt>
                <c:pt idx="12">
                  <c:v>سمیرم</c:v>
                </c:pt>
                <c:pt idx="13">
                  <c:v>مبارکه</c:v>
                </c:pt>
                <c:pt idx="14">
                  <c:v>خور</c:v>
                </c:pt>
                <c:pt idx="15">
                  <c:v>فریدن</c:v>
                </c:pt>
                <c:pt idx="16">
                  <c:v>اردستان</c:v>
                </c:pt>
                <c:pt idx="17">
                  <c:v>حد انتظار شش ماهه اول</c:v>
                </c:pt>
                <c:pt idx="18">
                  <c:v>برخوار</c:v>
                </c:pt>
                <c:pt idx="19">
                  <c:v>دانشگاه اصفهان</c:v>
                </c:pt>
                <c:pt idx="20">
                  <c:v>اصفهان 1</c:v>
                </c:pt>
                <c:pt idx="21">
                  <c:v>تیران و کرون</c:v>
                </c:pt>
                <c:pt idx="22">
                  <c:v>خمینی شهر</c:v>
                </c:pt>
                <c:pt idx="23">
                  <c:v>لنجان</c:v>
                </c:pt>
                <c:pt idx="24">
                  <c:v>شاهین شهر</c:v>
                </c:pt>
                <c:pt idx="25">
                  <c:v>نایین</c:v>
                </c:pt>
                <c:pt idx="26">
                  <c:v>خوانسار</c:v>
                </c:pt>
                <c:pt idx="27">
                  <c:v>اصفهان 2</c:v>
                </c:pt>
                <c:pt idx="28">
                  <c:v>شهرضا</c:v>
                </c:pt>
              </c:strCache>
            </c:strRef>
          </c:cat>
          <c:val>
            <c:numRef>
              <c:f>تغذیه!$C$5:$C$33</c:f>
              <c:numCache>
                <c:formatCode>0.0</c:formatCode>
                <c:ptCount val="29"/>
                <c:pt idx="0">
                  <c:v>20.424412131844406</c:v>
                </c:pt>
                <c:pt idx="1">
                  <c:v>18.506944444444446</c:v>
                </c:pt>
                <c:pt idx="2">
                  <c:v>13.859864781807008</c:v>
                </c:pt>
                <c:pt idx="3">
                  <c:v>10.391730141458106</c:v>
                </c:pt>
                <c:pt idx="4">
                  <c:v>10.073794405354384</c:v>
                </c:pt>
                <c:pt idx="5">
                  <c:v>9.4188136608747755</c:v>
                </c:pt>
                <c:pt idx="6">
                  <c:v>8.3815825751309614</c:v>
                </c:pt>
                <c:pt idx="7">
                  <c:v>7.899390842994694</c:v>
                </c:pt>
                <c:pt idx="8">
                  <c:v>6.7302313755403009</c:v>
                </c:pt>
                <c:pt idx="9">
                  <c:v>6.3368421052631572</c:v>
                </c:pt>
                <c:pt idx="10">
                  <c:v>6.1980960097225033</c:v>
                </c:pt>
                <c:pt idx="11">
                  <c:v>5.8176555716353118</c:v>
                </c:pt>
                <c:pt idx="12">
                  <c:v>5.721830985915493</c:v>
                </c:pt>
                <c:pt idx="13">
                  <c:v>5.2942158882146639</c:v>
                </c:pt>
                <c:pt idx="14">
                  <c:v>5.1397365884998392</c:v>
                </c:pt>
                <c:pt idx="15">
                  <c:v>4.5326504481434053</c:v>
                </c:pt>
                <c:pt idx="16">
                  <c:v>4.0430622009569381</c:v>
                </c:pt>
                <c:pt idx="17">
                  <c:v>4</c:v>
                </c:pt>
                <c:pt idx="18">
                  <c:v>3.7179108881676011</c:v>
                </c:pt>
                <c:pt idx="19">
                  <c:v>3.6952752492414391</c:v>
                </c:pt>
                <c:pt idx="20">
                  <c:v>3.6712581891483285</c:v>
                </c:pt>
                <c:pt idx="21">
                  <c:v>3.3264033264033266</c:v>
                </c:pt>
                <c:pt idx="22">
                  <c:v>2.7689429373246024</c:v>
                </c:pt>
                <c:pt idx="23">
                  <c:v>2.7262342153200159</c:v>
                </c:pt>
                <c:pt idx="24">
                  <c:v>2.5812320550359606</c:v>
                </c:pt>
                <c:pt idx="25">
                  <c:v>2.5100092392978133</c:v>
                </c:pt>
                <c:pt idx="26">
                  <c:v>1.7675254643499103</c:v>
                </c:pt>
                <c:pt idx="27">
                  <c:v>0.90990604162457056</c:v>
                </c:pt>
                <c:pt idx="28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تغذیه!$C$4</c15:sqref>
                        </c15:formulaRef>
                      </c:ext>
                    </c:extLst>
                    <c:strCache>
                      <c:ptCount val="1"/>
                      <c:pt idx="0">
                        <c:v>درصد سالمند  آموزش دیده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E17C-4DFA-8948-5A6D4DFD8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4752416"/>
        <c:axId val="294750752"/>
      </c:barChart>
      <c:catAx>
        <c:axId val="29475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94750752"/>
        <c:crosses val="autoZero"/>
        <c:auto val="1"/>
        <c:lblAlgn val="ctr"/>
        <c:lblOffset val="100"/>
        <c:noMultiLvlLbl val="0"/>
      </c:catAx>
      <c:valAx>
        <c:axId val="29475075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94752416"/>
        <c:crosses val="autoZero"/>
        <c:crossBetween val="between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>
                <a:cs typeface="2  Nazanin" panose="00000400000000000000" pitchFamily="2" charset="-78"/>
              </a:rPr>
              <a:t>مقایسه پوشش </a:t>
            </a:r>
            <a:r>
              <a:rPr lang="fa-IR" b="1">
                <a:solidFill>
                  <a:srgbClr val="FF0000"/>
                </a:solidFill>
                <a:cs typeface="2  Nazanin" panose="00000400000000000000" pitchFamily="2" charset="-78"/>
              </a:rPr>
              <a:t>خطر سنجی بیماریهای قلبی عروقی </a:t>
            </a:r>
            <a:r>
              <a:rPr lang="fa-IR" b="1">
                <a:cs typeface="2  Nazanin" panose="00000400000000000000" pitchFamily="2" charset="-78"/>
              </a:rPr>
              <a:t>سالمندان بسیار پر خطر با حد انتظار 6 ماهه اول </a:t>
            </a:r>
          </a:p>
          <a:p>
            <a:pPr>
              <a:defRPr/>
            </a:pPr>
            <a:r>
              <a:rPr lang="fa-IR" b="1">
                <a:cs typeface="2  Nazanin" panose="00000400000000000000" pitchFamily="2" charset="-78"/>
              </a:rPr>
              <a:t> شهرستان های تابعه دانشگاه علوم</a:t>
            </a:r>
            <a:r>
              <a:rPr lang="fa-IR" b="1" baseline="0">
                <a:cs typeface="2  Nazanin" panose="00000400000000000000" pitchFamily="2" charset="-78"/>
              </a:rPr>
              <a:t> پزشکی اصفهان - 6 ماهه اول 1401</a:t>
            </a:r>
            <a:endParaRPr lang="fa-IR" b="1">
              <a:cs typeface="2  Nazanin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'خطر سنجی'!$F$2</c:f>
              <c:strCache>
                <c:ptCount val="1"/>
                <c:pt idx="0">
                  <c:v>پوشش خطر سنجی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3A-45B9-B4A8-C9CBF969E4BB}"/>
              </c:ext>
            </c:extLst>
          </c:dPt>
          <c:dPt>
            <c:idx val="2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3A-45B9-B4A8-C9CBF969E4B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'خطر سنجی'!$C$3:$C$31</c:f>
              <c:strCache>
                <c:ptCount val="29"/>
                <c:pt idx="0">
                  <c:v>فریدن</c:v>
                </c:pt>
                <c:pt idx="1">
                  <c:v>فریدونشهر</c:v>
                </c:pt>
                <c:pt idx="2">
                  <c:v>بوئین و میاندشت</c:v>
                </c:pt>
                <c:pt idx="3">
                  <c:v>اردستان</c:v>
                </c:pt>
                <c:pt idx="4">
                  <c:v>گلپایگان</c:v>
                </c:pt>
                <c:pt idx="5">
                  <c:v>سمیرم</c:v>
                </c:pt>
                <c:pt idx="6">
                  <c:v>ورزنه</c:v>
                </c:pt>
                <c:pt idx="7">
                  <c:v>تیران و کرون</c:v>
                </c:pt>
                <c:pt idx="8">
                  <c:v>خوانسار</c:v>
                </c:pt>
                <c:pt idx="9">
                  <c:v>چادگان</c:v>
                </c:pt>
                <c:pt idx="10">
                  <c:v>خور و بیابانک</c:v>
                </c:pt>
                <c:pt idx="11">
                  <c:v>نطنز</c:v>
                </c:pt>
                <c:pt idx="12">
                  <c:v>دهاقان</c:v>
                </c:pt>
                <c:pt idx="13">
                  <c:v>جرقویه</c:v>
                </c:pt>
                <c:pt idx="14">
                  <c:v>کوهپایه</c:v>
                </c:pt>
                <c:pt idx="15">
                  <c:v>حد انتظار 6 ماهه اول </c:v>
                </c:pt>
                <c:pt idx="16">
                  <c:v>نائین</c:v>
                </c:pt>
                <c:pt idx="17">
                  <c:v>فلاورجان</c:v>
                </c:pt>
                <c:pt idx="18">
                  <c:v>برخوار</c:v>
                </c:pt>
                <c:pt idx="19">
                  <c:v>شهرضا</c:v>
                </c:pt>
                <c:pt idx="20">
                  <c:v>مبارکه</c:v>
                </c:pt>
                <c:pt idx="21">
                  <c:v>هرند</c:v>
                </c:pt>
                <c:pt idx="22">
                  <c:v>نجف آباد</c:v>
                </c:pt>
                <c:pt idx="23">
                  <c:v>دانشگاه اصفهان</c:v>
                </c:pt>
                <c:pt idx="24">
                  <c:v>لنجان</c:v>
                </c:pt>
                <c:pt idx="25">
                  <c:v>شاهین شهر و میمه</c:v>
                </c:pt>
                <c:pt idx="26">
                  <c:v>خمینی شهر</c:v>
                </c:pt>
                <c:pt idx="27">
                  <c:v>اصفهان 2</c:v>
                </c:pt>
                <c:pt idx="28">
                  <c:v>اصفهان 1</c:v>
                </c:pt>
              </c:strCache>
            </c:strRef>
          </c:cat>
          <c:val>
            <c:numRef>
              <c:f>'خطر سنجی'!$F$3:$F$31</c:f>
              <c:numCache>
                <c:formatCode>0.0</c:formatCode>
                <c:ptCount val="29"/>
                <c:pt idx="0">
                  <c:v>40</c:v>
                </c:pt>
                <c:pt idx="1">
                  <c:v>39.428571428571431</c:v>
                </c:pt>
                <c:pt idx="2">
                  <c:v>37.313432835820898</c:v>
                </c:pt>
                <c:pt idx="3">
                  <c:v>34.08521303258145</c:v>
                </c:pt>
                <c:pt idx="4">
                  <c:v>33.805668016194332</c:v>
                </c:pt>
                <c:pt idx="5">
                  <c:v>31.921824104234524</c:v>
                </c:pt>
                <c:pt idx="6">
                  <c:v>30.837004405286343</c:v>
                </c:pt>
                <c:pt idx="7">
                  <c:v>30.691056910569102</c:v>
                </c:pt>
                <c:pt idx="8">
                  <c:v>28.648648648648649</c:v>
                </c:pt>
                <c:pt idx="9">
                  <c:v>28.499999999999996</c:v>
                </c:pt>
                <c:pt idx="10">
                  <c:v>26.436781609195403</c:v>
                </c:pt>
                <c:pt idx="11">
                  <c:v>25.065963060686013</c:v>
                </c:pt>
                <c:pt idx="12">
                  <c:v>24.911032028469752</c:v>
                </c:pt>
                <c:pt idx="13">
                  <c:v>23.55072463768116</c:v>
                </c:pt>
                <c:pt idx="14">
                  <c:v>23.52941176470588</c:v>
                </c:pt>
                <c:pt idx="15" formatCode="0">
                  <c:v>20</c:v>
                </c:pt>
                <c:pt idx="16">
                  <c:v>19.806763285024154</c:v>
                </c:pt>
                <c:pt idx="17">
                  <c:v>19.705641864268191</c:v>
                </c:pt>
                <c:pt idx="18">
                  <c:v>19.306930693069308</c:v>
                </c:pt>
                <c:pt idx="19">
                  <c:v>19.029495718363464</c:v>
                </c:pt>
                <c:pt idx="20">
                  <c:v>18.485237483953789</c:v>
                </c:pt>
                <c:pt idx="21">
                  <c:v>17.699115044247787</c:v>
                </c:pt>
                <c:pt idx="22">
                  <c:v>15.920651068158698</c:v>
                </c:pt>
                <c:pt idx="23">
                  <c:v>15.282354277922963</c:v>
                </c:pt>
                <c:pt idx="24">
                  <c:v>15.196850393700787</c:v>
                </c:pt>
                <c:pt idx="25">
                  <c:v>14.519170333123821</c:v>
                </c:pt>
                <c:pt idx="26">
                  <c:v>12.943528235882059</c:v>
                </c:pt>
                <c:pt idx="27">
                  <c:v>8.9248848658091156</c:v>
                </c:pt>
                <c:pt idx="28">
                  <c:v>7.747489239598278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3A-45B9-B4A8-C9CBF969E4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48514799"/>
        <c:axId val="2048515215"/>
      </c:barChart>
      <c:catAx>
        <c:axId val="2048514799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Nazanin" panose="00000400000000000000" pitchFamily="2" charset="-78"/>
              </a:defRPr>
            </a:pPr>
            <a:endParaRPr lang="fa-IR"/>
          </a:p>
        </c:txPr>
        <c:crossAx val="2048515215"/>
        <c:crosses val="autoZero"/>
        <c:auto val="1"/>
        <c:lblAlgn val="ctr"/>
        <c:lblOffset val="100"/>
        <c:noMultiLvlLbl val="0"/>
      </c:catAx>
      <c:valAx>
        <c:axId val="2048515215"/>
        <c:scaling>
          <c:orientation val="minMax"/>
        </c:scaling>
        <c:delete val="0"/>
        <c:axPos val="r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85147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baseline="0" dirty="0">
                <a:effectLst/>
                <a:cs typeface="B Titr" panose="00000700000000000000" pitchFamily="2" charset="-78"/>
              </a:rPr>
              <a:t>مقایسه درصد سالمندان آموزش دیده در مبحث </a:t>
            </a:r>
            <a:r>
              <a:rPr lang="fa-IR" sz="16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فعالیت بدنی </a:t>
            </a:r>
            <a:r>
              <a:rPr lang="fa-IR" sz="1600" b="1" i="0" baseline="0" dirty="0">
                <a:effectLst/>
                <a:cs typeface="B Titr" panose="00000700000000000000" pitchFamily="2" charset="-78"/>
              </a:rPr>
              <a:t>با حد انتظار</a:t>
            </a:r>
            <a:r>
              <a:rPr lang="fa-IR" sz="16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6 ماهه اول </a:t>
            </a:r>
            <a:r>
              <a:rPr lang="fa-IR" sz="1600" b="1" i="0" baseline="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1401</a:t>
            </a:r>
          </a:p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شهرستان های تابعه دانشگاه علوم پزشکی اصفهان </a:t>
            </a:r>
          </a:p>
        </c:rich>
      </c:tx>
      <c:layout>
        <c:manualLayout>
          <c:xMode val="edge"/>
          <c:yMode val="edge"/>
          <c:x val="0.13464118909883482"/>
          <c:y val="2.716049382716049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1.8648832357493775E-2"/>
          <c:y val="0.19967701863354037"/>
          <c:w val="0.96767595396729256"/>
          <c:h val="0.5815194405047194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'فعالیت بدنی'!$C$4</c:f>
              <c:strCache>
                <c:ptCount val="1"/>
                <c:pt idx="0">
                  <c:v>درصد سالمند  آموزش دیده</c:v>
                </c:pt>
              </c:strCache>
            </c:strRef>
          </c:tx>
          <c:spPr>
            <a:solidFill>
              <a:srgbClr val="FF660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0D-4798-9F98-83EBC53FD7F1}"/>
              </c:ext>
            </c:extLst>
          </c:dPt>
          <c:dPt>
            <c:idx val="13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0D-4798-9F98-83EBC53FD7F1}"/>
              </c:ext>
            </c:extLst>
          </c:dPt>
          <c:dPt>
            <c:idx val="15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100D-4798-9F98-83EBC53FD7F1}"/>
              </c:ext>
            </c:extLst>
          </c:dPt>
          <c:dPt>
            <c:idx val="18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00D-4798-9F98-83EBC53FD7F1}"/>
              </c:ext>
            </c:extLst>
          </c:dPt>
          <c:dPt>
            <c:idx val="19"/>
            <c:invertIfNegative val="0"/>
            <c:bubble3D val="0"/>
            <c:spPr>
              <a:solidFill>
                <a:srgbClr val="FF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00D-4798-9F98-83EBC53FD7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'فعالیت بدنی'!$B$5:$B$33</c:f>
              <c:strCache>
                <c:ptCount val="29"/>
                <c:pt idx="0">
                  <c:v>هرند </c:v>
                </c:pt>
                <c:pt idx="1">
                  <c:v>فلاورجان</c:v>
                </c:pt>
                <c:pt idx="2">
                  <c:v>ورزنه</c:v>
                </c:pt>
                <c:pt idx="3">
                  <c:v>گلپایگان</c:v>
                </c:pt>
                <c:pt idx="4">
                  <c:v>فریدونشهر</c:v>
                </c:pt>
                <c:pt idx="5">
                  <c:v>دهاقان</c:v>
                </c:pt>
                <c:pt idx="6">
                  <c:v>کوهپایه</c:v>
                </c:pt>
                <c:pt idx="7">
                  <c:v>جرقویه</c:v>
                </c:pt>
                <c:pt idx="8">
                  <c:v>نطنز</c:v>
                </c:pt>
                <c:pt idx="9">
                  <c:v>سمیرم</c:v>
                </c:pt>
                <c:pt idx="10">
                  <c:v>حد انتظار شش ماهه اول</c:v>
                </c:pt>
                <c:pt idx="11">
                  <c:v>فریدن</c:v>
                </c:pt>
                <c:pt idx="12">
                  <c:v>نجف اباد</c:v>
                </c:pt>
                <c:pt idx="13">
                  <c:v>خور</c:v>
                </c:pt>
                <c:pt idx="14">
                  <c:v>اردستان</c:v>
                </c:pt>
                <c:pt idx="15">
                  <c:v>اصفهان 1</c:v>
                </c:pt>
                <c:pt idx="16">
                  <c:v>چادگان</c:v>
                </c:pt>
                <c:pt idx="17">
                  <c:v>بویین</c:v>
                </c:pt>
                <c:pt idx="18">
                  <c:v>دانشگاه اصفهان</c:v>
                </c:pt>
                <c:pt idx="19">
                  <c:v>تیران و کرون</c:v>
                </c:pt>
                <c:pt idx="20">
                  <c:v>مبارکه</c:v>
                </c:pt>
                <c:pt idx="21">
                  <c:v>برخوار</c:v>
                </c:pt>
                <c:pt idx="22">
                  <c:v>خمینی شهر</c:v>
                </c:pt>
                <c:pt idx="23">
                  <c:v>لنجان</c:v>
                </c:pt>
                <c:pt idx="24">
                  <c:v>شاهین شهر</c:v>
                </c:pt>
                <c:pt idx="25">
                  <c:v>خوانسار</c:v>
                </c:pt>
                <c:pt idx="26">
                  <c:v>نایین</c:v>
                </c:pt>
                <c:pt idx="27">
                  <c:v>اصفهان 2</c:v>
                </c:pt>
                <c:pt idx="28">
                  <c:v>شهرضا</c:v>
                </c:pt>
              </c:strCache>
            </c:strRef>
          </c:cat>
          <c:val>
            <c:numRef>
              <c:f>'فعالیت بدنی'!$C$5:$C$33</c:f>
              <c:numCache>
                <c:formatCode>0.0</c:formatCode>
                <c:ptCount val="29"/>
                <c:pt idx="0">
                  <c:v>11</c:v>
                </c:pt>
                <c:pt idx="1">
                  <c:v>10.299922404777167</c:v>
                </c:pt>
                <c:pt idx="2">
                  <c:v>10.172095881991396</c:v>
                </c:pt>
                <c:pt idx="3">
                  <c:v>9.0353505092869977</c:v>
                </c:pt>
                <c:pt idx="4">
                  <c:v>7.7225388091963056</c:v>
                </c:pt>
                <c:pt idx="5">
                  <c:v>7.4356184258251714</c:v>
                </c:pt>
                <c:pt idx="6">
                  <c:v>6.6170388751033915</c:v>
                </c:pt>
                <c:pt idx="7">
                  <c:v>6.4870430753389403</c:v>
                </c:pt>
                <c:pt idx="8">
                  <c:v>4.5441389290882785</c:v>
                </c:pt>
                <c:pt idx="9">
                  <c:v>4.434419014084507</c:v>
                </c:pt>
                <c:pt idx="10">
                  <c:v>4</c:v>
                </c:pt>
                <c:pt idx="11">
                  <c:v>4.0204865556978238</c:v>
                </c:pt>
                <c:pt idx="12">
                  <c:v>3.9232138316806511</c:v>
                </c:pt>
                <c:pt idx="13">
                  <c:v>3.8548024413748792</c:v>
                </c:pt>
                <c:pt idx="14">
                  <c:v>3.6363636363636362</c:v>
                </c:pt>
                <c:pt idx="15">
                  <c:v>3.3949269275995295</c:v>
                </c:pt>
                <c:pt idx="16">
                  <c:v>3.2610897306056312</c:v>
                </c:pt>
                <c:pt idx="17">
                  <c:v>3.0315789473684207</c:v>
                </c:pt>
                <c:pt idx="18">
                  <c:v>3</c:v>
                </c:pt>
                <c:pt idx="19">
                  <c:v>2.8898128898128901</c:v>
                </c:pt>
                <c:pt idx="20">
                  <c:v>2.5051494739186104</c:v>
                </c:pt>
                <c:pt idx="21">
                  <c:v>2.4638536441428149</c:v>
                </c:pt>
                <c:pt idx="22">
                  <c:v>1.8388346919684619</c:v>
                </c:pt>
                <c:pt idx="23">
                  <c:v>1.5931334712402359</c:v>
                </c:pt>
                <c:pt idx="24">
                  <c:v>1.3844273246723711</c:v>
                </c:pt>
                <c:pt idx="25">
                  <c:v>1.3031755542240862</c:v>
                </c:pt>
                <c:pt idx="26">
                  <c:v>1.2781028641823222</c:v>
                </c:pt>
                <c:pt idx="27">
                  <c:v>0.81140129319054355</c:v>
                </c:pt>
                <c:pt idx="2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00D-4798-9F98-83EBC53FD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4752416"/>
        <c:axId val="294750752"/>
      </c:barChart>
      <c:catAx>
        <c:axId val="29475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94750752"/>
        <c:crosses val="autoZero"/>
        <c:auto val="1"/>
        <c:lblAlgn val="ctr"/>
        <c:lblOffset val="100"/>
        <c:noMultiLvlLbl val="0"/>
      </c:catAx>
      <c:valAx>
        <c:axId val="29475075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94752416"/>
        <c:crosses val="autoZero"/>
        <c:crossBetween val="between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400" b="1" i="0" baseline="0" dirty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مقایسه درصد سالمندان آموزش دیده در مبحث پیشگیری از </a:t>
            </a:r>
            <a:r>
              <a:rPr lang="fa-IR" sz="14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حوادث و سقوط </a:t>
            </a:r>
            <a:r>
              <a:rPr lang="fa-IR" sz="1400" b="1" i="0" baseline="0" dirty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با حد انتظار</a:t>
            </a:r>
            <a:r>
              <a:rPr lang="fa-IR" sz="14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6 ماهه اول 1401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400" b="1" i="0" baseline="0" dirty="0" smtClean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شهرستان های </a:t>
            </a:r>
            <a:r>
              <a:rPr lang="fa-IR" sz="1400" b="1" i="0" baseline="0" dirty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تابعه دانشگاه علوم پزشکی اصفهان </a:t>
            </a:r>
          </a:p>
        </c:rich>
      </c:tx>
      <c:layout>
        <c:manualLayout>
          <c:xMode val="edge"/>
          <c:yMode val="edge"/>
          <c:x val="0.16514074803149609"/>
          <c:y val="5.432098765432098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1.8648832357493775E-2"/>
          <c:y val="0.19967701863354037"/>
          <c:w val="0.96767595396729256"/>
          <c:h val="0.58151944050471949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'پیشگیری از حوادث'!$C$4</c:f>
              <c:strCache>
                <c:ptCount val="1"/>
                <c:pt idx="0">
                  <c:v>درصد سالمند  آموزش دیده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10-4667-807D-43C2E3B32417}"/>
              </c:ext>
            </c:extLst>
          </c:dPt>
          <c:dPt>
            <c:idx val="9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D10-4667-807D-43C2E3B32417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D10-4667-807D-43C2E3B32417}"/>
              </c:ext>
            </c:extLst>
          </c:dPt>
          <c:dPt>
            <c:idx val="17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C-4052-461C-83DB-72C7A8C4F3A0}"/>
              </c:ext>
            </c:extLst>
          </c:dPt>
          <c:dPt>
            <c:idx val="18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D10-4667-807D-43C2E3B32417}"/>
              </c:ext>
            </c:extLst>
          </c:dPt>
          <c:dPt>
            <c:idx val="19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D10-4667-807D-43C2E3B32417}"/>
              </c:ext>
            </c:extLst>
          </c:dPt>
          <c:dPt>
            <c:idx val="21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D10-4667-807D-43C2E3B324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'پیشگیری از حوادث'!$B$5:$B$33</c:f>
              <c:strCache>
                <c:ptCount val="29"/>
                <c:pt idx="0">
                  <c:v>ورزنه</c:v>
                </c:pt>
                <c:pt idx="1">
                  <c:v>هرند </c:v>
                </c:pt>
                <c:pt idx="2">
                  <c:v>کوهپایه</c:v>
                </c:pt>
                <c:pt idx="3">
                  <c:v>فریدونشهر</c:v>
                </c:pt>
                <c:pt idx="4">
                  <c:v>گلپایگان</c:v>
                </c:pt>
                <c:pt idx="5">
                  <c:v>چادگان</c:v>
                </c:pt>
                <c:pt idx="6">
                  <c:v>نطنز</c:v>
                </c:pt>
                <c:pt idx="7">
                  <c:v>نجف اباد</c:v>
                </c:pt>
                <c:pt idx="8">
                  <c:v>فلاورجان</c:v>
                </c:pt>
                <c:pt idx="9">
                  <c:v>دهاقان</c:v>
                </c:pt>
                <c:pt idx="10">
                  <c:v>جرقویه</c:v>
                </c:pt>
                <c:pt idx="11">
                  <c:v>تیران و کرون</c:v>
                </c:pt>
                <c:pt idx="12">
                  <c:v>خور</c:v>
                </c:pt>
                <c:pt idx="13">
                  <c:v>نایین</c:v>
                </c:pt>
                <c:pt idx="14">
                  <c:v>مبارکه</c:v>
                </c:pt>
                <c:pt idx="15">
                  <c:v>سمیرم</c:v>
                </c:pt>
                <c:pt idx="16">
                  <c:v>اصفهان 1</c:v>
                </c:pt>
                <c:pt idx="17">
                  <c:v>حد انتظار شش ماهه اول</c:v>
                </c:pt>
                <c:pt idx="18">
                  <c:v>دانشگاه اصفهان</c:v>
                </c:pt>
                <c:pt idx="19">
                  <c:v>اردستان</c:v>
                </c:pt>
                <c:pt idx="20">
                  <c:v>خمینی شهر</c:v>
                </c:pt>
                <c:pt idx="21">
                  <c:v>لنجان</c:v>
                </c:pt>
                <c:pt idx="22">
                  <c:v>شاهین شهر</c:v>
                </c:pt>
                <c:pt idx="23">
                  <c:v>خوانسار</c:v>
                </c:pt>
                <c:pt idx="24">
                  <c:v>برخوار</c:v>
                </c:pt>
                <c:pt idx="25">
                  <c:v>بویین</c:v>
                </c:pt>
                <c:pt idx="26">
                  <c:v>اصفهان 2</c:v>
                </c:pt>
                <c:pt idx="27">
                  <c:v>فریدن</c:v>
                </c:pt>
                <c:pt idx="28">
                  <c:v>شهرضا</c:v>
                </c:pt>
              </c:strCache>
            </c:strRef>
          </c:cat>
          <c:val>
            <c:numRef>
              <c:f>'پیشگیری از حوادث'!$C$5:$C$33</c:f>
              <c:numCache>
                <c:formatCode>0.0</c:formatCode>
                <c:ptCount val="29"/>
                <c:pt idx="0">
                  <c:v>10.725261216963737</c:v>
                </c:pt>
                <c:pt idx="1">
                  <c:v>7.8125</c:v>
                </c:pt>
                <c:pt idx="2">
                  <c:v>7.4717397298042458</c:v>
                </c:pt>
                <c:pt idx="3">
                  <c:v>7.3098840636667326</c:v>
                </c:pt>
                <c:pt idx="4">
                  <c:v>6.530856800479329</c:v>
                </c:pt>
                <c:pt idx="5">
                  <c:v>6.1170751468503139</c:v>
                </c:pt>
                <c:pt idx="6">
                  <c:v>4.9204052098408102</c:v>
                </c:pt>
                <c:pt idx="7">
                  <c:v>4.6122552758708366</c:v>
                </c:pt>
                <c:pt idx="8">
                  <c:v>4.382443237407645</c:v>
                </c:pt>
                <c:pt idx="9">
                  <c:v>4.2981501632208925</c:v>
                </c:pt>
                <c:pt idx="10">
                  <c:v>4.1187575081517078</c:v>
                </c:pt>
                <c:pt idx="11">
                  <c:v>3.7733887733887737</c:v>
                </c:pt>
                <c:pt idx="12">
                  <c:v>3.6299389656280114</c:v>
                </c:pt>
                <c:pt idx="13">
                  <c:v>3.3723437018786573</c:v>
                </c:pt>
                <c:pt idx="14">
                  <c:v>2.7556644213104717</c:v>
                </c:pt>
                <c:pt idx="15">
                  <c:v>2.750880281690141</c:v>
                </c:pt>
                <c:pt idx="16">
                  <c:v>2.7120779438938354</c:v>
                </c:pt>
                <c:pt idx="17">
                  <c:v>2.5</c:v>
                </c:pt>
                <c:pt idx="18">
                  <c:v>2.4672401720516155</c:v>
                </c:pt>
                <c:pt idx="19">
                  <c:v>2.1889952153110048</c:v>
                </c:pt>
                <c:pt idx="20">
                  <c:v>1.9270346117867165</c:v>
                </c:pt>
                <c:pt idx="21">
                  <c:v>1.7752940813239062</c:v>
                </c:pt>
                <c:pt idx="22">
                  <c:v>1.6800750490377234</c:v>
                </c:pt>
                <c:pt idx="23">
                  <c:v>1.348112642300779</c:v>
                </c:pt>
                <c:pt idx="24">
                  <c:v>1.2171732074358219</c:v>
                </c:pt>
                <c:pt idx="25">
                  <c:v>1.1157894736842104</c:v>
                </c:pt>
                <c:pt idx="26">
                  <c:v>0.73562840977975352</c:v>
                </c:pt>
                <c:pt idx="27">
                  <c:v>0.61459667093469905</c:v>
                </c:pt>
                <c:pt idx="2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D10-4667-807D-43C2E3B32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4752416"/>
        <c:axId val="294750752"/>
      </c:barChart>
      <c:catAx>
        <c:axId val="29475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94750752"/>
        <c:crosses val="autoZero"/>
        <c:auto val="1"/>
        <c:lblAlgn val="ctr"/>
        <c:lblOffset val="100"/>
        <c:noMultiLvlLbl val="0"/>
      </c:catAx>
      <c:valAx>
        <c:axId val="29475075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94752416"/>
        <c:crosses val="autoZero"/>
        <c:crossBetween val="between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1400" b="1" i="0" baseline="0" dirty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مقایسه درصد سالمندان آموزش دیده در مبحث پیشگیری از </a:t>
            </a:r>
            <a:r>
              <a:rPr lang="fa-IR" sz="14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یبوست</a:t>
            </a:r>
            <a:r>
              <a:rPr lang="fa-IR" sz="1400" b="1" i="0" baseline="0" dirty="0">
                <a:effectLst/>
                <a:cs typeface="B Titr" panose="00000700000000000000" pitchFamily="2" charset="-78"/>
              </a:rPr>
              <a:t> و </a:t>
            </a:r>
            <a:r>
              <a:rPr lang="fa-IR" sz="14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اختلالات ادراری </a:t>
            </a:r>
            <a:r>
              <a:rPr lang="fa-IR" sz="1400" b="1" i="0" baseline="0" dirty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با حد انتظار </a:t>
            </a:r>
            <a:r>
              <a:rPr lang="fa-IR" sz="1400" b="1" i="0" baseline="0" dirty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6 ماهه اول </a:t>
            </a:r>
            <a:r>
              <a:rPr lang="fa-IR" sz="1400" b="1" i="0" baseline="0" dirty="0" smtClean="0">
                <a:solidFill>
                  <a:srgbClr val="FF0000"/>
                </a:solidFill>
                <a:effectLst/>
                <a:cs typeface="B Titr" panose="00000700000000000000" pitchFamily="2" charset="-78"/>
              </a:rPr>
              <a:t>1401 </a:t>
            </a:r>
            <a:r>
              <a:rPr lang="fa-IR" sz="1400" b="1" i="0" u="none" strike="noStrike" kern="1200" spc="0" baseline="0" dirty="0" smtClean="0">
                <a:solidFill>
                  <a:sysClr val="windowText" lastClr="00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شهرستان های تابعه دانشگاه علوم پزشکی اصفهان </a:t>
            </a:r>
          </a:p>
        </c:rich>
      </c:tx>
      <c:layout>
        <c:manualLayout>
          <c:xMode val="edge"/>
          <c:yMode val="edge"/>
          <c:x val="0.10183463150988645"/>
          <c:y val="5.4320987654320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1.8648832357493775E-2"/>
          <c:y val="0.19967701863354037"/>
          <c:w val="0.96767595396729256"/>
          <c:h val="0.581519440504719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یبوست!$C$4</c:f>
              <c:strCache>
                <c:ptCount val="1"/>
                <c:pt idx="0">
                  <c:v>درصد سالمند  آموزش دیده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64-4D10-AC24-F65C9D459166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64-4D10-AC24-F65C9D459166}"/>
              </c:ext>
            </c:extLst>
          </c:dPt>
          <c:dPt>
            <c:idx val="1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64-4D10-AC24-F65C9D459166}"/>
              </c:ext>
            </c:extLst>
          </c:dPt>
          <c:dPt>
            <c:idx val="1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64-4D10-AC24-F65C9D459166}"/>
              </c:ext>
            </c:extLst>
          </c:dPt>
          <c:dPt>
            <c:idx val="2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64-4D10-AC24-F65C9D459166}"/>
              </c:ext>
            </c:extLst>
          </c:dPt>
          <c:dPt>
            <c:idx val="24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64-4D10-AC24-F65C9D4591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یبوست!$B$5:$B$33</c:f>
              <c:strCache>
                <c:ptCount val="29"/>
                <c:pt idx="0">
                  <c:v>ورزنه</c:v>
                </c:pt>
                <c:pt idx="1">
                  <c:v>کوهپایه</c:v>
                </c:pt>
                <c:pt idx="2">
                  <c:v>خور</c:v>
                </c:pt>
                <c:pt idx="3">
                  <c:v>نطنز</c:v>
                </c:pt>
                <c:pt idx="4">
                  <c:v>نایین</c:v>
                </c:pt>
                <c:pt idx="5">
                  <c:v>گلپایگان</c:v>
                </c:pt>
                <c:pt idx="6">
                  <c:v>چادگان</c:v>
                </c:pt>
                <c:pt idx="7">
                  <c:v>فلاورجان</c:v>
                </c:pt>
                <c:pt idx="8">
                  <c:v>حد انتظار شش ماهه اول</c:v>
                </c:pt>
                <c:pt idx="9">
                  <c:v>اصفهان 1</c:v>
                </c:pt>
                <c:pt idx="10">
                  <c:v>تیران و کرون</c:v>
                </c:pt>
                <c:pt idx="11">
                  <c:v>مبارکه</c:v>
                </c:pt>
                <c:pt idx="12">
                  <c:v>دهاقان</c:v>
                </c:pt>
                <c:pt idx="13">
                  <c:v>نجف اباد</c:v>
                </c:pt>
                <c:pt idx="14">
                  <c:v>سمیرم</c:v>
                </c:pt>
                <c:pt idx="15">
                  <c:v>دانشگاه اصفهان</c:v>
                </c:pt>
                <c:pt idx="16">
                  <c:v>جرقویه</c:v>
                </c:pt>
                <c:pt idx="17">
                  <c:v>برخوار</c:v>
                </c:pt>
                <c:pt idx="18">
                  <c:v>فریدن</c:v>
                </c:pt>
                <c:pt idx="19">
                  <c:v>خوانسار</c:v>
                </c:pt>
                <c:pt idx="20">
                  <c:v>اصفهان 2</c:v>
                </c:pt>
                <c:pt idx="21">
                  <c:v>اردستان</c:v>
                </c:pt>
                <c:pt idx="22">
                  <c:v>خمینی شهر</c:v>
                </c:pt>
                <c:pt idx="23">
                  <c:v>شاهین شهر</c:v>
                </c:pt>
                <c:pt idx="24">
                  <c:v>فریدونشهر</c:v>
                </c:pt>
                <c:pt idx="25">
                  <c:v>لنجان</c:v>
                </c:pt>
                <c:pt idx="26">
                  <c:v>بویین</c:v>
                </c:pt>
                <c:pt idx="27">
                  <c:v>شهرضا</c:v>
                </c:pt>
                <c:pt idx="28">
                  <c:v>هرند </c:v>
                </c:pt>
              </c:strCache>
            </c:strRef>
          </c:cat>
          <c:val>
            <c:numRef>
              <c:f>یبوست!$C$5:$C$33</c:f>
              <c:numCache>
                <c:formatCode>0.0</c:formatCode>
                <c:ptCount val="29"/>
                <c:pt idx="0">
                  <c:v>7.9287031346035652</c:v>
                </c:pt>
                <c:pt idx="1">
                  <c:v>5.8726220016542596</c:v>
                </c:pt>
                <c:pt idx="2">
                  <c:v>4.0475425634436233</c:v>
                </c:pt>
                <c:pt idx="3">
                  <c:v>3.7192474674384948</c:v>
                </c:pt>
                <c:pt idx="4">
                  <c:v>3.1259624268555588</c:v>
                </c:pt>
                <c:pt idx="5">
                  <c:v>2.8759736369083284</c:v>
                </c:pt>
                <c:pt idx="6">
                  <c:v>2.7344541219363987</c:v>
                </c:pt>
                <c:pt idx="7">
                  <c:v>2.7259539151850474</c:v>
                </c:pt>
                <c:pt idx="8">
                  <c:v>2.5</c:v>
                </c:pt>
                <c:pt idx="9">
                  <c:v>2.4122291281706705</c:v>
                </c:pt>
                <c:pt idx="10">
                  <c:v>1.995841995841996</c:v>
                </c:pt>
                <c:pt idx="11">
                  <c:v>1.881645604854423</c:v>
                </c:pt>
                <c:pt idx="12">
                  <c:v>1.7410228509249184</c:v>
                </c:pt>
                <c:pt idx="13">
                  <c:v>1.5153826595474194</c:v>
                </c:pt>
                <c:pt idx="14">
                  <c:v>1.5074823943661972</c:v>
                </c:pt>
                <c:pt idx="15">
                  <c:v>1.4959487846353905</c:v>
                </c:pt>
                <c:pt idx="16">
                  <c:v>1.3557576797666038</c:v>
                </c:pt>
                <c:pt idx="17">
                  <c:v>0.97373856594865738</c:v>
                </c:pt>
                <c:pt idx="18">
                  <c:v>0.97311139564660687</c:v>
                </c:pt>
                <c:pt idx="19">
                  <c:v>0.95865787896944277</c:v>
                </c:pt>
                <c:pt idx="20">
                  <c:v>0.93326934734289757</c:v>
                </c:pt>
                <c:pt idx="21">
                  <c:v>0.68181818181818177</c:v>
                </c:pt>
                <c:pt idx="22">
                  <c:v>0.51316316985166377</c:v>
                </c:pt>
                <c:pt idx="23">
                  <c:v>0.37240242203712653</c:v>
                </c:pt>
                <c:pt idx="24">
                  <c:v>0.33405384161917862</c:v>
                </c:pt>
                <c:pt idx="25">
                  <c:v>0.11114884683071412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B64-4D10-AC24-F65C9D4591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4752416"/>
        <c:axId val="294750752"/>
      </c:barChart>
      <c:catAx>
        <c:axId val="29475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294750752"/>
        <c:crosses val="autoZero"/>
        <c:auto val="1"/>
        <c:lblAlgn val="ctr"/>
        <c:lblOffset val="100"/>
        <c:noMultiLvlLbl val="0"/>
      </c:catAx>
      <c:valAx>
        <c:axId val="29475075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94752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1600" b="0" i="0" baseline="0">
                <a:solidFill>
                  <a:sysClr val="windowText" lastClr="000000"/>
                </a:solidFill>
                <a:effectLst/>
                <a:cs typeface="B Titr" panose="00000700000000000000" pitchFamily="2" charset="-78"/>
              </a:rPr>
              <a:t>آموزش شیوه های زندگی به اعضای خانواده سالمندان به تفکیک عناوین آموزشی</a:t>
            </a:r>
            <a:endParaRPr lang="en-US" sz="1600">
              <a:solidFill>
                <a:sysClr val="windowText" lastClr="000000"/>
              </a:solidFill>
              <a:effectLst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8252762659078128"/>
          <c:y val="3.34463299154541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5.3232696075704342E-2"/>
          <c:y val="9.401562529576217E-2"/>
          <c:w val="0.9397489226390896"/>
          <c:h val="0.6242755639959398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'[نمودار9 ماهه شیوه ها1401.xlsx]Sheet1'!$B$3:$B$18</c:f>
              <c:strCache>
                <c:ptCount val="16"/>
                <c:pt idx="0">
                  <c:v>تغذیه</c:v>
                </c:pt>
                <c:pt idx="1">
                  <c:v>فعالیت بدنی</c:v>
                </c:pt>
                <c:pt idx="2">
                  <c:v>بی اختیاری ادرار</c:v>
                </c:pt>
                <c:pt idx="3">
                  <c:v>پیشگیری از حوادث</c:v>
                </c:pt>
                <c:pt idx="4">
                  <c:v>یبوست</c:v>
                </c:pt>
                <c:pt idx="5">
                  <c:v>استرس و راههای شاد زیستن</c:v>
                </c:pt>
                <c:pt idx="6">
                  <c:v>پوکی استخوان</c:v>
                </c:pt>
                <c:pt idx="7">
                  <c:v>سلامت فردی</c:v>
                </c:pt>
                <c:pt idx="8">
                  <c:v>خواب</c:v>
                </c:pt>
                <c:pt idx="9">
                  <c:v>مراقبت از چشم و گوش</c:v>
                </c:pt>
                <c:pt idx="10">
                  <c:v>بهداشت دهان و دندان</c:v>
                </c:pt>
                <c:pt idx="11">
                  <c:v>یائسگی</c:v>
                </c:pt>
                <c:pt idx="12">
                  <c:v>مراقبت از کمر وزانو</c:v>
                </c:pt>
                <c:pt idx="13">
                  <c:v>دخانیات</c:v>
                </c:pt>
                <c:pt idx="14">
                  <c:v>زناشوئی</c:v>
                </c:pt>
                <c:pt idx="15">
                  <c:v>رانندگی</c:v>
                </c:pt>
              </c:strCache>
            </c:strRef>
          </c:cat>
          <c:val>
            <c:numRef>
              <c:f>'[نمودار9 ماهه شیوه ها1401.xlsx]Sheet1'!$C$3:$C$18</c:f>
              <c:numCache>
                <c:formatCode>General</c:formatCode>
                <c:ptCount val="16"/>
                <c:pt idx="0">
                  <c:v>941</c:v>
                </c:pt>
                <c:pt idx="1">
                  <c:v>728</c:v>
                </c:pt>
                <c:pt idx="2">
                  <c:v>462</c:v>
                </c:pt>
                <c:pt idx="3">
                  <c:v>433</c:v>
                </c:pt>
                <c:pt idx="4">
                  <c:v>260</c:v>
                </c:pt>
                <c:pt idx="5">
                  <c:v>235</c:v>
                </c:pt>
                <c:pt idx="6">
                  <c:v>214</c:v>
                </c:pt>
                <c:pt idx="7">
                  <c:v>186</c:v>
                </c:pt>
                <c:pt idx="8">
                  <c:v>53</c:v>
                </c:pt>
                <c:pt idx="9">
                  <c:v>44</c:v>
                </c:pt>
                <c:pt idx="10">
                  <c:v>43</c:v>
                </c:pt>
                <c:pt idx="11">
                  <c:v>31</c:v>
                </c:pt>
                <c:pt idx="12">
                  <c:v>26</c:v>
                </c:pt>
                <c:pt idx="13">
                  <c:v>13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96-46A3-AB67-6CEF0BC80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779280"/>
        <c:axId val="159782608"/>
      </c:barChart>
      <c:catAx>
        <c:axId val="159779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59782608"/>
        <c:crosses val="autoZero"/>
        <c:auto val="1"/>
        <c:lblAlgn val="ctr"/>
        <c:lblOffset val="100"/>
        <c:noMultiLvlLbl val="0"/>
      </c:catAx>
      <c:valAx>
        <c:axId val="15978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59779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پوشش مراقبت </a:t>
            </a:r>
            <a:r>
              <a:rPr lang="fa-IR" sz="1600" b="1" dirty="0" smtClean="0">
                <a:cs typeface="B Nazanin" panose="00000400000000000000" pitchFamily="2" charset="-78"/>
              </a:rPr>
              <a:t>کامل </a:t>
            </a: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سالمندان 70- 60 سال شهرستان های تابعه دانشگاه علوم پزشکی اصفهان</a:t>
            </a:r>
          </a:p>
          <a:p>
            <a:pPr>
              <a:defRPr/>
            </a:pP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6 ماهه اول 1401</a:t>
            </a:r>
            <a:endParaRPr lang="en-US" sz="1600" b="1" dirty="0">
              <a:cs typeface="B Nazanin" panose="00000400000000000000" pitchFamily="2" charset="-78"/>
            </a:endParaRPr>
          </a:p>
        </c:rich>
      </c:tx>
      <c:layout>
        <c:manualLayout>
          <c:xMode val="edge"/>
          <c:yMode val="edge"/>
          <c:x val="0.1502114572578839"/>
          <c:y val="2.69242733547195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5476475311777915E-2"/>
          <c:y val="0.11606999125109362"/>
          <c:w val="0.92536226028367552"/>
          <c:h val="0.694851816420143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'[moradi -had entezar moraghebat kamel salmandan 6 mahe aval1401.xlsx]6 ماهه اول -60 تا 70 سال'!$D$2</c:f>
              <c:strCache>
                <c:ptCount val="1"/>
                <c:pt idx="0">
                  <c:v>پوشش60تا70 شش ماهه اول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C0-4DE0-A215-84E5C796BC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'[moradi -had entezar moraghebat kamel salmandan 6 mahe aval1401.xlsx]6 ماهه اول -60 تا 70 سال'!$C$3:$C$30</c:f>
              <c:strCache>
                <c:ptCount val="28"/>
                <c:pt idx="0">
                  <c:v>اصفهان 1</c:v>
                </c:pt>
                <c:pt idx="1">
                  <c:v>اصفهان 2</c:v>
                </c:pt>
                <c:pt idx="2">
                  <c:v>نایین</c:v>
                </c:pt>
                <c:pt idx="3">
                  <c:v>شاهین شهر</c:v>
                </c:pt>
                <c:pt idx="4">
                  <c:v>خمینی شهر</c:v>
                </c:pt>
                <c:pt idx="5">
                  <c:v>ورزنه</c:v>
                </c:pt>
                <c:pt idx="6">
                  <c:v>لنجان</c:v>
                </c:pt>
                <c:pt idx="7">
                  <c:v>شهرضا</c:v>
                </c:pt>
                <c:pt idx="8">
                  <c:v>هرند </c:v>
                </c:pt>
                <c:pt idx="9">
                  <c:v>دانشگاه اصفهان</c:v>
                </c:pt>
                <c:pt idx="10">
                  <c:v>بویین</c:v>
                </c:pt>
                <c:pt idx="11">
                  <c:v>نجف اباد</c:v>
                </c:pt>
                <c:pt idx="12">
                  <c:v>کوهپایه</c:v>
                </c:pt>
                <c:pt idx="13">
                  <c:v>برخوار</c:v>
                </c:pt>
                <c:pt idx="14">
                  <c:v>جرقویه</c:v>
                </c:pt>
                <c:pt idx="15">
                  <c:v>خور</c:v>
                </c:pt>
                <c:pt idx="16">
                  <c:v>اردستان</c:v>
                </c:pt>
                <c:pt idx="17">
                  <c:v>فلاورجان</c:v>
                </c:pt>
                <c:pt idx="18">
                  <c:v>نطنز</c:v>
                </c:pt>
                <c:pt idx="19">
                  <c:v>مبارکه</c:v>
                </c:pt>
                <c:pt idx="20">
                  <c:v>چادگان</c:v>
                </c:pt>
                <c:pt idx="21">
                  <c:v>دهاقان</c:v>
                </c:pt>
                <c:pt idx="22">
                  <c:v>فریدن</c:v>
                </c:pt>
                <c:pt idx="23">
                  <c:v>تیران و کرون</c:v>
                </c:pt>
                <c:pt idx="24">
                  <c:v>خوانسار</c:v>
                </c:pt>
                <c:pt idx="25">
                  <c:v>گلپایگان</c:v>
                </c:pt>
                <c:pt idx="26">
                  <c:v>سمیرم</c:v>
                </c:pt>
                <c:pt idx="27">
                  <c:v>فریدونشهر</c:v>
                </c:pt>
              </c:strCache>
            </c:strRef>
          </c:cat>
          <c:val>
            <c:numRef>
              <c:f>'[moradi -had entezar moraghebat kamel salmandan 6 mahe aval1401.xlsx]6 ماهه اول -60 تا 70 سال'!$D$3:$D$30</c:f>
              <c:numCache>
                <c:formatCode>#,##0.00</c:formatCode>
                <c:ptCount val="28"/>
                <c:pt idx="0">
                  <c:v>3.0383640217797914</c:v>
                </c:pt>
                <c:pt idx="1">
                  <c:v>3.2080045934967991</c:v>
                </c:pt>
                <c:pt idx="2">
                  <c:v>4.2042977265649331</c:v>
                </c:pt>
                <c:pt idx="3">
                  <c:v>4.3544939120736128</c:v>
                </c:pt>
                <c:pt idx="4">
                  <c:v>5.416351417508567</c:v>
                </c:pt>
                <c:pt idx="5">
                  <c:v>5.6265984654731458</c:v>
                </c:pt>
                <c:pt idx="6">
                  <c:v>5.8184477175389118</c:v>
                </c:pt>
                <c:pt idx="7">
                  <c:v>5.9311017224569387</c:v>
                </c:pt>
                <c:pt idx="8">
                  <c:v>5.982905982905983</c:v>
                </c:pt>
                <c:pt idx="9">
                  <c:v>6.2053273034970209</c:v>
                </c:pt>
                <c:pt idx="10">
                  <c:v>6.5539983511953839</c:v>
                </c:pt>
                <c:pt idx="11">
                  <c:v>7.7974855014181097</c:v>
                </c:pt>
                <c:pt idx="12">
                  <c:v>8.6858432036097017</c:v>
                </c:pt>
                <c:pt idx="13">
                  <c:v>9.4070552914686001</c:v>
                </c:pt>
                <c:pt idx="14">
                  <c:v>9.9824868651488607</c:v>
                </c:pt>
                <c:pt idx="15">
                  <c:v>10.25</c:v>
                </c:pt>
                <c:pt idx="16">
                  <c:v>10.476663356504469</c:v>
                </c:pt>
                <c:pt idx="17">
                  <c:v>10.862510674637061</c:v>
                </c:pt>
                <c:pt idx="18">
                  <c:v>11.227876106194689</c:v>
                </c:pt>
                <c:pt idx="19">
                  <c:v>11.243562845699028</c:v>
                </c:pt>
                <c:pt idx="20">
                  <c:v>11.507647487254188</c:v>
                </c:pt>
                <c:pt idx="21">
                  <c:v>11.560486757337152</c:v>
                </c:pt>
                <c:pt idx="22">
                  <c:v>12.692487167522165</c:v>
                </c:pt>
                <c:pt idx="23">
                  <c:v>13.118007939372067</c:v>
                </c:pt>
                <c:pt idx="24">
                  <c:v>13.185140073081609</c:v>
                </c:pt>
                <c:pt idx="25">
                  <c:v>14.437130425080888</c:v>
                </c:pt>
                <c:pt idx="26">
                  <c:v>17.128164556962027</c:v>
                </c:pt>
                <c:pt idx="27">
                  <c:v>18.215475749722327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C0-4DE0-A215-84E5C796BC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8519072"/>
        <c:axId val="948507424"/>
      </c:barChart>
      <c:catAx>
        <c:axId val="9485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948507424"/>
        <c:crosses val="autoZero"/>
        <c:auto val="1"/>
        <c:lblAlgn val="ctr"/>
        <c:lblOffset val="100"/>
        <c:noMultiLvlLbl val="0"/>
      </c:catAx>
      <c:valAx>
        <c:axId val="94850742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9485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پوشش </a:t>
            </a:r>
            <a:r>
              <a:rPr lang="fa-IR" sz="16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مراقبت کامل سالمندان 70 سال و بالاتر </a:t>
            </a: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شهرستان های تابعه دانشگاه علوم پزشکی اصفهان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6 </a:t>
            </a:r>
            <a:r>
              <a:rPr lang="fa-IR" sz="16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ماهه اول </a:t>
            </a:r>
            <a:r>
              <a:rPr lang="fa-IR" sz="16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1401</a:t>
            </a:r>
            <a:endParaRPr lang="en-US" sz="1600" b="1" dirty="0">
              <a:cs typeface="B Nazanin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5.0401574803149607E-2"/>
          <c:y val="0.14982308216263718"/>
          <c:w val="0.94959842519685045"/>
          <c:h val="0.67845045693251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'[moradi -had entezar moraghebat kamel salmandan 6 mahe aval1401.xlsx]6 ماهه اول -70 سال و بالاتر'!$D$3</c:f>
              <c:strCache>
                <c:ptCount val="1"/>
                <c:pt idx="0">
                  <c:v>پوشش 70و بالاتر شش ماهه اول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30-4C26-91DD-34DEF9EA4C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'[moradi -had entezar moraghebat kamel salmandan 6 mahe aval1401.xlsx]6 ماهه اول -70 سال و بالاتر'!$C$4:$C$31</c:f>
              <c:strCache>
                <c:ptCount val="28"/>
                <c:pt idx="0">
                  <c:v>اصفهان 2</c:v>
                </c:pt>
                <c:pt idx="1">
                  <c:v>اصفهان 1</c:v>
                </c:pt>
                <c:pt idx="2">
                  <c:v>خمینی شهر</c:v>
                </c:pt>
                <c:pt idx="3">
                  <c:v>شاهین شهر</c:v>
                </c:pt>
                <c:pt idx="4">
                  <c:v>نجف اباد</c:v>
                </c:pt>
                <c:pt idx="5">
                  <c:v>دانشگاه اصفهان</c:v>
                </c:pt>
                <c:pt idx="6">
                  <c:v>لنجان</c:v>
                </c:pt>
                <c:pt idx="7">
                  <c:v>هرند </c:v>
                </c:pt>
                <c:pt idx="8">
                  <c:v>شهرضا</c:v>
                </c:pt>
                <c:pt idx="9">
                  <c:v>برخوار</c:v>
                </c:pt>
                <c:pt idx="10">
                  <c:v>فلاورجان</c:v>
                </c:pt>
                <c:pt idx="11">
                  <c:v>نایین</c:v>
                </c:pt>
                <c:pt idx="12">
                  <c:v>مبارکه</c:v>
                </c:pt>
                <c:pt idx="13">
                  <c:v>کوهپایه</c:v>
                </c:pt>
                <c:pt idx="14">
                  <c:v>جرقویه</c:v>
                </c:pt>
                <c:pt idx="15">
                  <c:v>خوانسار</c:v>
                </c:pt>
                <c:pt idx="16">
                  <c:v>دهاقان</c:v>
                </c:pt>
                <c:pt idx="17">
                  <c:v>نطنز</c:v>
                </c:pt>
                <c:pt idx="18">
                  <c:v>بویین</c:v>
                </c:pt>
                <c:pt idx="19">
                  <c:v>چادگان</c:v>
                </c:pt>
                <c:pt idx="20">
                  <c:v>خور</c:v>
                </c:pt>
                <c:pt idx="21">
                  <c:v>ورزنه</c:v>
                </c:pt>
                <c:pt idx="22">
                  <c:v>سمیرم</c:v>
                </c:pt>
                <c:pt idx="23">
                  <c:v>گلپایگان</c:v>
                </c:pt>
                <c:pt idx="24">
                  <c:v>تیران و کرون</c:v>
                </c:pt>
                <c:pt idx="25">
                  <c:v>فریدن</c:v>
                </c:pt>
                <c:pt idx="26">
                  <c:v>اردستان</c:v>
                </c:pt>
                <c:pt idx="27">
                  <c:v>فریدونشهر</c:v>
                </c:pt>
              </c:strCache>
            </c:strRef>
          </c:cat>
          <c:val>
            <c:numRef>
              <c:f>'[moradi -had entezar moraghebat kamel salmandan 6 mahe aval1401.xlsx]6 ماهه اول -70 سال و بالاتر'!$D$4:$D$31</c:f>
              <c:numCache>
                <c:formatCode>#,##0.00</c:formatCode>
                <c:ptCount val="28"/>
                <c:pt idx="0">
                  <c:v>4.393520101986879</c:v>
                </c:pt>
                <c:pt idx="1">
                  <c:v>5.2087110466480384</c:v>
                </c:pt>
                <c:pt idx="2">
                  <c:v>8.3032249431285976</c:v>
                </c:pt>
                <c:pt idx="3">
                  <c:v>11.252653927813164</c:v>
                </c:pt>
                <c:pt idx="4">
                  <c:v>12.669510409371618</c:v>
                </c:pt>
                <c:pt idx="5">
                  <c:v>12.883356496867886</c:v>
                </c:pt>
                <c:pt idx="6">
                  <c:v>12.889828588688362</c:v>
                </c:pt>
                <c:pt idx="7">
                  <c:v>13.446054750402576</c:v>
                </c:pt>
                <c:pt idx="8">
                  <c:v>14.254340096214182</c:v>
                </c:pt>
                <c:pt idx="9">
                  <c:v>15.551959726717007</c:v>
                </c:pt>
                <c:pt idx="10">
                  <c:v>17.547201059953625</c:v>
                </c:pt>
                <c:pt idx="11">
                  <c:v>18.85470606152909</c:v>
                </c:pt>
                <c:pt idx="12">
                  <c:v>18.978199812759129</c:v>
                </c:pt>
                <c:pt idx="13">
                  <c:v>20.658036677454152</c:v>
                </c:pt>
                <c:pt idx="14">
                  <c:v>21.063257065948857</c:v>
                </c:pt>
                <c:pt idx="15">
                  <c:v>24.056603773584907</c:v>
                </c:pt>
                <c:pt idx="16">
                  <c:v>24.779411764705884</c:v>
                </c:pt>
                <c:pt idx="17">
                  <c:v>24.893746205221614</c:v>
                </c:pt>
                <c:pt idx="18">
                  <c:v>26.118760757314973</c:v>
                </c:pt>
                <c:pt idx="19">
                  <c:v>26.973984481971701</c:v>
                </c:pt>
                <c:pt idx="20">
                  <c:v>27.296761401189691</c:v>
                </c:pt>
                <c:pt idx="21">
                  <c:v>27.867590454195536</c:v>
                </c:pt>
                <c:pt idx="22">
                  <c:v>27.876984126984127</c:v>
                </c:pt>
                <c:pt idx="23">
                  <c:v>30.451662999870582</c:v>
                </c:pt>
                <c:pt idx="24">
                  <c:v>32.638548307994114</c:v>
                </c:pt>
                <c:pt idx="25">
                  <c:v>33.342792281498298</c:v>
                </c:pt>
                <c:pt idx="26">
                  <c:v>34.602954755309327</c:v>
                </c:pt>
                <c:pt idx="27">
                  <c:v>38.190954773869343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30-4C26-91DD-34DEF9EA4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8519072"/>
        <c:axId val="948507424"/>
      </c:barChart>
      <c:catAx>
        <c:axId val="9485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948507424"/>
        <c:crosses val="autoZero"/>
        <c:auto val="1"/>
        <c:lblAlgn val="ctr"/>
        <c:lblOffset val="100"/>
        <c:noMultiLvlLbl val="0"/>
      </c:catAx>
      <c:valAx>
        <c:axId val="94850742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9485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r>
              <a:rPr lang="fa-IR" sz="1800" b="1" dirty="0">
                <a:cs typeface="B Nazanin" panose="00000400000000000000" pitchFamily="2" charset="-78"/>
              </a:rPr>
              <a:t>درصد نیاز سنجی سالمندان بسیار پر خطر شهرستانهای تابعه دانشگاه علوم پزشکی اصفهان </a:t>
            </a:r>
            <a:r>
              <a:rPr lang="fa-IR" sz="1800" b="1" dirty="0" smtClean="0">
                <a:cs typeface="B Nazanin" panose="00000400000000000000" pitchFamily="2" charset="-78"/>
              </a:rPr>
              <a:t>اسفند </a:t>
            </a:r>
            <a:r>
              <a:rPr lang="fa-IR" sz="1800" b="1" dirty="0">
                <a:cs typeface="B Nazanin" panose="00000400000000000000" pitchFamily="2" charset="-78"/>
              </a:rPr>
              <a:t>1401</a:t>
            </a:r>
          </a:p>
        </c:rich>
      </c:tx>
      <c:layout>
        <c:manualLayout>
          <c:xMode val="edge"/>
          <c:yMode val="edge"/>
          <c:x val="0.13255555555555557"/>
          <c:y val="3.0802552003560482E-3"/>
        </c:manualLayout>
      </c:layout>
      <c:overlay val="0"/>
      <c:spPr>
        <a:solidFill>
          <a:srgbClr val="4F81BD">
            <a:lumMod val="20000"/>
            <a:lumOff val="80000"/>
          </a:srgb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1.8482864844050827E-2"/>
          <c:y val="0.17249041058346581"/>
          <c:w val="0.92716344419211749"/>
          <c:h val="0.581479419893355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'Sheet1 (2)'!$D$4</c:f>
              <c:strCache>
                <c:ptCount val="1"/>
                <c:pt idx="0">
                  <c:v>درصد نیاز سنجی سالمندان بسیار پر خطر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81-4F71-9352-AFD9DF5B6F0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'Sheet1 (2)'!$A$5:$A$32</c:f>
              <c:strCache>
                <c:ptCount val="28"/>
                <c:pt idx="0">
                  <c:v>هرند</c:v>
                </c:pt>
                <c:pt idx="1">
                  <c:v>ورزنه</c:v>
                </c:pt>
                <c:pt idx="2">
                  <c:v>جرقویه</c:v>
                </c:pt>
                <c:pt idx="3">
                  <c:v>نایین</c:v>
                </c:pt>
                <c:pt idx="4">
                  <c:v>سمیرم</c:v>
                </c:pt>
                <c:pt idx="5">
                  <c:v>فریدن</c:v>
                </c:pt>
                <c:pt idx="6">
                  <c:v>خمینی شهر</c:v>
                </c:pt>
                <c:pt idx="7">
                  <c:v>نجف آباد</c:v>
                </c:pt>
                <c:pt idx="8">
                  <c:v>شاهین شهر و میمه</c:v>
                </c:pt>
                <c:pt idx="9">
                  <c:v>شهرضا</c:v>
                </c:pt>
                <c:pt idx="10">
                  <c:v>اصفهان 2</c:v>
                </c:pt>
                <c:pt idx="11">
                  <c:v>خورو بیابانک</c:v>
                </c:pt>
                <c:pt idx="12">
                  <c:v>دهاقان</c:v>
                </c:pt>
                <c:pt idx="13">
                  <c:v>دانشگاه اصفهان</c:v>
                </c:pt>
                <c:pt idx="14">
                  <c:v>نطنز</c:v>
                </c:pt>
                <c:pt idx="15">
                  <c:v>چادگان</c:v>
                </c:pt>
                <c:pt idx="16">
                  <c:v>اصفهان 1</c:v>
                </c:pt>
                <c:pt idx="17">
                  <c:v>گلپایگان</c:v>
                </c:pt>
                <c:pt idx="18">
                  <c:v>فریدونشهر</c:v>
                </c:pt>
                <c:pt idx="19">
                  <c:v>اردستان</c:v>
                </c:pt>
                <c:pt idx="20">
                  <c:v>فلاورجان</c:v>
                </c:pt>
                <c:pt idx="21">
                  <c:v>بویین و میاندشت</c:v>
                </c:pt>
                <c:pt idx="22">
                  <c:v>تیران و کرون</c:v>
                </c:pt>
                <c:pt idx="23">
                  <c:v>لنجان</c:v>
                </c:pt>
                <c:pt idx="24">
                  <c:v>مبارکه</c:v>
                </c:pt>
                <c:pt idx="25">
                  <c:v>خوانسار</c:v>
                </c:pt>
                <c:pt idx="26">
                  <c:v>کوهپایه</c:v>
                </c:pt>
                <c:pt idx="27">
                  <c:v>برخوار</c:v>
                </c:pt>
              </c:strCache>
            </c:strRef>
          </c:cat>
          <c:val>
            <c:numRef>
              <c:f>'Sheet1 (2)'!$D$5:$D$32</c:f>
              <c:numCache>
                <c:formatCode>0.0</c:formatCode>
                <c:ptCount val="28"/>
                <c:pt idx="0">
                  <c:v>67.768595041322314</c:v>
                </c:pt>
                <c:pt idx="1">
                  <c:v>81.623931623931625</c:v>
                </c:pt>
                <c:pt idx="2">
                  <c:v>88.60294117647058</c:v>
                </c:pt>
                <c:pt idx="3">
                  <c:v>90.243902439024396</c:v>
                </c:pt>
                <c:pt idx="4">
                  <c:v>94.551282051282044</c:v>
                </c:pt>
                <c:pt idx="5">
                  <c:v>94.92063492063491</c:v>
                </c:pt>
                <c:pt idx="6">
                  <c:v>94.974619289340097</c:v>
                </c:pt>
                <c:pt idx="7">
                  <c:v>95.002549719530847</c:v>
                </c:pt>
                <c:pt idx="8">
                  <c:v>96.050156739811911</c:v>
                </c:pt>
                <c:pt idx="9">
                  <c:v>96.087786259541986</c:v>
                </c:pt>
                <c:pt idx="10">
                  <c:v>96.222821774321531</c:v>
                </c:pt>
                <c:pt idx="11">
                  <c:v>96.407185628742525</c:v>
                </c:pt>
                <c:pt idx="12">
                  <c:v>96.441281138790032</c:v>
                </c:pt>
                <c:pt idx="13">
                  <c:v>96.882621951219519</c:v>
                </c:pt>
                <c:pt idx="14">
                  <c:v>97.311827956989248</c:v>
                </c:pt>
                <c:pt idx="15">
                  <c:v>97.435897435897431</c:v>
                </c:pt>
                <c:pt idx="16">
                  <c:v>97.54183020037182</c:v>
                </c:pt>
                <c:pt idx="17">
                  <c:v>97.575757575757578</c:v>
                </c:pt>
                <c:pt idx="18">
                  <c:v>98.235294117647058</c:v>
                </c:pt>
                <c:pt idx="19">
                  <c:v>98.241206030150749</c:v>
                </c:pt>
                <c:pt idx="20">
                  <c:v>98.513625103220477</c:v>
                </c:pt>
                <c:pt idx="21">
                  <c:v>98.518518518518519</c:v>
                </c:pt>
                <c:pt idx="22">
                  <c:v>98.960498960498967</c:v>
                </c:pt>
                <c:pt idx="23" formatCode="0">
                  <c:v>100</c:v>
                </c:pt>
                <c:pt idx="24" formatCode="0">
                  <c:v>100</c:v>
                </c:pt>
                <c:pt idx="25" formatCode="0">
                  <c:v>100</c:v>
                </c:pt>
                <c:pt idx="26" formatCode="0">
                  <c:v>100</c:v>
                </c:pt>
                <c:pt idx="27" formatCode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81-4F71-9352-AFD9DF5B6F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140735"/>
        <c:axId val="901135743"/>
      </c:barChart>
      <c:catAx>
        <c:axId val="901140735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901135743"/>
        <c:crosses val="autoZero"/>
        <c:auto val="1"/>
        <c:lblAlgn val="ctr"/>
        <c:lblOffset val="100"/>
        <c:noMultiLvlLbl val="0"/>
      </c:catAx>
      <c:valAx>
        <c:axId val="901135743"/>
        <c:scaling>
          <c:orientation val="minMax"/>
        </c:scaling>
        <c:delete val="0"/>
        <c:axPos val="r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901140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>
                <a:cs typeface="2  Nazanin" panose="00000400000000000000" pitchFamily="2" charset="-78"/>
              </a:rPr>
              <a:t>پوشش </a:t>
            </a:r>
            <a:r>
              <a:rPr lang="fa-IR" b="1">
                <a:solidFill>
                  <a:srgbClr val="FF0000"/>
                </a:solidFill>
                <a:cs typeface="2  Nazanin" panose="00000400000000000000" pitchFamily="2" charset="-78"/>
              </a:rPr>
              <a:t>مراقبت افسردگی </a:t>
            </a:r>
            <a:r>
              <a:rPr lang="fa-IR" b="1">
                <a:cs typeface="2  Nazanin" panose="00000400000000000000" pitchFamily="2" charset="-78"/>
              </a:rPr>
              <a:t>سالمندان بسیار پر خطر با حد انتظار 6 ماهه</a:t>
            </a:r>
            <a:r>
              <a:rPr lang="fa-IR" b="1" baseline="0">
                <a:cs typeface="2  Nazanin" panose="00000400000000000000" pitchFamily="2" charset="-78"/>
              </a:rPr>
              <a:t> اول</a:t>
            </a:r>
          </a:p>
          <a:p>
            <a:pPr>
              <a:defRPr/>
            </a:pPr>
            <a:r>
              <a:rPr lang="fa-IR" b="1">
                <a:cs typeface="2  Nazanin" panose="00000400000000000000" pitchFamily="2" charset="-78"/>
              </a:rPr>
              <a:t> شهرستانهای تابعه دانشگاه علوم</a:t>
            </a:r>
            <a:r>
              <a:rPr lang="fa-IR" b="1" baseline="0">
                <a:cs typeface="2  Nazanin" panose="00000400000000000000" pitchFamily="2" charset="-78"/>
              </a:rPr>
              <a:t> پزشکی اصفهان - 6 ماهه اول 1401</a:t>
            </a:r>
            <a:endParaRPr lang="fa-IR" b="1">
              <a:cs typeface="2  Nazanin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3.4123038673846008E-2"/>
          <c:y val="0.16303514894928822"/>
          <c:w val="0.91703905095355143"/>
          <c:h val="0.628812515341386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افسردگی!$E$2</c:f>
              <c:strCache>
                <c:ptCount val="1"/>
                <c:pt idx="0">
                  <c:v>پوشش مراقبت افسردگی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E16-4FF3-8CAF-E0204BE52C14}"/>
              </c:ext>
            </c:extLst>
          </c:dPt>
          <c:dPt>
            <c:idx val="2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16-4FF3-8CAF-E0204BE52C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افسردگی!$B$3:$B$31</c:f>
              <c:strCache>
                <c:ptCount val="29"/>
                <c:pt idx="0">
                  <c:v>فریدن</c:v>
                </c:pt>
                <c:pt idx="1">
                  <c:v>بوئین و میاندشت</c:v>
                </c:pt>
                <c:pt idx="2">
                  <c:v>فریدونشهر</c:v>
                </c:pt>
                <c:pt idx="3">
                  <c:v>اردستان</c:v>
                </c:pt>
                <c:pt idx="4">
                  <c:v>تیران و کرون</c:v>
                </c:pt>
                <c:pt idx="5">
                  <c:v>سمیرم</c:v>
                </c:pt>
                <c:pt idx="6">
                  <c:v>گلپایگان</c:v>
                </c:pt>
                <c:pt idx="7">
                  <c:v>ورزنه</c:v>
                </c:pt>
                <c:pt idx="8">
                  <c:v>چادگان</c:v>
                </c:pt>
                <c:pt idx="9">
                  <c:v>جرقویه</c:v>
                </c:pt>
                <c:pt idx="10">
                  <c:v>خور و بیابانک</c:v>
                </c:pt>
                <c:pt idx="11">
                  <c:v>کوهپایه</c:v>
                </c:pt>
                <c:pt idx="12">
                  <c:v>خوانسار</c:v>
                </c:pt>
                <c:pt idx="13">
                  <c:v>نطنز</c:v>
                </c:pt>
                <c:pt idx="14">
                  <c:v>هرند</c:v>
                </c:pt>
                <c:pt idx="15">
                  <c:v>نائین</c:v>
                </c:pt>
                <c:pt idx="16">
                  <c:v>دهاقان</c:v>
                </c:pt>
                <c:pt idx="17">
                  <c:v>برخوار</c:v>
                </c:pt>
                <c:pt idx="18">
                  <c:v>شهرضا</c:v>
                </c:pt>
                <c:pt idx="19">
                  <c:v>فلاورجان</c:v>
                </c:pt>
                <c:pt idx="20">
                  <c:v>مبارکه</c:v>
                </c:pt>
                <c:pt idx="21">
                  <c:v>لنجان</c:v>
                </c:pt>
                <c:pt idx="22">
                  <c:v>حد انتظار شش ماهه اول</c:v>
                </c:pt>
                <c:pt idx="23">
                  <c:v>شاهین شهر و میمه</c:v>
                </c:pt>
                <c:pt idx="24">
                  <c:v>دانشگاه اصفهان</c:v>
                </c:pt>
                <c:pt idx="25">
                  <c:v>نجف آباد</c:v>
                </c:pt>
                <c:pt idx="26">
                  <c:v>خمینی شهر</c:v>
                </c:pt>
                <c:pt idx="27">
                  <c:v>اصفهان 1</c:v>
                </c:pt>
                <c:pt idx="28">
                  <c:v>اصفهان 2</c:v>
                </c:pt>
              </c:strCache>
            </c:strRef>
          </c:cat>
          <c:val>
            <c:numRef>
              <c:f>افسردگی!$E$3:$E$31</c:f>
              <c:numCache>
                <c:formatCode>0.0</c:formatCode>
                <c:ptCount val="29"/>
                <c:pt idx="0">
                  <c:v>44.0625</c:v>
                </c:pt>
                <c:pt idx="1">
                  <c:v>44.029850746268657</c:v>
                </c:pt>
                <c:pt idx="2">
                  <c:v>44</c:v>
                </c:pt>
                <c:pt idx="3">
                  <c:v>37.343358395989974</c:v>
                </c:pt>
                <c:pt idx="4">
                  <c:v>36.178861788617887</c:v>
                </c:pt>
                <c:pt idx="5">
                  <c:v>36.156351791530945</c:v>
                </c:pt>
                <c:pt idx="6">
                  <c:v>35.829959514170042</c:v>
                </c:pt>
                <c:pt idx="7">
                  <c:v>35.242290748898682</c:v>
                </c:pt>
                <c:pt idx="8">
                  <c:v>33.5</c:v>
                </c:pt>
                <c:pt idx="9">
                  <c:v>32.246376811594203</c:v>
                </c:pt>
                <c:pt idx="10">
                  <c:v>30.459770114942529</c:v>
                </c:pt>
                <c:pt idx="11">
                  <c:v>29.411764705882355</c:v>
                </c:pt>
                <c:pt idx="12">
                  <c:v>28.648648648648649</c:v>
                </c:pt>
                <c:pt idx="13">
                  <c:v>26.121372031662272</c:v>
                </c:pt>
                <c:pt idx="14">
                  <c:v>24.778761061946902</c:v>
                </c:pt>
                <c:pt idx="15">
                  <c:v>24.396135265700483</c:v>
                </c:pt>
                <c:pt idx="16">
                  <c:v>24.199288256227756</c:v>
                </c:pt>
                <c:pt idx="17">
                  <c:v>24.092409240924091</c:v>
                </c:pt>
                <c:pt idx="18">
                  <c:v>22.454804947668887</c:v>
                </c:pt>
                <c:pt idx="19">
                  <c:v>21.913327882256745</c:v>
                </c:pt>
                <c:pt idx="20">
                  <c:v>21.437740693196407</c:v>
                </c:pt>
                <c:pt idx="21">
                  <c:v>20.866141732283463</c:v>
                </c:pt>
                <c:pt idx="22" formatCode="General">
                  <c:v>20</c:v>
                </c:pt>
                <c:pt idx="23">
                  <c:v>18.981772470144563</c:v>
                </c:pt>
                <c:pt idx="24">
                  <c:v>18.202730220981973</c:v>
                </c:pt>
                <c:pt idx="25">
                  <c:v>18.006103763987795</c:v>
                </c:pt>
                <c:pt idx="26">
                  <c:v>16.791604197901052</c:v>
                </c:pt>
                <c:pt idx="27">
                  <c:v>11.129329780692764</c:v>
                </c:pt>
                <c:pt idx="28">
                  <c:v>9.9571224392567892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16-4FF3-8CAF-E0204BE52C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48514799"/>
        <c:axId val="2048515215"/>
      </c:barChart>
      <c:catAx>
        <c:axId val="2048514799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2  Nazanin" panose="00000400000000000000" pitchFamily="2" charset="-78"/>
              </a:defRPr>
            </a:pPr>
            <a:endParaRPr lang="fa-IR"/>
          </a:p>
        </c:txPr>
        <c:crossAx val="2048515215"/>
        <c:crosses val="autoZero"/>
        <c:auto val="1"/>
        <c:lblAlgn val="ctr"/>
        <c:lblOffset val="100"/>
        <c:noMultiLvlLbl val="0"/>
      </c:catAx>
      <c:valAx>
        <c:axId val="2048515215"/>
        <c:scaling>
          <c:orientation val="minMax"/>
        </c:scaling>
        <c:delete val="0"/>
        <c:axPos val="r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0485147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1275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F806B2D-8F4A-4076-B127-979870E2B623}" type="datetimeFigureOut">
              <a:rPr lang="fa-IR" smtClean="0"/>
              <a:t>22/08/1444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1275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937895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74C5E5B-3112-4C72-889C-69B9798C4D0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1124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4EA50-C727-4C21-ADAE-7358BEC09626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C0180-3D1E-4CF8-AEE0-4BEB80CB1B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08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12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(تماس تلفنی، ارسال نامه و بارگذاری نمودارهای پوشش شهرستانها در گروه مجازی همکاران محیطی، کارشناسان سالمندان و معاونین بهداشتی شبکه ها)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3C0180-3D1E-4CF8-AEE0-4BEB80CB1B7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788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12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(تماس تلفنی، ارسال نامه و بارگذاری نمودارهای پوشش شهرستانها در گروه مجازی همکاران محیطی، کارشناسان سالمندان و معاونین بهداشتی شبکه ها)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C0180-3D1E-4CF8-AEE0-4BEB80CB1B79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12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2245" y="433882"/>
            <a:ext cx="5650085" cy="76352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2245" y="1197406"/>
            <a:ext cx="565008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2FF2FD40-53AF-40E2-A13F-8BABAB36E1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5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2245" y="433882"/>
            <a:ext cx="5650085" cy="76352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2245" y="1197406"/>
            <a:ext cx="565008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548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0" cy="610821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044701"/>
            <a:ext cx="8246070" cy="381762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67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81175"/>
            <a:ext cx="610820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044702"/>
            <a:ext cx="6108200" cy="366376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668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149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823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33881"/>
            <a:ext cx="8093365" cy="61082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33582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1808227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5" y="133582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5" y="1808227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054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380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0" cy="610821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044701"/>
            <a:ext cx="8246070" cy="381762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239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258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58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24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2FF2FD40-53AF-40E2-A13F-8BABAB36E1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5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172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2245" y="433882"/>
            <a:ext cx="5650085" cy="76352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2245" y="1197406"/>
            <a:ext cx="5650085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4105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433880"/>
            <a:ext cx="8246070" cy="610821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044701"/>
            <a:ext cx="8246070" cy="381762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4265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81175"/>
            <a:ext cx="610820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044702"/>
            <a:ext cx="6108200" cy="366376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0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305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23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81175"/>
            <a:ext cx="6108200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044702"/>
            <a:ext cx="6108200" cy="3663766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33881"/>
            <a:ext cx="8093365" cy="61082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33582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1808227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5" y="133582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5" y="1808227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263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01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9091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560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7086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302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2FF2FD40-53AF-40E2-A13F-8BABAB36E1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5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860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1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43913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36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1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38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2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00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15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35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47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34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4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24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2561" y="1673941"/>
            <a:ext cx="8074741" cy="1474839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0439" y="3252012"/>
            <a:ext cx="8104237" cy="7669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F1C88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340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445" y="246459"/>
            <a:ext cx="8214852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187246"/>
            <a:ext cx="8246070" cy="3675076"/>
          </a:xfrm>
        </p:spPr>
        <p:txBody>
          <a:bodyPr/>
          <a:lstStyle>
            <a:lvl1pPr algn="l">
              <a:defRPr sz="2800">
                <a:solidFill>
                  <a:srgbClr val="002060"/>
                </a:solidFill>
              </a:defRPr>
            </a:lvl1pPr>
            <a:lvl2pPr algn="l">
              <a:defRPr>
                <a:solidFill>
                  <a:srgbClr val="002060"/>
                </a:solidFill>
              </a:defRPr>
            </a:lvl2pPr>
            <a:lvl3pPr algn="l">
              <a:defRPr>
                <a:solidFill>
                  <a:srgbClr val="002060"/>
                </a:solidFill>
              </a:defRPr>
            </a:lvl3pPr>
            <a:lvl4pPr algn="l">
              <a:defRPr>
                <a:solidFill>
                  <a:srgbClr val="002060"/>
                </a:solidFill>
              </a:defRPr>
            </a:lvl4pPr>
            <a:lvl5pPr algn="l"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1890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010" y="443407"/>
            <a:ext cx="6571913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9636" y="1177436"/>
            <a:ext cx="6594035" cy="3511061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039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7752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3354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1" y="197903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397425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869822"/>
            <a:ext cx="4040188" cy="2276294"/>
          </a:xfrm>
        </p:spPr>
        <p:txBody>
          <a:bodyPr/>
          <a:lstStyle>
            <a:lvl1pPr algn="ctr">
              <a:defRPr sz="2400">
                <a:solidFill>
                  <a:srgbClr val="002060"/>
                </a:solidFill>
              </a:defRPr>
            </a:lvl1pPr>
            <a:lvl2pPr algn="ctr">
              <a:defRPr sz="2000">
                <a:solidFill>
                  <a:srgbClr val="002060"/>
                </a:solidFill>
              </a:defRPr>
            </a:lvl2pPr>
            <a:lvl3pPr algn="ctr">
              <a:defRPr sz="1800">
                <a:solidFill>
                  <a:srgbClr val="002060"/>
                </a:solidFill>
              </a:defRPr>
            </a:lvl3pPr>
            <a:lvl4pPr algn="ctr">
              <a:defRPr sz="1600">
                <a:solidFill>
                  <a:srgbClr val="002060"/>
                </a:solidFill>
              </a:defRPr>
            </a:lvl4pPr>
            <a:lvl5pPr algn="ctr"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397425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869822"/>
            <a:ext cx="4041775" cy="2276294"/>
          </a:xfrm>
        </p:spPr>
        <p:txBody>
          <a:bodyPr/>
          <a:lstStyle>
            <a:lvl1pPr algn="ctr">
              <a:defRPr sz="2400">
                <a:solidFill>
                  <a:srgbClr val="002060"/>
                </a:solidFill>
              </a:defRPr>
            </a:lvl1pPr>
            <a:lvl2pPr algn="ctr">
              <a:defRPr sz="2000">
                <a:solidFill>
                  <a:srgbClr val="002060"/>
                </a:solidFill>
              </a:defRPr>
            </a:lvl2pPr>
            <a:lvl3pPr algn="ctr">
              <a:defRPr sz="1800">
                <a:solidFill>
                  <a:srgbClr val="002060"/>
                </a:solidFill>
              </a:defRPr>
            </a:lvl3pPr>
            <a:lvl4pPr algn="ctr">
              <a:defRPr sz="1600">
                <a:solidFill>
                  <a:srgbClr val="002060"/>
                </a:solidFill>
              </a:defRPr>
            </a:lvl4pPr>
            <a:lvl5pPr algn="ctr"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0336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6511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85859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991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74734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633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33881"/>
            <a:ext cx="8093365" cy="61082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33582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1808227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5" y="133582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5" y="1808227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3350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8917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1795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276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7796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02854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2238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98812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161992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028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53726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436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6ACA8-894A-4F8D-838F-11CBB63D7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F0B688-8093-4CEF-99C7-D57045001C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BE9BE-FEF7-4D03-82BC-13CECF7C3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10131-CA79-42A9-8C35-3D7C7D3DE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B61A1-0478-4860-9951-39E718F3D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8128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A9EB6-9582-4DE2-8CB8-99506C9A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01E7A-A477-4F83-B66C-C3F3A662F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AB9A2-F774-4F66-83D2-150BBA37C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6964A-175C-40CE-884B-219E342E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7221A-B23E-4938-96D7-1B574636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571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85C49-C0B4-4A3F-AF82-727E8A007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45680-3524-496A-AE1C-284C82BCA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BCCB8-08CB-4BE6-B46B-2BA9A022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B8967E-9D80-4FD2-831B-07257CE0B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0C18A-951C-4C60-82B4-5D19EBB9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6104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38999-DD31-4DD3-8561-B7C8091F7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ED22B-33EA-46C8-AAAE-E4B3766515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BA2DBD-BA51-43CB-B9B6-B90B86A59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CE5CD3-022D-4011-85BA-5D772C882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39CEF-1D07-424F-8F06-F9728DE03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935D2-2A44-47B8-A8A7-67C65C887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2343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E0306-16FE-402A-95DC-5887BE698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F612F-918A-4C30-BC16-95BD1F764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009EB6-B15D-463F-9B34-FBD5E7EFA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1ABA3-6A8A-4310-B2FA-7B6E04CBB4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B4EC2F-1E5B-40A8-B445-61E849B3F6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E7C619-62C2-4542-9EE7-FBC3E0457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D5D31B-5744-4151-98B8-8EB67C8E1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8D1AE5-BEAD-414E-9001-5B95A0826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9030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1C90A-4B15-4AB1-9D52-5F2186199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DED467-7CC9-44A4-8657-D284481A4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0831E4-4000-4DBF-9CA1-6E30B2258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364D03-E679-4BA6-9A22-0521D75B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80238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9FD904-270D-499E-8449-07AAE2E1F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3FDDDD-DFBA-4A9F-A440-66204BA27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5B43C-45EA-4C8F-B9AF-E5A915F33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11361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94D57-AD65-4C00-BAAA-53A3B3FB4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410BA-63F2-44D1-B55B-89B043A64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38B6DF-2E0C-475A-9370-AE1829EC5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B022C2-31A5-413B-A845-E9E24836A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C249F-4684-49FC-87C8-571552A21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D63790-C3BE-4551-AD76-81E504642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86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68A9A-EF25-4A77-A0C9-3AEC3493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29CB89-2993-445A-8338-673AFB7EA3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C5EE4-FC8A-4D37-B3DF-9E61BF38C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0280C-0FED-4B76-A1D5-992656AD9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FDB57-B2C8-4BB5-BDBA-474C8EE65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629D4-1EE5-4E5D-BC4A-90EA228D3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3823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5AD6-2268-418F-864E-5DBF4C484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A7FF89-91CE-4C81-90A0-CE4B5CA15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A46D5-D931-4860-B897-95FF0F207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E4508-C73B-4A3B-A046-CEEA33BD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0C9AF-A879-4172-8690-5CAB2C7FF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0372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782BA1-CCB6-497A-BB18-9DBEA22F35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49C10C-9D9F-4FAC-8495-87DF2F328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9435BE-DA95-4FB0-AE86-C80267BF8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AE172-EED7-4233-94AF-3B47EC25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17669-F96F-47A3-95F4-28B2D9CE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09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6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36905C-C2C2-43A4-A6D9-5CA2ED246A55}"/>
              </a:ext>
            </a:extLst>
          </p:cNvPr>
          <p:cNvSpPr txBox="1"/>
          <p:nvPr userDrawn="1"/>
        </p:nvSpPr>
        <p:spPr>
          <a:xfrm>
            <a:off x="-9148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36905C-C2C2-43A4-A6D9-5CA2ED246A55}"/>
              </a:ext>
            </a:extLst>
          </p:cNvPr>
          <p:cNvSpPr txBox="1"/>
          <p:nvPr userDrawn="1"/>
        </p:nvSpPr>
        <p:spPr>
          <a:xfrm>
            <a:off x="-9148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prstClr val="white">
                    <a:lumMod val="65000"/>
                  </a:prst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prstClr val="white">
                    <a:lumMod val="65000"/>
                  </a:prst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216949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36905C-C2C2-43A4-A6D9-5CA2ED246A55}"/>
              </a:ext>
            </a:extLst>
          </p:cNvPr>
          <p:cNvSpPr txBox="1"/>
          <p:nvPr userDrawn="1"/>
        </p:nvSpPr>
        <p:spPr>
          <a:xfrm>
            <a:off x="-9148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prstClr val="white">
                    <a:lumMod val="65000"/>
                  </a:prst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prstClr val="white">
                    <a:lumMod val="65000"/>
                  </a:prst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293108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19E03398-1A00-4AD3-ACFE-4E95E838011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3/14/2023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/>
            <a:fld id="{3218E3BE-4AA5-411E-9088-CABC4DF3A71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9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52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74F12-AA26-4AC8-9962-C36BB8F3255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2CCC60-E8CD-4174-8B1A-7DF615B22E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presentation uses a free template provided by FPPT.com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43979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F77CB1-154D-4E41-8D1C-3CD54EC2CF5A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64BAE8-2B5A-4FB0-A733-E3D4F46CC28D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8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AD7D5D-5639-49EE-81D6-ADE54D15A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E97CC-F420-4F01-843A-BC527799B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E1C4F-A0D9-44AF-B286-8370FF768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C3CC1A-0245-4BBD-B3D1-0FAB18587343}" type="datetimeFigureOut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3/14/2023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227E3-EDFA-4CB8-961A-A6935F1C57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66D74-F6DE-47E1-848E-CC90554D5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653B87-2C94-44FB-B2D8-FEC67D949773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93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&#1670;&#1705;%20&#1604;&#1740;&#1587;&#1578;%20&#1570;&#1586;&#1605;&#1575;&#1740;&#1588;&#1711;&#1575;&#1607;%20&#1583;&#1608;&#1587;&#1578;&#1583;&#1575;&#1585;%20&#1587;.docx" TargetMode="External"/><Relationship Id="rId2" Type="http://schemas.openxmlformats.org/officeDocument/2006/relationships/hyperlink" Target="&#1670;&#1705;%20&#1604;&#1740;&#1587;&#1578;%20&#1605;&#1585;&#1705;&#1586;%20&#1583;&#1608;&#1587;&#1578;&#1583;&#1575;&#1585;%20&#1580;&#1607;&#1578;%20&#1670;&#1575;&#1662;.docx" TargetMode="Externa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anavin%20104%20film%20%20&amp;%20moshen%20salmandi%20.docx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esfahan%20-eslahiye%20bank%20etelaat%20marakez%20salmandi%20-%201401.10.11%20.pdf" TargetMode="Externa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2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7.xml"/><Relationship Id="rId5" Type="http://schemas.openxmlformats.org/officeDocument/2006/relationships/hyperlink" Target="list%20tozie%20ketab%20JADID%20shive%20ha%20vezarat%20-%201401.12.15.docx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عکس بسم الله الرحمن الرحی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605" y="0"/>
            <a:ext cx="5926325" cy="511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47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3BE84E8-4D09-310E-CB21-2D3789312B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4694335"/>
              </p:ext>
            </p:extLst>
          </p:nvPr>
        </p:nvGraphicFramePr>
        <p:xfrm>
          <a:off x="0" y="-24235"/>
          <a:ext cx="9144000" cy="5167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58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FC66B78-F9C2-480F-AB72-214BE1A64E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7339392"/>
              </p:ext>
            </p:extLst>
          </p:nvPr>
        </p:nvGraphicFramePr>
        <p:xfrm>
          <a:off x="-9150" y="0"/>
          <a:ext cx="915315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846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23FA4B5-7BAF-4D97-8332-3333B564D9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620778"/>
              </p:ext>
            </p:extLst>
          </p:nvPr>
        </p:nvGraphicFramePr>
        <p:xfrm>
          <a:off x="1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724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65D37F50-9E98-46B9-B851-E42D0A291D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5934738"/>
              </p:ext>
            </p:extLst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570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178244"/>
              </p:ext>
            </p:extLst>
          </p:nvPr>
        </p:nvGraphicFramePr>
        <p:xfrm>
          <a:off x="0" y="128471"/>
          <a:ext cx="9144000" cy="4886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623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7186" y="128470"/>
            <a:ext cx="8246070" cy="610821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مشکلات و چالش های برنامه بهبود شیوه زندگی در سالمندان</a:t>
            </a:r>
            <a:endParaRPr lang="en-US" sz="2400" dirty="0">
              <a:solidFill>
                <a:srgbClr val="003296"/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" y="739291"/>
            <a:ext cx="9000445" cy="412303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ستاد شهرستان :</a:t>
            </a: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عدم ابلاغ اولویت ها و حد انتظار برنامه به مراکز محیطی توسط ستاد </a:t>
            </a:r>
            <a:r>
              <a:rPr lang="fa-IR" sz="1600" b="1" dirty="0" smtClean="0">
                <a:cs typeface="B Nazanin" panose="00000400000000000000" pitchFamily="2" charset="-78"/>
              </a:rPr>
              <a:t>برخی شهرستان </a:t>
            </a:r>
            <a:r>
              <a:rPr lang="fa-IR" sz="1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(نامه2690/6/د مورخ 1401/3/19)</a:t>
            </a:r>
            <a:endParaRPr lang="fa-IR" sz="16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عدم مطابقت آمار دریافتی با مستندات ارسالی در پایش ها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دریافت آمار به صورت تلفنی در برخی شهرستان ها 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عدم وجود مستندات جمع بندی آمار دریافتی مراکز محیطی</a:t>
            </a:r>
            <a:endParaRPr lang="fa-IR" sz="16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مراکز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محیطی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نبود برنامه زمان بندی برگزاری </a:t>
            </a:r>
            <a:r>
              <a:rPr lang="fa-IR" sz="1600" b="1" dirty="0">
                <a:cs typeface="B Nazanin" panose="00000400000000000000" pitchFamily="2" charset="-78"/>
              </a:rPr>
              <a:t>کلاس های آموزشی سالمندان</a:t>
            </a: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عدم وجود مستندات برنامه در مراکز </a:t>
            </a:r>
            <a:r>
              <a:rPr lang="fa-IR" sz="1600" b="1" dirty="0" smtClean="0">
                <a:cs typeface="B Nazanin" panose="00000400000000000000" pitchFamily="2" charset="-78"/>
              </a:rPr>
              <a:t>محیطی </a:t>
            </a:r>
            <a:r>
              <a:rPr lang="fa-IR" sz="1200" b="1" dirty="0" smtClean="0">
                <a:cs typeface="B Nazanin" panose="00000400000000000000" pitchFamily="2" charset="-78"/>
              </a:rPr>
              <a:t>(</a:t>
            </a:r>
            <a:r>
              <a:rPr lang="fa-IR" sz="1200" b="1" dirty="0">
                <a:cs typeface="B Nazanin" panose="00000400000000000000" pitchFamily="2" charset="-78"/>
              </a:rPr>
              <a:t>شناسنامه کلاس، فرم جمع بندی و گزارش آمارهای برنامه)</a:t>
            </a:r>
            <a:endParaRPr lang="fa-IR" sz="16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عدم همخوانی آمار ارسالی با مستندات موجود در مراکز محیطی</a:t>
            </a: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ضعف اطلاعات مراقبین </a:t>
            </a:r>
            <a:r>
              <a:rPr lang="fa-IR" sz="1600" b="1" dirty="0" smtClean="0">
                <a:cs typeface="B Nazanin" panose="00000400000000000000" pitchFamily="2" charset="-78"/>
              </a:rPr>
              <a:t>سلامت و بهورزان </a:t>
            </a:r>
            <a:r>
              <a:rPr lang="fa-IR" sz="1600" b="1" dirty="0">
                <a:cs typeface="B Nazanin" panose="00000400000000000000" pitchFamily="2" charset="-78"/>
              </a:rPr>
              <a:t>در خصوص اولویت های برنامه و حد انتظار ابلاغی </a:t>
            </a: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فضای نامناسب آموزش در برخی واحدهای بهداشتی</a:t>
            </a:r>
          </a:p>
          <a:p>
            <a:pPr marL="0" indent="0" algn="r" rtl="1">
              <a:buNone/>
            </a:pP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endParaRPr lang="fa-IR" sz="1800" b="1" dirty="0" smtClean="0">
              <a:cs typeface="B Nazanin" panose="00000400000000000000" pitchFamily="2" charset="-78"/>
            </a:endParaRPr>
          </a:p>
          <a:p>
            <a:pPr algn="r" rtl="1"/>
            <a:endParaRPr lang="fa-IR" sz="1800" b="1" dirty="0" smtClean="0">
              <a:cs typeface="B Nazanin" panose="00000400000000000000" pitchFamily="2" charset="-78"/>
            </a:endParaRPr>
          </a:p>
          <a:p>
            <a:pPr algn="r" rtl="1"/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ko-KR" alt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95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43555" y="586586"/>
            <a:ext cx="8856890" cy="610820"/>
          </a:xfrm>
        </p:spPr>
        <p:txBody>
          <a:bodyPr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2- برنامه مراقبت های ادغام یافته و جامع سالمندان</a:t>
            </a:r>
          </a:p>
        </p:txBody>
      </p:sp>
    </p:spTree>
    <p:extLst>
      <p:ext uri="{BB962C8B-B14F-4D97-AF65-F5344CB8AC3E}">
        <p14:creationId xmlns:p14="http://schemas.microsoft.com/office/powerpoint/2010/main" val="188953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6" y="303498"/>
            <a:ext cx="5497380" cy="429483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>
                <a:solidFill>
                  <a:srgbClr val="003296"/>
                </a:solidFill>
                <a:latin typeface="+mn-lt"/>
                <a:ea typeface="+mn-ea"/>
                <a:cs typeface="B Titr" panose="00000700000000000000" pitchFamily="2" charset="-78"/>
              </a:rPr>
              <a:t>بسته های خدمتی برنامه سلامت سالمندان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1167594"/>
            <a:ext cx="7552034" cy="3618402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مراقب سلامت و بهورز (آخرین ویرایش سال 1398)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پزشک (آخرین ویرایش سال 1396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 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هر دو بسته در حال بازنگری</a:t>
            </a:r>
            <a:endParaRPr lang="fa-IR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endParaRPr lang="en-US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05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8470"/>
            <a:ext cx="9144000" cy="47816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  <a:defRPr/>
            </a:pPr>
            <a:r>
              <a:rPr lang="fa-IR" sz="2400" b="1" dirty="0">
                <a:solidFill>
                  <a:srgbClr val="003296"/>
                </a:solidFill>
                <a:cs typeface="B Lotus" pitchFamily="2" charset="-78"/>
              </a:rPr>
              <a:t> </a:t>
            </a:r>
            <a:r>
              <a:rPr lang="fa-IR" sz="2400" b="1" dirty="0">
                <a:solidFill>
                  <a:srgbClr val="003296"/>
                </a:solidFill>
                <a:cs typeface="B Titr" panose="00000700000000000000" pitchFamily="2" charset="-78"/>
              </a:rPr>
              <a:t>مراقبت های ادغام یافته سلامت سالمندان غیر پزشک:</a:t>
            </a:r>
          </a:p>
          <a:p>
            <a:pPr marL="331470" indent="-285750" algn="r" rtl="1">
              <a:defRPr/>
            </a:pPr>
            <a:r>
              <a:rPr lang="fa-IR" sz="1600" b="1" dirty="0">
                <a:cs typeface="B Nazanin" panose="00000400000000000000" pitchFamily="2" charset="-78"/>
              </a:rPr>
              <a:t>پیشگیری از سکته های قلبی و مغزی از طریق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خطر سنجی </a:t>
            </a:r>
            <a:r>
              <a:rPr lang="fa-IR" sz="1600" b="1" dirty="0">
                <a:cs typeface="B Nazanin" panose="00000400000000000000" pitchFamily="2" charset="-78"/>
              </a:rPr>
              <a:t>و مراقبت ادغام یافته دیابت، فشارخون بالا و اختلالات چربی خون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اختلالات تغذیه ای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سقوط و عدم تعادل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افسردگی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تشخیص زود هنگام و غربالگری سرطان برست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تشخیص زود هنگام و غربالگری سرطان کولورکتال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فشار خون</a:t>
            </a:r>
          </a:p>
          <a:p>
            <a:pPr marL="331470" indent="-285750" algn="r" rtl="1">
              <a:defRPr/>
            </a:pPr>
            <a:r>
              <a:rPr lang="fa-IR" sz="1800" b="1" dirty="0" smtClean="0">
                <a:cs typeface="B Nazanin" panose="00000400000000000000" pitchFamily="2" charset="-78"/>
              </a:rPr>
              <a:t>شناسایی </a:t>
            </a:r>
            <a:r>
              <a:rPr lang="fa-IR" sz="1800" b="1" dirty="0">
                <a:cs typeface="B Nazanin" panose="00000400000000000000" pitchFamily="2" charset="-78"/>
              </a:rPr>
              <a:t>و طبقه بندی خطر پذیری سالمندان</a:t>
            </a:r>
            <a:endParaRPr lang="fa-IR" sz="1800" dirty="0">
              <a:cs typeface="B Lotus" pitchFamily="2" charset="-78"/>
            </a:endParaRPr>
          </a:p>
          <a:p>
            <a:pPr marL="331470" indent="-285750" algn="r" rtl="1">
              <a:defRPr/>
            </a:pPr>
            <a:r>
              <a:rPr 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واکسیناسیون </a:t>
            </a:r>
            <a:r>
              <a:rPr lang="fa-IR" sz="1800" b="1" dirty="0">
                <a:latin typeface="B Titr" panose="00000700000000000000" pitchFamily="2" charset="-78"/>
                <a:cs typeface="B Nazanin" panose="00000400000000000000" pitchFamily="2" charset="-78"/>
              </a:rPr>
              <a:t>تاخیری افراد بالای 18 </a:t>
            </a:r>
            <a:r>
              <a:rPr 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سال </a:t>
            </a:r>
            <a:r>
              <a:rPr lang="fa-IR" sz="14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(فاقد </a:t>
            </a:r>
            <a:r>
              <a:rPr lang="fa-IR" sz="1400" b="1" dirty="0">
                <a:latin typeface="B Titr" panose="00000700000000000000" pitchFamily="2" charset="-78"/>
                <a:cs typeface="B Nazanin" panose="00000400000000000000" pitchFamily="2" charset="-78"/>
              </a:rPr>
              <a:t>سابقه ایمن </a:t>
            </a:r>
            <a:r>
              <a:rPr lang="fa-IR" sz="14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سازی) </a:t>
            </a:r>
            <a:r>
              <a:rPr 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نوبت </a:t>
            </a:r>
            <a:r>
              <a:rPr lang="fa-IR" sz="1800" b="1" dirty="0">
                <a:latin typeface="B Titr" panose="00000700000000000000" pitchFamily="2" charset="-78"/>
                <a:cs typeface="B Nazanin" panose="00000400000000000000" pitchFamily="2" charset="-78"/>
              </a:rPr>
              <a:t>اول، دوم و سوم </a:t>
            </a:r>
            <a:endParaRPr lang="fa-IR" sz="1800" b="1" dirty="0" smtClean="0">
              <a:latin typeface="B Titr" panose="00000700000000000000" pitchFamily="2" charset="-78"/>
              <a:cs typeface="B Nazanin" panose="00000400000000000000" pitchFamily="2" charset="-78"/>
            </a:endParaRPr>
          </a:p>
          <a:p>
            <a:pPr marL="331470" indent="-285750" algn="r" rtl="1">
              <a:defRPr/>
            </a:pPr>
            <a:r>
              <a:rPr 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ارزیابی </a:t>
            </a:r>
            <a:r>
              <a:rPr lang="fa-IR" sz="1800" b="1" dirty="0">
                <a:latin typeface="B Titr" panose="00000700000000000000" pitchFamily="2" charset="-78"/>
                <a:cs typeface="B Nazanin" panose="00000400000000000000" pitchFamily="2" charset="-78"/>
              </a:rPr>
              <a:t>آمادگی خانوار در برابر بلایا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43556" y="2877160"/>
            <a:ext cx="88568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066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81176"/>
            <a:ext cx="8964620" cy="462893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  <a:defRPr/>
            </a:pPr>
            <a:r>
              <a:rPr lang="fa-IR" sz="2400" b="1" dirty="0">
                <a:solidFill>
                  <a:srgbClr val="003296"/>
                </a:solidFill>
                <a:cs typeface="B Lotus" pitchFamily="2" charset="-78"/>
              </a:rPr>
              <a:t> </a:t>
            </a:r>
            <a:r>
              <a:rPr lang="fa-IR" sz="2400" b="1" dirty="0">
                <a:solidFill>
                  <a:srgbClr val="003296"/>
                </a:solidFill>
                <a:cs typeface="B Titr" panose="00000700000000000000" pitchFamily="2" charset="-78"/>
              </a:rPr>
              <a:t>مراقبت های ادغام یافته سلامت سالمندان - پزشک:</a:t>
            </a:r>
          </a:p>
          <a:p>
            <a:pPr marL="45720" indent="0" algn="r" rtl="1">
              <a:buNone/>
              <a:defRPr/>
            </a:pPr>
            <a:endParaRPr lang="fa-IR" sz="1800" b="1" dirty="0">
              <a:cs typeface="B Nazanin" panose="00000400000000000000" pitchFamily="2" charset="-78"/>
            </a:endParaRPr>
          </a:p>
          <a:p>
            <a:pPr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ارزیابی و مراقبت </a:t>
            </a:r>
            <a:r>
              <a:rPr lang="fa-IR" sz="1800" b="1" dirty="0" smtClean="0">
                <a:cs typeface="B Nazanin" panose="00000400000000000000" pitchFamily="2" charset="-78"/>
              </a:rPr>
              <a:t>فشارخون </a:t>
            </a:r>
            <a:r>
              <a:rPr lang="fa-IR" sz="1800" b="1" dirty="0">
                <a:cs typeface="B Nazanin" panose="00000400000000000000" pitchFamily="2" charset="-78"/>
              </a:rPr>
              <a:t>(فشارخون با مصرف </a:t>
            </a:r>
            <a:r>
              <a:rPr lang="fa-IR" sz="1800" b="1" dirty="0" smtClean="0">
                <a:cs typeface="B Nazanin" panose="00000400000000000000" pitchFamily="2" charset="-78"/>
              </a:rPr>
              <a:t>دارو/ فشارخون </a:t>
            </a:r>
            <a:r>
              <a:rPr lang="fa-IR" sz="1800" b="1" dirty="0">
                <a:cs typeface="B Nazanin" panose="00000400000000000000" pitchFamily="2" charset="-78"/>
              </a:rPr>
              <a:t>بدون مصرف دارو</a:t>
            </a:r>
            <a:r>
              <a:rPr lang="fa-IR" sz="1800" b="1" dirty="0" smtClean="0">
                <a:cs typeface="B Nazanin" panose="00000400000000000000" pitchFamily="2" charset="-78"/>
              </a:rPr>
              <a:t>) </a:t>
            </a:r>
            <a:r>
              <a:rPr lang="fa-IR" sz="1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فعلا حذف شده</a:t>
            </a:r>
            <a:endParaRPr lang="fa-IR" sz="1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دیابت</a:t>
            </a:r>
            <a:r>
              <a:rPr lang="fa-IR" sz="1800" b="1" dirty="0">
                <a:solidFill>
                  <a:prstClr val="black"/>
                </a:solidFill>
                <a:cs typeface="B Nazanin" panose="00000400000000000000" pitchFamily="2" charset="-78"/>
              </a:rPr>
              <a:t> (دیابت با مصرف </a:t>
            </a: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دارو/ دیابت </a:t>
            </a:r>
            <a:r>
              <a:rPr lang="fa-IR" sz="1800" b="1" dirty="0">
                <a:solidFill>
                  <a:prstClr val="black"/>
                </a:solidFill>
                <a:cs typeface="B Nazanin" panose="00000400000000000000" pitchFamily="2" charset="-78"/>
              </a:rPr>
              <a:t>بدون مصرف دارو</a:t>
            </a:r>
            <a:r>
              <a:rPr lang="fa-IR" sz="1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)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 فعلا حذف شده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اختلالات </a:t>
            </a:r>
            <a:r>
              <a:rPr lang="fa-IR" sz="1800" b="1" dirty="0" smtClean="0">
                <a:cs typeface="B Nazanin" panose="00000400000000000000" pitchFamily="2" charset="-78"/>
              </a:rPr>
              <a:t>تغذیه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 فعلا حذف شده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افسردگی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سقوط و عدم تعادل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خطر سنجی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تشخیص زودهنگام و غربالگری سرطان روده بزرگ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مراقبت دوره ای پزشک (شرح حال روانپزشکی)</a:t>
            </a:r>
          </a:p>
          <a:p>
            <a:pPr marL="331470" indent="-285750" algn="r" rtl="1">
              <a:defRPr/>
            </a:pPr>
            <a:r>
              <a:rPr lang="fa-IR" sz="1800" b="1" dirty="0">
                <a:cs typeface="B Nazanin" panose="00000400000000000000" pitchFamily="2" charset="-78"/>
              </a:rPr>
              <a:t> ویزیت اول پزشک (شرح حال روانپزشکی)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296260" y="2724455"/>
            <a:ext cx="85514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3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trustees\overal\arm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46" y="128470"/>
            <a:ext cx="968951" cy="9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3"/>
          <p:cNvSpPr txBox="1">
            <a:spLocks/>
          </p:cNvSpPr>
          <p:nvPr/>
        </p:nvSpPr>
        <p:spPr bwMode="auto">
          <a:xfrm>
            <a:off x="0" y="1104977"/>
            <a:ext cx="1832551" cy="47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fa-IR" altLang="en-US" sz="1100" b="1" dirty="0">
                <a:cs typeface="B Mitra" pitchFamily="2" charset="-78"/>
              </a:rPr>
              <a:t>گروه سلامت خانواده و جمعیت </a:t>
            </a:r>
            <a:br>
              <a:rPr lang="fa-IR" altLang="en-US" sz="1100" b="1" dirty="0">
                <a:cs typeface="B Mitra" pitchFamily="2" charset="-78"/>
              </a:rPr>
            </a:br>
            <a:r>
              <a:rPr lang="fa-IR" altLang="en-US" sz="1100" b="1" dirty="0">
                <a:cs typeface="B Mitra" pitchFamily="2" charset="-78"/>
              </a:rPr>
              <a:t>معاونت بهداشتی استان اصفهان </a:t>
            </a:r>
            <a:r>
              <a:rPr lang="en-US" altLang="en-US" sz="1100" b="1" dirty="0">
                <a:cs typeface="B Mitra" pitchFamily="2" charset="-78"/>
              </a:rPr>
              <a:t>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832552" y="128470"/>
            <a:ext cx="7158744" cy="4296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en-US" sz="1050" b="1" dirty="0" smtClean="0">
              <a:cs typeface="B Titr" panose="00000700000000000000" pitchFamily="2" charset="-78"/>
            </a:endParaRPr>
          </a:p>
          <a:p>
            <a:pPr algn="ctr" rtl="1">
              <a:lnSpc>
                <a:spcPct val="170000"/>
              </a:lnSpc>
            </a:pPr>
            <a:r>
              <a:rPr lang="fa-IR" sz="30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جلسه هماهنگی مسئولین سلامت خانواده </a:t>
            </a:r>
          </a:p>
          <a:p>
            <a:pPr algn="ctr" rtl="1">
              <a:lnSpc>
                <a:spcPct val="170000"/>
              </a:lnSpc>
            </a:pPr>
            <a:r>
              <a:rPr lang="fa-IR" sz="2600" b="1" dirty="0" smtClean="0">
                <a:solidFill>
                  <a:srgbClr val="003296"/>
                </a:solidFill>
                <a:cs typeface="B Titr" panose="00000700000000000000" pitchFamily="2" charset="-78"/>
              </a:rPr>
              <a:t>برنامه سلامت سالمندان</a:t>
            </a:r>
            <a:endParaRPr lang="en-US" sz="2600" b="1" dirty="0" smtClean="0">
              <a:solidFill>
                <a:srgbClr val="003296"/>
              </a:solidFill>
              <a:cs typeface="B Titr" panose="00000700000000000000" pitchFamily="2" charset="-78"/>
            </a:endParaRPr>
          </a:p>
          <a:p>
            <a:pPr algn="ctr" rtl="1"/>
            <a:endParaRPr lang="fa-IR" dirty="0" smtClean="0">
              <a:latin typeface="Arial"/>
              <a:ea typeface="+mj-ea"/>
              <a:cs typeface="B Titr" panose="00000700000000000000" pitchFamily="2" charset="-78"/>
            </a:endParaRPr>
          </a:p>
          <a:p>
            <a:pPr rtl="1"/>
            <a:endParaRPr lang="fa-IR" dirty="0" smtClean="0">
              <a:latin typeface="Arial"/>
              <a:ea typeface="+mj-ea"/>
              <a:cs typeface="B Titr" panose="00000700000000000000" pitchFamily="2" charset="-78"/>
            </a:endParaRPr>
          </a:p>
          <a:p>
            <a:pPr rtl="1"/>
            <a:r>
              <a:rPr lang="fa-IR" dirty="0" smtClean="0">
                <a:latin typeface="Arial"/>
                <a:ea typeface="+mj-ea"/>
                <a:cs typeface="B Titr" panose="00000700000000000000" pitchFamily="2" charset="-78"/>
              </a:rPr>
              <a:t/>
            </a:r>
            <a:br>
              <a:rPr lang="fa-IR" dirty="0" smtClean="0">
                <a:latin typeface="Arial"/>
                <a:ea typeface="+mj-ea"/>
                <a:cs typeface="B Titr" panose="00000700000000000000" pitchFamily="2" charset="-78"/>
              </a:rPr>
            </a:br>
            <a:r>
              <a:rPr lang="fa-IR" sz="1800" b="1" dirty="0" smtClean="0">
                <a:cs typeface="B Homa" panose="00000400000000000000" pitchFamily="2" charset="-78"/>
              </a:rPr>
              <a:t>معاونت بهداشت دانشگاه علوم پزشکی اصفهان</a:t>
            </a:r>
          </a:p>
          <a:p>
            <a:pPr rtl="1"/>
            <a:r>
              <a:rPr lang="fa-IR" sz="2000" b="1" dirty="0">
                <a:cs typeface="B Titr" panose="00000700000000000000" pitchFamily="2" charset="-78"/>
              </a:rPr>
              <a:t> </a:t>
            </a:r>
            <a:r>
              <a:rPr lang="fa-IR" sz="2000" b="1" dirty="0" smtClean="0">
                <a:cs typeface="B Titr" panose="00000700000000000000" pitchFamily="2" charset="-78"/>
              </a:rPr>
              <a:t>                    16 اسفند ماه 1401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855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720" y="281175"/>
            <a:ext cx="8642555" cy="662172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2800" dirty="0">
                <a:solidFill>
                  <a:srgbClr val="003296"/>
                </a:solidFill>
                <a:cs typeface="B Titr" panose="00000700000000000000" pitchFamily="2" charset="-78"/>
              </a:rPr>
              <a:t>اهداف </a:t>
            </a:r>
            <a:r>
              <a:rPr lang="fa-IR" sz="2800" dirty="0" smtClean="0">
                <a:solidFill>
                  <a:srgbClr val="003296"/>
                </a:solidFill>
                <a:cs typeface="B Titr" panose="00000700000000000000" pitchFamily="2" charset="-78"/>
              </a:rPr>
              <a:t>کمی و حد انتظار مراقبت سالمندان دانشگاه </a:t>
            </a:r>
            <a:r>
              <a:rPr lang="fa-IR" sz="2800" dirty="0">
                <a:solidFill>
                  <a:srgbClr val="003296"/>
                </a:solidFill>
                <a:cs typeface="B Titr" panose="00000700000000000000" pitchFamily="2" charset="-78"/>
              </a:rPr>
              <a:t>اصفهان در سال 1401 :</a:t>
            </a:r>
            <a:endParaRPr lang="en-US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2303730"/>
              </p:ext>
            </p:extLst>
          </p:nvPr>
        </p:nvGraphicFramePr>
        <p:xfrm>
          <a:off x="1" y="1156774"/>
          <a:ext cx="9143998" cy="3986729"/>
        </p:xfrm>
        <a:graphic>
          <a:graphicData uri="http://schemas.openxmlformats.org/drawingml/2006/table">
            <a:tbl>
              <a:tblPr rtl="1"/>
              <a:tblGrid>
                <a:gridCol w="465129">
                  <a:extLst>
                    <a:ext uri="{9D8B030D-6E8A-4147-A177-3AD203B41FA5}">
                      <a16:colId xmlns:a16="http://schemas.microsoft.com/office/drawing/2014/main" val="2415727579"/>
                    </a:ext>
                  </a:extLst>
                </a:gridCol>
                <a:gridCol w="2155035">
                  <a:extLst>
                    <a:ext uri="{9D8B030D-6E8A-4147-A177-3AD203B41FA5}">
                      <a16:colId xmlns:a16="http://schemas.microsoft.com/office/drawing/2014/main" val="1843562183"/>
                    </a:ext>
                  </a:extLst>
                </a:gridCol>
                <a:gridCol w="912570">
                  <a:extLst>
                    <a:ext uri="{9D8B030D-6E8A-4147-A177-3AD203B41FA5}">
                      <a16:colId xmlns:a16="http://schemas.microsoft.com/office/drawing/2014/main" val="3942732528"/>
                    </a:ext>
                  </a:extLst>
                </a:gridCol>
                <a:gridCol w="5611264">
                  <a:extLst>
                    <a:ext uri="{9D8B030D-6E8A-4147-A177-3AD203B41FA5}">
                      <a16:colId xmlns:a16="http://schemas.microsoft.com/office/drawing/2014/main" val="172661907"/>
                    </a:ext>
                  </a:extLst>
                </a:gridCol>
              </a:tblGrid>
              <a:tr h="5238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حدانتظار سال 1401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شهرستان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199870"/>
                  </a:ext>
                </a:extLst>
              </a:tr>
              <a:tr h="40330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مراقبت کامل سالمندان </a:t>
                      </a:r>
                      <a:r>
                        <a:rPr lang="fa-IR" sz="2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60 تا 70 سال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(با اولویت سالمندان بسیار پر خطر و پر خطر)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15 %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بهداشت شماره </a:t>
                      </a: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 و2 اصفهان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663643"/>
                  </a:ext>
                </a:extLst>
              </a:tr>
              <a:tr h="5238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30 %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برخوار، خمینی شهر، شاهین شهر، شهرضا، فلاورجان، لنجان، مبارکه، نجف آباد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344643"/>
                  </a:ext>
                </a:extLst>
              </a:tr>
              <a:tr h="785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40 %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اردستان، بوئین و میاندشت، تیران، چادگان، خوانسار، خور، دهاقان، سمیرم، فریدن، فریدونشهر، گلپایگان، نائین، نطنز،</a:t>
                      </a:r>
                      <a:r>
                        <a:rPr lang="fa-IR" sz="1600" b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هرند، ورزنه، کوهپایه، جرقویه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062314"/>
                  </a:ext>
                </a:extLst>
              </a:tr>
              <a:tr h="40330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مراقبت کامل سالمندان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70 سال و بالاتر 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(با اولویت سالمندان بسیار پر خطر و پر خطر)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30 %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مرکز بهداشت شماره </a:t>
                      </a:r>
                      <a:r>
                        <a:rPr lang="fa-IR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 و 2 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اصفهان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738409"/>
                  </a:ext>
                </a:extLst>
              </a:tr>
              <a:tr h="56092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50 %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برخوار، خمینی شهر، شاهین شهر، شهرضا، فلاورجان، لنجان، مبارکه، نجف آباد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0752033"/>
                  </a:ext>
                </a:extLst>
              </a:tr>
              <a:tr h="78575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70 %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اردستان، بوئین و میاندشت، تیران، چادگان، خوانسار، خور، دهاقان، سمیرم، فریدن، فریدونشهر، گلپایگان، نائین، نطنز،، هرند، ورزنه، کوهپایه، جرقویه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0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449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361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7186" y="128470"/>
            <a:ext cx="8246070" cy="610821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مشکلات و چالش های برنامه مراقبت های ادغام یافته و جامع سالمندان</a:t>
            </a:r>
            <a:endParaRPr lang="en-US" sz="2400" dirty="0">
              <a:solidFill>
                <a:srgbClr val="003296"/>
              </a:solidFill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" y="739291"/>
            <a:ext cx="9000445" cy="412303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ستاد شهرستان :</a:t>
            </a:r>
          </a:p>
          <a:p>
            <a:pPr algn="r" rtl="1"/>
            <a:r>
              <a:rPr lang="fa-IR" sz="1600" b="1" dirty="0">
                <a:cs typeface="B Nazanin" panose="00000400000000000000" pitchFamily="2" charset="-78"/>
              </a:rPr>
              <a:t>عدم </a:t>
            </a:r>
            <a:r>
              <a:rPr lang="fa-IR" sz="1600" b="1" dirty="0" smtClean="0">
                <a:cs typeface="B Nazanin" panose="00000400000000000000" pitchFamily="2" charset="-78"/>
              </a:rPr>
              <a:t>ابلاغ/تاخیر در ابلاغ حد </a:t>
            </a:r>
            <a:r>
              <a:rPr lang="fa-IR" sz="1600" b="1" dirty="0">
                <a:cs typeface="B Nazanin" panose="00000400000000000000" pitchFamily="2" charset="-78"/>
              </a:rPr>
              <a:t>انتظار </a:t>
            </a:r>
            <a:r>
              <a:rPr lang="fa-IR" sz="1600" b="1" dirty="0" smtClean="0">
                <a:cs typeface="B Nazanin" panose="00000400000000000000" pitchFamily="2" charset="-78"/>
              </a:rPr>
              <a:t>شاخص های برنامه و تحلیل شاخص ها به </a:t>
            </a:r>
            <a:r>
              <a:rPr lang="fa-IR" sz="1600" b="1" dirty="0">
                <a:cs typeface="B Nazanin" panose="00000400000000000000" pitchFamily="2" charset="-78"/>
              </a:rPr>
              <a:t>مراکز محیطی </a:t>
            </a:r>
            <a:r>
              <a:rPr lang="fa-IR" sz="1600" b="1" dirty="0" smtClean="0">
                <a:cs typeface="B Nazanin" panose="00000400000000000000" pitchFamily="2" charset="-78"/>
              </a:rPr>
              <a:t>(برخی شهرستان ها)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عدم توجه به وضعیت مراکز محیطی و ابلاغ حد انتظار یکسان 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عدم استفاده ازچک لیست های ابلاغی برنامه و استفاده از چک لیست های سال گذشته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ضعف در فیدبک های ارسالی به مراکز محیطی (فیدبک های کلی و نامفهوم) و پیگیری رفع نواقص بازدید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مراکز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محیطی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: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ضعف در آگاهی و اطلاع از شاخص های برنامه و حد انتظار و نبود برنامه ریزی جهت فراخوان سالمندان 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عملکرد ضعیف در ارزیابی و غربالگری سالمندان </a:t>
            </a:r>
          </a:p>
          <a:p>
            <a:pPr algn="r" rtl="1"/>
            <a:r>
              <a:rPr lang="fa-IR" sz="1600" b="1" dirty="0" smtClean="0">
                <a:cs typeface="B Nazanin" panose="00000400000000000000" pitchFamily="2" charset="-78"/>
              </a:rPr>
              <a:t>عدم وجود نشانگر جهت انجام تست تعادل در وضعیت حرکت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endParaRPr lang="fa-IR" sz="1800" b="1" dirty="0" smtClean="0">
              <a:cs typeface="B Nazanin" panose="00000400000000000000" pitchFamily="2" charset="-78"/>
            </a:endParaRPr>
          </a:p>
          <a:p>
            <a:pPr algn="r" rtl="1"/>
            <a:endParaRPr lang="fa-IR" sz="1800" b="1" dirty="0" smtClean="0">
              <a:cs typeface="B Nazanin" panose="00000400000000000000" pitchFamily="2" charset="-78"/>
            </a:endParaRPr>
          </a:p>
          <a:p>
            <a:pPr algn="r" rtl="1"/>
            <a:endParaRPr lang="en-US" sz="14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/>
            <a:endParaRPr lang="ko-KR" alt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72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59785" y="433880"/>
            <a:ext cx="7329840" cy="763525"/>
          </a:xfrm>
        </p:spPr>
        <p:txBody>
          <a:bodyPr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شاخص های خدمات بهورز/ مراقب سلامت</a:t>
            </a:r>
            <a:br>
              <a:rPr lang="fa-IR" b="1" dirty="0">
                <a:cs typeface="B Nazanin" panose="00000400000000000000" pitchFamily="2" charset="-78"/>
              </a:rPr>
            </a:br>
            <a:r>
              <a:rPr lang="fa-IR" b="1" dirty="0">
                <a:cs typeface="B Nazanin" panose="00000400000000000000" pitchFamily="2" charset="-78"/>
              </a:rPr>
              <a:t>برنامه سلامت سالمندان</a:t>
            </a:r>
          </a:p>
        </p:txBody>
      </p:sp>
    </p:spTree>
    <p:extLst>
      <p:ext uri="{BB962C8B-B14F-4D97-AF65-F5344CB8AC3E}">
        <p14:creationId xmlns:p14="http://schemas.microsoft.com/office/powerpoint/2010/main" val="105211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281175"/>
            <a:ext cx="6719020" cy="610820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sz="1800" dirty="0">
                <a:solidFill>
                  <a:srgbClr val="0032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های اصلی برنامه سلامت سالمندان</a:t>
            </a:r>
            <a:endParaRPr lang="fa-IR" sz="1800" dirty="0">
              <a:solidFill>
                <a:srgbClr val="00329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97405"/>
            <a:ext cx="6719020" cy="3511061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1-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درصد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 سالمندی و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سهم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 سالمندی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2- پوشش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مراقبت کامل 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سالمندان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3- پوشش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حداقل یک 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خدمت سالمندان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4- پوشش مراقبت های سالمندان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به تفکیک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5- پوشش مراقبت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شناسایی و طبقه بندی خطر پذیری 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سالمندان</a:t>
            </a:r>
          </a:p>
          <a:p>
            <a:pPr marL="0" indent="0" algn="r" rtl="1">
              <a:buNone/>
            </a:pP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6- پوشش </a:t>
            </a:r>
            <a: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  <a:t>نیاز سنجی </a:t>
            </a:r>
            <a:r>
              <a:rPr lang="fa-IR" dirty="0">
                <a:solidFill>
                  <a:srgbClr val="990099"/>
                </a:solidFill>
                <a:cs typeface="B Nazanin" panose="00000400000000000000" pitchFamily="2" charset="-78"/>
              </a:rPr>
              <a:t>سالمندان بسیار پر خطر و پر خطر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48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1" y="128470"/>
            <a:ext cx="7482545" cy="572644"/>
          </a:xfrm>
        </p:spPr>
        <p:txBody>
          <a:bodyPr>
            <a:noAutofit/>
          </a:bodyPr>
          <a:lstStyle/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fa-IR" sz="2400" dirty="0">
                <a:solidFill>
                  <a:srgbClr val="0032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های مربوط به مراقب سلامت در برنامه سلامت سالمندان</a:t>
            </a:r>
            <a:endParaRPr lang="fa-IR" sz="2400" dirty="0">
              <a:solidFill>
                <a:srgbClr val="003296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801934"/>
              </p:ext>
            </p:extLst>
          </p:nvPr>
        </p:nvGraphicFramePr>
        <p:xfrm>
          <a:off x="-152705" y="739290"/>
          <a:ext cx="9296705" cy="5236894"/>
        </p:xfrm>
        <a:graphic>
          <a:graphicData uri="http://schemas.openxmlformats.org/drawingml/2006/table">
            <a:tbl>
              <a:tblPr rtl="1" firstRow="1" firstCol="1" bandRow="1"/>
              <a:tblGrid>
                <a:gridCol w="437656">
                  <a:extLst>
                    <a:ext uri="{9D8B030D-6E8A-4147-A177-3AD203B41FA5}">
                      <a16:colId xmlns:a16="http://schemas.microsoft.com/office/drawing/2014/main" val="3089387272"/>
                    </a:ext>
                  </a:extLst>
                </a:gridCol>
                <a:gridCol w="2409454">
                  <a:extLst>
                    <a:ext uri="{9D8B030D-6E8A-4147-A177-3AD203B41FA5}">
                      <a16:colId xmlns:a16="http://schemas.microsoft.com/office/drawing/2014/main" val="2298433903"/>
                    </a:ext>
                  </a:extLst>
                </a:gridCol>
                <a:gridCol w="4275128">
                  <a:extLst>
                    <a:ext uri="{9D8B030D-6E8A-4147-A177-3AD203B41FA5}">
                      <a16:colId xmlns:a16="http://schemas.microsoft.com/office/drawing/2014/main" val="3463011875"/>
                    </a:ext>
                  </a:extLst>
                </a:gridCol>
                <a:gridCol w="2174467">
                  <a:extLst>
                    <a:ext uri="{9D8B030D-6E8A-4147-A177-3AD203B41FA5}">
                      <a16:colId xmlns:a16="http://schemas.microsoft.com/office/drawing/2014/main" val="2540165029"/>
                    </a:ext>
                  </a:extLst>
                </a:gridCol>
              </a:tblGrid>
              <a:tr h="35367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صورت کسر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مخرج کسر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112514"/>
                  </a:ext>
                </a:extLst>
              </a:tr>
              <a:tr h="68836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سالمندی </a:t>
                      </a:r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</a:t>
                      </a: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 بالای 60 سال (گوشی پزشکی سامانه سیب) 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 کل جمعیت (گوشی پزشکی) </a:t>
                      </a:r>
                      <a:endParaRPr lang="en-US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148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سهم سالمندی </a:t>
                      </a:r>
                      <a:r>
                        <a:rPr lang="fa-IR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</a:t>
                      </a: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 بالای 60 سال (گوشی پزشکی سامانه سیب) 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 سالمندان بالای 60 سال دانشگاه (گوشی پزشکی) </a:t>
                      </a:r>
                      <a:endParaRPr lang="en-US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2433"/>
                  </a:ext>
                </a:extLst>
              </a:tr>
              <a:tr h="80058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مراقبت کامل سالمندان 60تا70سال</a:t>
                      </a:r>
                      <a:endParaRPr lang="fa-I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 60تا70سالی که</a:t>
                      </a:r>
                      <a:r>
                        <a:rPr lang="fa-IR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6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مراقبت های سالمندی 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114215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های دوره ای سامانه سیب 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 سالمندان بالای 60 تا 70 سال دانشگاه (گوشی پزشکی) </a:t>
                      </a:r>
                      <a:endParaRPr lang="en-US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883908"/>
                  </a:ext>
                </a:extLst>
              </a:tr>
              <a:tr h="80058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مراقبت کامل سالمندان 70سال وبالاتر</a:t>
                      </a:r>
                      <a:endParaRPr lang="fa-I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</a:t>
                      </a:r>
                      <a:r>
                        <a:rPr lang="fa-IR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70 سال و بالاتر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که</a:t>
                      </a:r>
                      <a:r>
                        <a:rPr lang="fa-IR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5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مراقبت های سالمندی 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114215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 های دوره ای سامانه سیب 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 سالمندان بالای 70 سال دانشگاه (گوشی پزشکی) </a:t>
                      </a:r>
                      <a:endParaRPr lang="en-US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545909"/>
                  </a:ext>
                </a:extLst>
              </a:tr>
              <a:tr h="65227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حداقل یک خدمت</a:t>
                      </a:r>
                      <a:r>
                        <a:rPr lang="fa-IR" sz="1400" b="1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سالمندان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 حداقل یک خدمت از 5 خدمت را دریافت کرده اند 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</a:t>
                      </a:r>
                      <a:r>
                        <a:rPr lang="fa-IR" sz="14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114225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در گزارش های دوره ای سامانه سیب 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81534"/>
                  </a:ext>
                </a:extLst>
              </a:tr>
              <a:tr h="88336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تغذیه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غربالگری تغذیه 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215975"/>
                  </a:ext>
                </a:extLst>
              </a:tr>
              <a:tr h="42446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مراقبت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سقوط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 ارزیابی </a:t>
                      </a:r>
                      <a:r>
                        <a:rPr lang="fa-I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سقوط</a:t>
                      </a:r>
                      <a:r>
                        <a:rPr lang="fa-IR" sz="14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 </a:t>
                      </a: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011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36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1" y="128470"/>
            <a:ext cx="7482545" cy="572644"/>
          </a:xfrm>
        </p:spPr>
        <p:txBody>
          <a:bodyPr>
            <a:noAutofit/>
          </a:bodyPr>
          <a:lstStyle/>
          <a:p>
            <a:pPr algn="r" rtl="1">
              <a:lnSpc>
                <a:spcPct val="107000"/>
              </a:lnSpc>
              <a:spcAft>
                <a:spcPts val="0"/>
              </a:spcAft>
            </a:pPr>
            <a:r>
              <a:rPr lang="fa-IR" sz="2400" dirty="0">
                <a:solidFill>
                  <a:srgbClr val="0032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های مربوط به مراقب سلامت در برنامه سلامت سالمندان</a:t>
            </a:r>
            <a:endParaRPr lang="fa-IR" sz="2400" dirty="0">
              <a:solidFill>
                <a:srgbClr val="003296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7033585"/>
              </p:ext>
            </p:extLst>
          </p:nvPr>
        </p:nvGraphicFramePr>
        <p:xfrm>
          <a:off x="0" y="739290"/>
          <a:ext cx="9143999" cy="4512582"/>
        </p:xfrm>
        <a:graphic>
          <a:graphicData uri="http://schemas.openxmlformats.org/drawingml/2006/table">
            <a:tbl>
              <a:tblPr rtl="1" firstRow="1" firstCol="1" bandRow="1"/>
              <a:tblGrid>
                <a:gridCol w="430467">
                  <a:extLst>
                    <a:ext uri="{9D8B030D-6E8A-4147-A177-3AD203B41FA5}">
                      <a16:colId xmlns:a16="http://schemas.microsoft.com/office/drawing/2014/main" val="3089387272"/>
                    </a:ext>
                  </a:extLst>
                </a:gridCol>
                <a:gridCol w="2369877">
                  <a:extLst>
                    <a:ext uri="{9D8B030D-6E8A-4147-A177-3AD203B41FA5}">
                      <a16:colId xmlns:a16="http://schemas.microsoft.com/office/drawing/2014/main" val="2298433903"/>
                    </a:ext>
                  </a:extLst>
                </a:gridCol>
                <a:gridCol w="4775455">
                  <a:extLst>
                    <a:ext uri="{9D8B030D-6E8A-4147-A177-3AD203B41FA5}">
                      <a16:colId xmlns:a16="http://schemas.microsoft.com/office/drawing/2014/main" val="3463011875"/>
                    </a:ext>
                  </a:extLst>
                </a:gridCol>
                <a:gridCol w="1568200">
                  <a:extLst>
                    <a:ext uri="{9D8B030D-6E8A-4147-A177-3AD203B41FA5}">
                      <a16:colId xmlns:a16="http://schemas.microsoft.com/office/drawing/2014/main" val="2540165029"/>
                    </a:ext>
                  </a:extLst>
                </a:gridCol>
              </a:tblGrid>
              <a:tr h="338022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صورت کسر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مخرج کسر</a:t>
                      </a:r>
                      <a:endParaRPr lang="en-US" sz="2000" b="1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3353" marR="533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2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112514"/>
                  </a:ext>
                </a:extLst>
              </a:tr>
              <a:tr h="57647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افسردگی</a:t>
                      </a:r>
                      <a:endParaRPr lang="en-US" sz="16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افسردگی را دریافت کرده اند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 سالمندان بالای 60 سال دانشگاه (گوشی پزشکی) </a:t>
                      </a:r>
                      <a:endParaRPr lang="en-US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861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خطر سنجی</a:t>
                      </a:r>
                      <a:endParaRPr lang="en-US" sz="16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خطر سنجی را دریافت کرده اند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2433"/>
                  </a:ext>
                </a:extLst>
              </a:tr>
              <a:tr h="670455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مراقبت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فشارخون</a:t>
                      </a:r>
                      <a:endParaRPr lang="en-US" sz="16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 ارزیابی فعالیت بدنی 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545909"/>
                  </a:ext>
                </a:extLst>
              </a:tr>
              <a:tr h="72731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غربالگری سرطان 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کولورکتال</a:t>
                      </a:r>
                      <a:endParaRPr lang="en-US" sz="16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  غربالگری</a:t>
                      </a:r>
                      <a:r>
                        <a:rPr lang="fa-IR" sz="16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سرطان کولورکتال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81534"/>
                  </a:ext>
                </a:extLst>
              </a:tr>
              <a:tr h="739787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غربالگری سرطان 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برست</a:t>
                      </a:r>
                      <a:endParaRPr lang="en-US" sz="16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</a:t>
                      </a:r>
                      <a:r>
                        <a:rPr lang="fa-IR" sz="16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زن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که  خدمت غربالگری سرطان برست را توسط ماما دریافت کرده اند 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215975"/>
                  </a:ext>
                </a:extLst>
              </a:tr>
              <a:tr h="811292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مراقبت </a:t>
                      </a:r>
                      <a:r>
                        <a:rPr lang="fa-IR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شناسایی و طبقه بندی خطر پذیری </a:t>
                      </a: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سالمندان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سالمندانی که خدمت"</a:t>
                      </a: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شناسایی و طبقه بندی خطر پذیری سالمندان" 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 دریافت کرده 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(داشبورد مدیریتی)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"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3353" marR="533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577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8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5117347"/>
          </a:xfrm>
          <a:prstGeom prst="rect">
            <a:avLst/>
          </a:prstGeom>
        </p:spPr>
      </p:pic>
      <p:sp>
        <p:nvSpPr>
          <p:cNvPr id="6" name="Up Arrow 5"/>
          <p:cNvSpPr/>
          <p:nvPr/>
        </p:nvSpPr>
        <p:spPr>
          <a:xfrm flipV="1">
            <a:off x="6709870" y="2405968"/>
            <a:ext cx="152705" cy="30540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49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07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8084215" y="1502816"/>
            <a:ext cx="152705" cy="30541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75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7954"/>
          <a:stretch/>
        </p:blipFill>
        <p:spPr>
          <a:xfrm>
            <a:off x="0" y="0"/>
            <a:ext cx="9176415" cy="5143500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 flipV="1">
            <a:off x="7931510" y="2266341"/>
            <a:ext cx="152705" cy="305409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43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2146095"/>
              </p:ext>
            </p:extLst>
          </p:nvPr>
        </p:nvGraphicFramePr>
        <p:xfrm>
          <a:off x="-9150" y="1"/>
          <a:ext cx="915315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692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97405"/>
            <a:ext cx="8246070" cy="3359511"/>
          </a:xfrm>
        </p:spPr>
        <p:txBody>
          <a:bodyPr/>
          <a:lstStyle/>
          <a:p>
            <a:pPr marL="0" indent="0" algn="r" rtl="1">
              <a:spcBef>
                <a:spcPts val="0"/>
              </a:spcBef>
              <a:buNone/>
            </a:pPr>
            <a:r>
              <a:rPr lang="ar-SA" altLang="en-US" b="1" dirty="0">
                <a:solidFill>
                  <a:srgbClr val="00B050"/>
                </a:solidFill>
                <a:latin typeface="Trebuchet MS"/>
                <a:ea typeface="+mj-ea"/>
                <a:cs typeface="B Nazanin" pitchFamily="2" charset="-78"/>
              </a:rPr>
              <a:t>پیامبر </a:t>
            </a:r>
            <a:r>
              <a:rPr lang="fa-IR" altLang="en-US" b="1" dirty="0">
                <a:solidFill>
                  <a:srgbClr val="00B050"/>
                </a:solidFill>
                <a:latin typeface="Trebuchet MS"/>
                <a:ea typeface="+mj-ea"/>
                <a:cs typeface="B Nazanin" pitchFamily="2" charset="-78"/>
              </a:rPr>
              <a:t>اکرم</a:t>
            </a:r>
            <a:r>
              <a:rPr lang="ar-SA" altLang="en-US" b="1" dirty="0">
                <a:solidFill>
                  <a:srgbClr val="00B050"/>
                </a:solidFill>
                <a:latin typeface="Trebuchet MS"/>
                <a:ea typeface="+mj-ea"/>
                <a:cs typeface="B Nazanin" pitchFamily="2" charset="-78"/>
              </a:rPr>
              <a:t> (صلی الله علیه و‌آله):</a:t>
            </a:r>
            <a:r>
              <a:rPr lang="en-US" altLang="en-US" b="1" dirty="0">
                <a:solidFill>
                  <a:prstClr val="black"/>
                </a:solidFill>
                <a:latin typeface="Trebuchet MS"/>
                <a:ea typeface="+mj-ea"/>
                <a:cs typeface="+mj-cs"/>
              </a:rPr>
              <a:t/>
            </a:r>
            <a:br>
              <a:rPr lang="en-US" altLang="en-US" b="1" dirty="0">
                <a:solidFill>
                  <a:prstClr val="black"/>
                </a:solidFill>
                <a:latin typeface="Trebuchet MS"/>
                <a:ea typeface="+mj-ea"/>
                <a:cs typeface="+mj-cs"/>
              </a:rPr>
            </a:br>
            <a:r>
              <a:rPr lang="ar-SA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  </a:t>
            </a:r>
            <a:r>
              <a:rPr lang="en-US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/>
            </a:r>
            <a:br>
              <a:rPr lang="en-US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</a:br>
            <a:r>
              <a:rPr lang="ar-SA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إنّ مِن إجلالی تَوقیرَ الشَّیخِ مِن </a:t>
            </a:r>
            <a:r>
              <a:rPr lang="ar-SA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اُمَّتی</a:t>
            </a:r>
            <a:r>
              <a:rPr lang="fa-IR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.</a:t>
            </a:r>
            <a:r>
              <a:rPr lang="ar-SA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 </a:t>
            </a:r>
            <a:endParaRPr lang="en-US" altLang="en-US" sz="3200" b="1" dirty="0" smtClean="0">
              <a:solidFill>
                <a:prstClr val="black"/>
              </a:solidFill>
              <a:latin typeface="Trebuchet MS"/>
              <a:ea typeface="+mj-ea"/>
              <a:cs typeface="B Nazanin" pitchFamily="2" charset="-78"/>
            </a:endParaRPr>
          </a:p>
          <a:p>
            <a:pPr marL="0" indent="0" algn="r" rtl="1">
              <a:spcBef>
                <a:spcPts val="0"/>
              </a:spcBef>
              <a:buNone/>
            </a:pPr>
            <a:r>
              <a:rPr lang="en-US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/>
            </a:r>
            <a:br>
              <a:rPr lang="en-US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</a:br>
            <a:r>
              <a:rPr lang="ar-SA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احترام به </a:t>
            </a:r>
            <a:r>
              <a:rPr lang="ar-SA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سالمندان </a:t>
            </a:r>
            <a:r>
              <a:rPr lang="ar-SA" altLang="en-US" sz="3200" b="1" dirty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امّت من، احترام به من </a:t>
            </a:r>
            <a:r>
              <a:rPr lang="ar-SA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است</a:t>
            </a:r>
            <a:r>
              <a:rPr lang="fa-IR" altLang="en-US" sz="3200" b="1" dirty="0" smtClean="0">
                <a:solidFill>
                  <a:prstClr val="black"/>
                </a:solidFill>
                <a:latin typeface="Trebuchet MS"/>
                <a:ea typeface="+mj-ea"/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128470"/>
            <a:ext cx="3197655" cy="2131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25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83237"/>
              </p:ext>
            </p:extLst>
          </p:nvPr>
        </p:nvGraphicFramePr>
        <p:xfrm>
          <a:off x="71777" y="966234"/>
          <a:ext cx="9000445" cy="4048796"/>
        </p:xfrm>
        <a:graphic>
          <a:graphicData uri="http://schemas.openxmlformats.org/drawingml/2006/table">
            <a:tbl>
              <a:tblPr rtl="1"/>
              <a:tblGrid>
                <a:gridCol w="2531085">
                  <a:extLst>
                    <a:ext uri="{9D8B030D-6E8A-4147-A177-3AD203B41FA5}">
                      <a16:colId xmlns:a16="http://schemas.microsoft.com/office/drawing/2014/main" val="154664549"/>
                    </a:ext>
                  </a:extLst>
                </a:gridCol>
                <a:gridCol w="6469360">
                  <a:extLst>
                    <a:ext uri="{9D8B030D-6E8A-4147-A177-3AD203B41FA5}">
                      <a16:colId xmlns:a16="http://schemas.microsoft.com/office/drawing/2014/main" val="2445883380"/>
                    </a:ext>
                  </a:extLst>
                </a:gridCol>
              </a:tblGrid>
              <a:tr h="48726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درصد دستیابی به حد انتظار 6 ماهه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نام شهرستان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250343"/>
                  </a:ext>
                </a:extLst>
              </a:tr>
              <a:tr h="89010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ضعیف (دستیابی به کمتر از 40درصد حد انتظار 6 ماهه اول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7 شهرستان : </a:t>
                      </a:r>
                      <a:r>
                        <a:rPr lang="fa-IR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نایین (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21 %)، ورزنه (28 %)، </a:t>
                      </a:r>
                      <a:r>
                        <a:rPr lang="fa-IR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شاهین شهر (29 %)، هرند (30 %)، بویین و میاندشت (33 %)، خمینی شهر (36 %) و لنجان (39 %)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684808"/>
                  </a:ext>
                </a:extLst>
              </a:tr>
              <a:tr h="133516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متوسط(دستیابی به  40 تا 70 درصد حد انتظار 6 ماهه اول)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15 شهرستان :  </a:t>
                      </a:r>
                      <a:r>
                        <a:rPr lang="fa-IR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شهرضا (40 %)، اصفهان 1 (41 %)، اصفهان 2 (43 %)، کوهپایه (43 %)، جرقویه (50 %)، خور (51 %)، </a:t>
                      </a:r>
                      <a:r>
                        <a:rPr lang="fa-IR" sz="16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نجف آباد (52 %)، اردستان (52 %)، نطنز </a:t>
                      </a:r>
                      <a:r>
                        <a:rPr lang="fa-IR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(56 %)، چادگان (58 %)، دهاقان(58 %)، برخوار (63 %)، فریدن (63 %)، تیران و کرون (66 %) و خوانسار (66 %)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933454"/>
                  </a:ext>
                </a:extLst>
              </a:tr>
              <a:tr h="60810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خوب (دستیابی به 70 تا 90 درصد حد انتظار 6 ماهه اول)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 شهرستان : </a:t>
                      </a:r>
                      <a:r>
                        <a:rPr lang="fa-IR" sz="20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فلاورجان (72 %) ، گلپایگان (72 %)، مبارکه (75 %)، و سمیرم (86 %)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563995"/>
                  </a:ext>
                </a:extLst>
              </a:tr>
              <a:tr h="7281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بسیار خوب (دستیابی به بیش از 90 درصد حد انتظار 6 ماهه اول)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 شهرستان :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 فریدونشهر (91 %)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2639" marR="626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499659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48965" y="281175"/>
            <a:ext cx="824607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رتبه بندی شهرستان های تابعه دانشگاه علوم پزشکی اصفهان در مراقبت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کامل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سالمندان 70- 60 سال </a:t>
            </a:r>
            <a:r>
              <a:rPr lang="ar-SA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6 </a:t>
            </a: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ماهه اول سال 1401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9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1969473"/>
              </p:ext>
            </p:extLst>
          </p:nvPr>
        </p:nvGraphicFramePr>
        <p:xfrm>
          <a:off x="0" y="-43371"/>
          <a:ext cx="9144000" cy="5186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137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8965" y="281175"/>
            <a:ext cx="824607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رتبه بندی شهرستان های تابعه دانشگاه علوم پزشکی اصفهان در مراقبت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کامل </a:t>
            </a:r>
            <a:r>
              <a:rPr lang="fa-IR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سالمندان </a:t>
            </a:r>
            <a:r>
              <a:rPr lang="fa-IR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70 سال و بالاتر </a:t>
            </a:r>
            <a:r>
              <a:rPr lang="ar-SA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6 </a:t>
            </a: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ماهه اول سال 1401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01114"/>
              </p:ext>
            </p:extLst>
          </p:nvPr>
        </p:nvGraphicFramePr>
        <p:xfrm>
          <a:off x="25650" y="1197405"/>
          <a:ext cx="9092699" cy="3593864"/>
        </p:xfrm>
        <a:graphic>
          <a:graphicData uri="http://schemas.openxmlformats.org/drawingml/2006/table">
            <a:tbl>
              <a:tblPr rtl="1"/>
              <a:tblGrid>
                <a:gridCol w="3167662">
                  <a:extLst>
                    <a:ext uri="{9D8B030D-6E8A-4147-A177-3AD203B41FA5}">
                      <a16:colId xmlns:a16="http://schemas.microsoft.com/office/drawing/2014/main" val="3248241664"/>
                    </a:ext>
                  </a:extLst>
                </a:gridCol>
                <a:gridCol w="5925037">
                  <a:extLst>
                    <a:ext uri="{9D8B030D-6E8A-4147-A177-3AD203B41FA5}">
                      <a16:colId xmlns:a16="http://schemas.microsoft.com/office/drawing/2014/main" val="899951042"/>
                    </a:ext>
                  </a:extLst>
                </a:gridCol>
              </a:tblGrid>
              <a:tr h="55427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رتبه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نام شهرستان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816668"/>
                  </a:ext>
                </a:extLst>
              </a:tr>
              <a:tr h="65138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ضعیف (دستیابی به کمتر از 40درصد حد انتظار 6 ماهه اول 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 شهرستان </a:t>
                      </a: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(از کمترین به بیشترین)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: </a:t>
                      </a:r>
                      <a:r>
                        <a:rPr lang="fa-IR" sz="18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اصفهان 2 (29 %)، خمینی شهر (33 %)، اصفهان 1 (35 %)  و هرند (38 %)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833529"/>
                  </a:ext>
                </a:extLst>
              </a:tr>
              <a:tr h="75066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متوسط(دستیابی به  40 تا 70 درصد حد انتظار 6 ماهه اول)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9 شهرستان </a:t>
                      </a: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(از کمترین به بیشترین)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: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شاهین شهر(45 %)، نجف آباد (51 </a:t>
                      </a: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%)، لنجان (52 %)، نایین (54 %)، شهرضا (57 %)، کوهپایه (59 %)، جرقویه (60 %)، برخوار (62 %) دانشگاه اصفهان  (64 %) و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خوانسار (69 %)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918039"/>
                  </a:ext>
                </a:extLst>
              </a:tr>
              <a:tr h="7332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خوب (دستیابی به 70 تا 90 درصد حد انتظار 6 ماهه اول)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10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شهرستان </a:t>
                      </a: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(از کمترین به بیشترین)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: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فلاورجان (70 %)، </a:t>
                      </a: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دهاقان  (71 %)، نطنز  (71 %)، بوئین (75 %)، مبارکه (76 %)، چادگان (77 %)، خور  (78 %) ورزنه  (80 %) </a:t>
                      </a: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Sakkal Majalla" panose="02000000000000000000" pitchFamily="2" charset="-78"/>
                        </a:rPr>
                        <a:t>–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سمیرم  (80 %)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Sakkal Majalla" panose="02000000000000000000" pitchFamily="2" charset="-78"/>
                        </a:rPr>
                        <a:t>–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گلپایگان  (87 %)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537054"/>
                  </a:ext>
                </a:extLst>
              </a:tr>
              <a:tr h="8226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بسیار خوب (دستیابی به بیش از 90 درصد حد انتظار 6 ماهه اول)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4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شهرستان </a:t>
                      </a: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(از کمترین به بیشترین) </a:t>
                      </a:r>
                      <a:r>
                        <a:rPr lang="fa-IR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: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تیران وکرون(93 %)، </a:t>
                      </a:r>
                      <a:r>
                        <a:rPr lang="fa-IR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فریدن (95 %)، اردستان(99 %) و فریدونشهر 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B Nazanin" panose="00000400000000000000" pitchFamily="2" charset="-78"/>
                        </a:rPr>
                        <a:t>(109 %)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824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58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4375" y="433880"/>
            <a:ext cx="8093366" cy="763525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cs typeface="B Titr" panose="00000700000000000000" pitchFamily="2" charset="-78"/>
              </a:rPr>
              <a:t>3- برنامه </a:t>
            </a:r>
            <a:r>
              <a:rPr lang="fa-IR" sz="2800" b="1" dirty="0">
                <a:cs typeface="B Titr" panose="00000700000000000000" pitchFamily="2" charset="-78"/>
              </a:rPr>
              <a:t>"شناسایی و طبقه بندی خطر پذیری سالمندان و مراقبت سالمندان پر خطر"</a:t>
            </a:r>
          </a:p>
        </p:txBody>
      </p:sp>
    </p:spTree>
    <p:extLst>
      <p:ext uri="{BB962C8B-B14F-4D97-AF65-F5344CB8AC3E}">
        <p14:creationId xmlns:p14="http://schemas.microsoft.com/office/powerpoint/2010/main" val="294073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D046414-7C22-4CCE-A61D-1D870B7D7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02814"/>
            <a:ext cx="9144000" cy="3640685"/>
          </a:xfrm>
        </p:spPr>
        <p:txBody>
          <a:bodyPr>
            <a:normAutofit/>
          </a:bodyPr>
          <a:lstStyle/>
          <a:p>
            <a:pPr marL="0" indent="0" algn="r" rtl="1" hangingPunct="0">
              <a:buNone/>
              <a:tabLst>
                <a:tab pos="8787765" algn="l"/>
                <a:tab pos="9540875" algn="r"/>
              </a:tabLst>
            </a:pPr>
            <a:r>
              <a:rPr lang="fa-IR" sz="2000" b="1" dirty="0" smtClean="0">
                <a:cs typeface="B Nazanin" panose="00000400000000000000" pitchFamily="2" charset="-78"/>
              </a:rPr>
              <a:t>1) حفظ</a:t>
            </a:r>
            <a:r>
              <a:rPr lang="fa-IR" sz="2000" b="1" dirty="0">
                <a:cs typeface="B Nazanin" panose="00000400000000000000" pitchFamily="2" charset="-78"/>
              </a:rPr>
              <a:t>/ ارتقاء </a:t>
            </a:r>
            <a:r>
              <a:rPr lang="ar-SA" sz="2000" b="1" dirty="0">
                <a:cs typeface="B Nazanin" panose="00000400000000000000" pitchFamily="2" charset="-78"/>
              </a:rPr>
              <a:t>پوشش شناسایی و طبقه بندی خطر پذیری سالمندان به میزان </a:t>
            </a:r>
            <a:r>
              <a:rPr lang="fa-IR" sz="2000" b="1" dirty="0">
                <a:cs typeface="B Nazanin" panose="00000400000000000000" pitchFamily="2" charset="-78"/>
              </a:rPr>
              <a:t>95 </a:t>
            </a:r>
            <a:r>
              <a:rPr lang="ar-SA" sz="2000" b="1" dirty="0">
                <a:cs typeface="B Nazanin" panose="00000400000000000000" pitchFamily="2" charset="-78"/>
              </a:rPr>
              <a:t>% </a:t>
            </a:r>
            <a:r>
              <a:rPr lang="fa-IR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fa-IR" b="1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r" rtl="1" hangingPunct="0">
              <a:buNone/>
              <a:tabLst>
                <a:tab pos="8787765" algn="l"/>
                <a:tab pos="9540875" algn="r"/>
              </a:tabLst>
            </a:pPr>
            <a:r>
              <a:rPr lang="fa-IR" sz="11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r>
              <a:rPr lang="fa-IR" sz="1100" b="1" dirty="0">
                <a:solidFill>
                  <a:srgbClr val="FF0000"/>
                </a:solidFill>
                <a:cs typeface="B Nazanin" panose="00000400000000000000" pitchFamily="2" charset="-78"/>
              </a:rPr>
              <a:t>برای سالمندانی که به تازگی وارد 60 سالگی شده اند یا سال گذشته مراقبت مذکور را دریافت ننموده </a:t>
            </a:r>
            <a:r>
              <a:rPr lang="fa-IR" sz="11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اند)</a:t>
            </a:r>
            <a:endParaRPr lang="en-US" sz="11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lvl="0" indent="0" algn="r" rtl="1" hangingPunct="0">
              <a:lnSpc>
                <a:spcPct val="200000"/>
              </a:lnSpc>
              <a:buNone/>
              <a:tabLst>
                <a:tab pos="8787765" algn="l"/>
                <a:tab pos="9540875" algn="r"/>
              </a:tabLst>
            </a:pPr>
            <a:r>
              <a:rPr lang="fa-IR" sz="2000" b="1" dirty="0" smtClean="0">
                <a:cs typeface="B Nazanin" panose="00000400000000000000" pitchFamily="2" charset="-78"/>
              </a:rPr>
              <a:t>2) </a:t>
            </a:r>
            <a:r>
              <a:rPr lang="fa-IR" sz="2000" b="1" dirty="0">
                <a:cs typeface="B Nazanin" panose="00000400000000000000" pitchFamily="2" charset="-78"/>
              </a:rPr>
              <a:t>نیازسنجی </a:t>
            </a:r>
            <a:r>
              <a:rPr lang="fa-IR" sz="2000" b="1" dirty="0" smtClean="0">
                <a:cs typeface="B Nazanin" panose="00000400000000000000" pitchFamily="2" charset="-78"/>
              </a:rPr>
              <a:t>سالمندان </a:t>
            </a:r>
            <a:r>
              <a:rPr lang="fa-IR" sz="2000" b="1" dirty="0">
                <a:cs typeface="B Nazanin" panose="00000400000000000000" pitchFamily="2" charset="-78"/>
              </a:rPr>
              <a:t>بسیار پر </a:t>
            </a:r>
            <a:r>
              <a:rPr lang="fa-IR" sz="2000" b="1" dirty="0" smtClean="0">
                <a:cs typeface="B Nazanin" panose="00000400000000000000" pitchFamily="2" charset="-78"/>
              </a:rPr>
              <a:t>خطر به </a:t>
            </a:r>
            <a:r>
              <a:rPr lang="fa-IR" sz="2000" b="1" dirty="0">
                <a:cs typeface="B Nazanin" panose="00000400000000000000" pitchFamily="2" charset="-78"/>
              </a:rPr>
              <a:t>میزان 100% </a:t>
            </a:r>
            <a:r>
              <a:rPr lang="fa-IR" sz="105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r>
              <a:rPr lang="fa-IR" sz="1050" b="1" dirty="0">
                <a:solidFill>
                  <a:srgbClr val="FF0000"/>
                </a:solidFill>
                <a:cs typeface="B Nazanin" panose="00000400000000000000" pitchFamily="2" charset="-78"/>
              </a:rPr>
              <a:t>50</a:t>
            </a:r>
            <a:r>
              <a:rPr lang="fa-IR" sz="105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% </a:t>
            </a:r>
            <a:r>
              <a:rPr lang="fa-IR" sz="1050" b="1" dirty="0">
                <a:solidFill>
                  <a:srgbClr val="FF0000"/>
                </a:solidFill>
                <a:cs typeface="B Nazanin" panose="00000400000000000000" pitchFamily="2" charset="-78"/>
              </a:rPr>
              <a:t>سالمندان پر خطر و تنها در شهرهای زیر 20 هزار </a:t>
            </a:r>
            <a:r>
              <a:rPr lang="fa-IR" sz="105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پس </a:t>
            </a:r>
            <a:r>
              <a:rPr lang="fa-IR" sz="1050" b="1" dirty="0">
                <a:solidFill>
                  <a:srgbClr val="FF0000"/>
                </a:solidFill>
                <a:cs typeface="B Nazanin" panose="00000400000000000000" pitchFamily="2" charset="-78"/>
              </a:rPr>
              <a:t>از ابلاغ استانی</a:t>
            </a:r>
            <a:r>
              <a:rPr lang="fa-IR" sz="105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just" rtl="1">
              <a:lnSpc>
                <a:spcPct val="200000"/>
              </a:lnSpc>
              <a:spcBef>
                <a:spcPts val="0"/>
              </a:spcBef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3) پوشش </a:t>
            </a:r>
            <a:r>
              <a:rPr lang="fa-IR" sz="2000" b="1" dirty="0">
                <a:cs typeface="B Nazanin" panose="00000400000000000000" pitchFamily="2" charset="-78"/>
              </a:rPr>
              <a:t>مراقبت </a:t>
            </a:r>
            <a:r>
              <a:rPr lang="fa-IR" sz="2000" b="1" dirty="0" smtClean="0">
                <a:cs typeface="B Nazanin" panose="00000400000000000000" pitchFamily="2" charset="-78"/>
              </a:rPr>
              <a:t>های سالمندان </a:t>
            </a:r>
            <a:r>
              <a:rPr lang="fa-IR" sz="2000" b="1" dirty="0">
                <a:cs typeface="B Nazanin" panose="00000400000000000000" pitchFamily="2" charset="-78"/>
              </a:rPr>
              <a:t>بسیار پر خطر و پر </a:t>
            </a:r>
            <a:r>
              <a:rPr lang="fa-IR" sz="2000" b="1" dirty="0" smtClean="0">
                <a:cs typeface="B Nazanin" panose="00000400000000000000" pitchFamily="2" charset="-78"/>
              </a:rPr>
              <a:t>خطر به میزان 40 </a:t>
            </a:r>
            <a:r>
              <a:rPr lang="fa-IR" sz="2000" b="1" dirty="0">
                <a:cs typeface="B Nazanin" panose="00000400000000000000" pitchFamily="2" charset="-78"/>
              </a:rPr>
              <a:t>%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200000"/>
              </a:lnSpc>
              <a:spcBef>
                <a:spcPts val="0"/>
              </a:spcBef>
              <a:buNone/>
            </a:pPr>
            <a:r>
              <a:rPr lang="fa-IR" sz="2000" b="1" dirty="0">
                <a:cs typeface="B Nazanin" panose="00000400000000000000" pitchFamily="2" charset="-78"/>
              </a:rPr>
              <a:t>4)  حمایت و مراقبت از سالمندان پر خطر به </a:t>
            </a:r>
            <a:r>
              <a:rPr lang="fa-IR" sz="2000" b="1" dirty="0" smtClean="0">
                <a:cs typeface="B Nazanin" panose="00000400000000000000" pitchFamily="2" charset="-78"/>
              </a:rPr>
              <a:t>میزان 40%</a:t>
            </a:r>
            <a:endParaRPr lang="fa-IR" sz="1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68FB76-E29A-4C4E-B392-A06B015CE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3885" y="128470"/>
            <a:ext cx="5182821" cy="763526"/>
          </a:xfrm>
        </p:spPr>
        <p:txBody>
          <a:bodyPr>
            <a:noAutofit/>
          </a:bodyPr>
          <a:lstStyle/>
          <a:p>
            <a:pPr algn="ctr" rtl="1"/>
            <a:r>
              <a:rPr lang="fa-IR" sz="2400" dirty="0">
                <a:solidFill>
                  <a:srgbClr val="003296"/>
                </a:solidFill>
                <a:cs typeface="B Titr" panose="00000700000000000000" pitchFamily="2" charset="-78"/>
              </a:rPr>
              <a:t>اهداف کمی </a:t>
            </a:r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برنامه مراقبت سالمندان پر خطر دانشگاه </a:t>
            </a:r>
            <a:r>
              <a:rPr lang="fa-IR" sz="2400" dirty="0">
                <a:solidFill>
                  <a:srgbClr val="003296"/>
                </a:solidFill>
                <a:cs typeface="B Titr" panose="00000700000000000000" pitchFamily="2" charset="-78"/>
              </a:rPr>
              <a:t>اصفهان در سال 1401 :</a:t>
            </a:r>
          </a:p>
        </p:txBody>
      </p:sp>
    </p:spTree>
    <p:extLst>
      <p:ext uri="{BB962C8B-B14F-4D97-AF65-F5344CB8AC3E}">
        <p14:creationId xmlns:p14="http://schemas.microsoft.com/office/powerpoint/2010/main" val="305547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6590" y="0"/>
            <a:ext cx="4769743" cy="1068636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 smtClean="0">
                <a:solidFill>
                  <a:srgbClr val="003296"/>
                </a:solidFill>
                <a:effectLst/>
                <a:cs typeface="B Nazanin" panose="00000400000000000000" pitchFamily="2" charset="-78"/>
              </a:rPr>
              <a:t>اقدامات انجام شده در برنامه </a:t>
            </a:r>
            <a:r>
              <a:rPr lang="fa-IR" sz="2400" b="1" dirty="0">
                <a:solidFill>
                  <a:srgbClr val="003296"/>
                </a:solidFill>
                <a:effectLst/>
                <a:cs typeface="B Nazanin" panose="00000400000000000000" pitchFamily="2" charset="-78"/>
              </a:rPr>
              <a:t>مراقبت و حمایت از سالمندان پر </a:t>
            </a:r>
            <a:r>
              <a:rPr lang="fa-IR" sz="2400" b="1" dirty="0" smtClean="0">
                <a:solidFill>
                  <a:srgbClr val="003296"/>
                </a:solidFill>
                <a:effectLst/>
                <a:cs typeface="B Nazanin" panose="00000400000000000000" pitchFamily="2" charset="-78"/>
              </a:rPr>
              <a:t>خطر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667" y="1197406"/>
            <a:ext cx="8928666" cy="3946094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طراحی سامانه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نیاز سنجی و گزارش گیری 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تطابق بانک اطلاعاتی سالمندان بسیار پر خطر و پر خطر معاونت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بهداشتی با بهزیستی و کمیته امداد استان 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طرح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موضوع و گزارش نتایج نیاز سنجی در شورای ساماندهی سالمندان استانداری و مصوبه لزوم همکاری دستگاه ها و سازمانها با شبکه های بهداشت و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درمان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کمیته های تخصصی متعدد درون بخشی و برون بخشی جهت هماهنگی و جلب مشارکت ذینفعان و متولیان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تشکیل تیم علمی و تولید محتوای سالمندی و تیم تولید رسانه با همکاری اساتید و کارشناسان مرتبط و فعال در عرصه سالمندی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تاسیس صندوق حمایت از سالمندان پر خطر با همکاری مجمع خیرین بهداشت و سلامت استان اصفهان (امام هادی</a:t>
            </a:r>
            <a:r>
              <a:rPr lang="fa-IR" sz="12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(ع)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7741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444" y="246459"/>
            <a:ext cx="8642555" cy="763526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Mitra" panose="00000400000000000000" pitchFamily="2" charset="-78"/>
              </a:rPr>
              <a:t>سامانه نیاز سنجی سالمندان پر خطر</a:t>
            </a:r>
            <a:endParaRPr lang="en-US" sz="2800" b="1" dirty="0"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84" y="1009985"/>
            <a:ext cx="8750966" cy="413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0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785" y="36137"/>
            <a:ext cx="6730140" cy="511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35525" y="273844"/>
            <a:ext cx="3179824" cy="3519546"/>
          </a:xfrm>
        </p:spPr>
        <p:txBody>
          <a:bodyPr>
            <a:normAutofit/>
          </a:bodyPr>
          <a:lstStyle/>
          <a:p>
            <a:pPr algn="ctr" rtl="1"/>
            <a:r>
              <a:rPr lang="fa-IR" sz="2400" dirty="0">
                <a:solidFill>
                  <a:srgbClr val="00329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تاسیس صندوق حمایت از سالمندان </a:t>
            </a:r>
            <a:r>
              <a:rPr lang="fa-IR" sz="2400" dirty="0" smtClean="0">
                <a:solidFill>
                  <a:srgbClr val="00329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بیمار و نیازمند با همکاری </a:t>
            </a:r>
            <a:r>
              <a:rPr lang="fa-IR" sz="2400" dirty="0">
                <a:solidFill>
                  <a:srgbClr val="00329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مجمع خیرین بهداشت و سلامت استان اصفهان (امام هادی </a:t>
            </a:r>
            <a:r>
              <a:rPr lang="fa-IR" sz="1200" dirty="0">
                <a:solidFill>
                  <a:srgbClr val="00329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(ع)</a:t>
            </a:r>
            <a:r>
              <a:rPr lang="fa-IR" sz="2400" dirty="0">
                <a:solidFill>
                  <a:srgbClr val="00329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)</a:t>
            </a:r>
            <a:endParaRPr lang="en-US" sz="2400" dirty="0">
              <a:solidFill>
                <a:srgbClr val="00329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90" y="128470"/>
            <a:ext cx="3444237" cy="488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6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6387211"/>
              </p:ext>
            </p:extLst>
          </p:nvPr>
        </p:nvGraphicFramePr>
        <p:xfrm>
          <a:off x="0" y="128470"/>
          <a:ext cx="9144000" cy="488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203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8570" y="0"/>
            <a:ext cx="1053117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17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171929386"/>
              </p:ext>
            </p:extLst>
          </p:nvPr>
        </p:nvGraphicFramePr>
        <p:xfrm>
          <a:off x="143556" y="128470"/>
          <a:ext cx="8856890" cy="5015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249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569224086"/>
              </p:ext>
            </p:extLst>
          </p:nvPr>
        </p:nvGraphicFramePr>
        <p:xfrm>
          <a:off x="143555" y="128470"/>
          <a:ext cx="8856890" cy="4886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06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8020" y="0"/>
            <a:ext cx="5183268" cy="1068636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>
                <a:solidFill>
                  <a:srgbClr val="003296"/>
                </a:solidFill>
                <a:effectLst/>
                <a:cs typeface="B Nazanin" panose="00000400000000000000" pitchFamily="2" charset="-78"/>
              </a:rPr>
              <a:t>چالش ها و مشکلات برنامه </a:t>
            </a:r>
            <a:r>
              <a:rPr lang="fa-IR" sz="2400" b="1" dirty="0" smtClean="0">
                <a:solidFill>
                  <a:srgbClr val="003296"/>
                </a:solidFill>
                <a:effectLst/>
                <a:cs typeface="B Nazanin" panose="00000400000000000000" pitchFamily="2" charset="-78"/>
              </a:rPr>
              <a:t>مراقبت سالمندان پر خطر </a:t>
            </a:r>
            <a:endParaRPr lang="en-US" sz="2400" b="1" dirty="0">
              <a:solidFill>
                <a:srgbClr val="003296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667" y="1197406"/>
            <a:ext cx="8928666" cy="3946094"/>
          </a:xfrm>
        </p:spPr>
        <p:txBody>
          <a:bodyPr>
            <a:normAutofit fontScale="85000" lnSpcReduction="20000"/>
          </a:bodyPr>
          <a:lstStyle/>
          <a:p>
            <a:pPr mar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ستاد شهرستان: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عدم گزارش عملکرد در شش ماهه اول سال برخی شهرستان ها (اصفهان2،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اصفهان 1،بویین، برخوار، تیران، اردستان، تیران، نجف آباد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علی رغم ابلاغ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انتظارات و شرح وظایف شهرستانها در برنامه مراقبت سالمندان پر خطر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(نامه3178/6/12/د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مورخ 1401/3/30)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عملکرد ضعیف در برگزاری جلسات تخصصی </a:t>
            </a:r>
            <a:r>
              <a:rPr lang="fa-IR" sz="2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درون بخشی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</a:t>
            </a:r>
            <a:r>
              <a:rPr lang="fa-IR" sz="2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برون بخشی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جلب مشارکت سازمانهای متولی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ضعف در پیگیری مصوبات جلسات برگزار شده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ضعف در استفاده از ظرفیت شورای ساماندهی سالمندان شهرستان، دهیاران، خیرین و ... </a:t>
            </a:r>
          </a:p>
          <a:p>
            <a:pPr mar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fa-IR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مراکز محیطی :</a:t>
            </a:r>
          </a:p>
          <a:p>
            <a:pPr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ضعف آگاهی تیم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سلامت خصوصا پزشکان از برنامه مراقبت و حمایت از سالمندان پر خطر، تعداد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سالمندان بسیار پر خطر، پوشش نیاز سنجی، گزارش گیری سامانه نیاز سنجی و برنامه حمایتی  </a:t>
            </a:r>
            <a:endParaRPr lang="fa-IR" sz="25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fa-IR" sz="1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15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7409" y="1655519"/>
            <a:ext cx="3838887" cy="2290575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 smtClean="0">
                <a:cs typeface="B Nazanin" panose="00000400000000000000" pitchFamily="2" charset="-78"/>
              </a:rPr>
              <a:t>ابلاغ مصوبه استانداری به فرمانداری ها در خصوص لزوم همکاری با شبکه های بهداشت و درمان در برنامه مراقبت و حمایت از سالمندان پر خطر </a:t>
            </a:r>
            <a:r>
              <a:rPr lang="fa-IR" sz="1800" b="1" dirty="0" smtClean="0">
                <a:cs typeface="B Nazanin" panose="00000400000000000000" pitchFamily="2" charset="-78"/>
              </a:rPr>
              <a:t>(نامه 11533/6/د مورخ 1401/10/4)</a:t>
            </a:r>
            <a:endParaRPr lang="en-US" sz="1800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629745"/>
              </p:ext>
            </p:extLst>
          </p:nvPr>
        </p:nvGraphicFramePr>
        <p:xfrm>
          <a:off x="0" y="0"/>
          <a:ext cx="4275740" cy="593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Acrobat Document" r:id="rId3" imgW="11801275" imgH="16706729" progId="AcroExch.Document.11">
                  <p:embed/>
                </p:oleObj>
              </mc:Choice>
              <mc:Fallback>
                <p:oleObj name="Acrobat Document" r:id="rId3" imgW="11801275" imgH="16706729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4275740" cy="5934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220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1670" y="1197405"/>
            <a:ext cx="8093366" cy="763525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cs typeface="B Titr" panose="00000700000000000000" pitchFamily="2" charset="-78"/>
              </a:rPr>
              <a:t>4- عملیاتی نمودن سند ملی سالمندان</a:t>
            </a:r>
            <a:endParaRPr lang="fa-IR" sz="28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880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350110"/>
            <a:ext cx="8964620" cy="3560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 rtl="1">
              <a:buNone/>
              <a:defRPr/>
            </a:pPr>
            <a:r>
              <a:rPr lang="fa-IR" sz="2000" b="1" dirty="0">
                <a:solidFill>
                  <a:srgbClr val="003296"/>
                </a:solidFill>
                <a:cs typeface="B Nazanin" panose="00000400000000000000" pitchFamily="2" charset="-78"/>
              </a:rPr>
              <a:t>سند ملی سالمندان در سال 1400 از سازمان برنامه و بودجه کشور به روسای دانشگاه های علوم پزشکی کشوری ابلاغ گردید. این سند مشتمل بر 6 هدف کلی ، 19 استراتژی و 116 سیاست اجرایی می باشد. </a:t>
            </a:r>
          </a:p>
          <a:p>
            <a:pPr marL="0" indent="0" algn="just" rtl="1">
              <a:buNone/>
              <a:defRPr/>
            </a:pPr>
            <a:endParaRPr lang="fa-IR" sz="18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  <a:defRPr/>
            </a:pPr>
            <a:r>
              <a:rPr lang="fa-IR" sz="2000" b="1" dirty="0">
                <a:cs typeface="B Nazanin" panose="00000400000000000000" pitchFamily="2" charset="-78"/>
              </a:rPr>
              <a:t>ریاست</a:t>
            </a:r>
            <a:r>
              <a:rPr lang="fa-IR" sz="1800" dirty="0">
                <a:cs typeface="B Nazanin" panose="00000400000000000000" pitchFamily="2" charset="-78"/>
              </a:rPr>
              <a:t> شورای سالمندان (استاندار/ فرماندار) </a:t>
            </a:r>
          </a:p>
          <a:p>
            <a:pPr marL="0" indent="0" algn="just" rtl="1">
              <a:buNone/>
              <a:defRPr/>
            </a:pPr>
            <a:r>
              <a:rPr lang="fa-IR" sz="2000" b="1" dirty="0">
                <a:cs typeface="B Nazanin" panose="00000400000000000000" pitchFamily="2" charset="-78"/>
              </a:rPr>
              <a:t>دبیرخانه</a:t>
            </a:r>
            <a:r>
              <a:rPr lang="fa-IR" sz="1800" b="1" dirty="0"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شورای سالمندان (بهزیستی استان/شهرستان) </a:t>
            </a:r>
          </a:p>
          <a:p>
            <a:pPr marL="0" indent="0" algn="just" rtl="1">
              <a:buNone/>
              <a:defRPr/>
            </a:pPr>
            <a:r>
              <a:rPr lang="fa-IR" sz="1800" dirty="0">
                <a:cs typeface="B Nazanin" panose="00000400000000000000" pitchFamily="2" charset="-78"/>
              </a:rPr>
              <a:t>همکاری و مشارکت فعال سازمان برنامه و بودجه و شورای عالی سلامت و امنیت غذایی و سایر سازمان ها و نهادهای متولی و همکار در سطح استان و شهرستان، هر یک از دستگاه ها ملزم به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تدوین برنامه عملیاتی </a:t>
            </a:r>
            <a:r>
              <a:rPr lang="fa-IR" sz="1800" dirty="0">
                <a:cs typeface="B Nazanin" panose="00000400000000000000" pitchFamily="2" charset="-78"/>
              </a:rPr>
              <a:t>در راستای اهداف و استراتژی های سند مذکور و اعلام گزارش پیشرفت در جلسات شورای سالمندان گردند. </a:t>
            </a:r>
          </a:p>
          <a:p>
            <a:pPr marL="0" indent="0" algn="just" rtl="1">
              <a:buNone/>
              <a:defRPr/>
            </a:pPr>
            <a:endParaRPr lang="fa-IR" sz="1800" dirty="0">
              <a:cs typeface="B Nazanin" panose="00000400000000000000" pitchFamily="2" charset="-78"/>
            </a:endParaRPr>
          </a:p>
          <a:p>
            <a:pPr marL="0" indent="0" algn="just" rtl="1">
              <a:buNone/>
              <a:defRPr/>
            </a:pPr>
            <a:r>
              <a:rPr lang="fa-IR" sz="1800" b="1" dirty="0">
                <a:cs typeface="B Nazanin" panose="00000400000000000000" pitchFamily="2" charset="-78"/>
              </a:rPr>
              <a:t>توالی برگزاری : فصلی</a:t>
            </a:r>
          </a:p>
          <a:p>
            <a:pPr marL="0" indent="0" algn="just" rtl="1">
              <a:buNone/>
              <a:defRPr/>
            </a:pPr>
            <a:endParaRPr lang="fa-IR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  <a:defRPr/>
            </a:pPr>
            <a:endParaRPr lang="fa-IR" sz="1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5335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6835" y="281175"/>
            <a:ext cx="6108200" cy="572644"/>
          </a:xfrm>
        </p:spPr>
        <p:txBody>
          <a:bodyPr>
            <a:normAutofit/>
          </a:bodyPr>
          <a:lstStyle/>
          <a:p>
            <a:pPr algn="ctr"/>
            <a:r>
              <a:rPr lang="fa-IR" sz="2400" b="1" dirty="0">
                <a:solidFill>
                  <a:schemeClr val="tx1"/>
                </a:solidFill>
                <a:cs typeface="B Titr" panose="00000700000000000000" pitchFamily="2" charset="-78"/>
              </a:rPr>
              <a:t>اهداف 6 گانه سند ملی سالمندان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97405"/>
            <a:ext cx="6732671" cy="3511061"/>
          </a:xfrm>
        </p:spPr>
        <p:txBody>
          <a:bodyPr>
            <a:noAutofit/>
          </a:bodyPr>
          <a:lstStyle/>
          <a:p>
            <a:pPr algn="just" rtl="1">
              <a:buFont typeface="+mj-lt"/>
              <a:buAutoNum type="arabicParenR"/>
            </a:pPr>
            <a:r>
              <a:rPr lang="fa-IR" sz="1800" b="1" dirty="0">
                <a:cs typeface="B Nazanin" panose="00000400000000000000" pitchFamily="2" charset="-78"/>
              </a:rPr>
              <a:t>ارتقای سطح فرهنگی جامعه در خصوص پدیده سالمندی</a:t>
            </a:r>
          </a:p>
          <a:p>
            <a:pPr algn="just" rtl="1">
              <a:buClr>
                <a:srgbClr val="D60093"/>
              </a:buClr>
              <a:buFont typeface="+mj-lt"/>
              <a:buAutoNum type="arabicParenR"/>
            </a:pPr>
            <a:r>
              <a:rPr lang="fa-IR" sz="1800" b="1" dirty="0">
                <a:solidFill>
                  <a:srgbClr val="D60093"/>
                </a:solidFill>
                <a:cs typeface="B Nazanin" panose="00000400000000000000" pitchFamily="2" charset="-78"/>
              </a:rPr>
              <a:t>توانمندسازی سالمندان</a:t>
            </a:r>
          </a:p>
          <a:p>
            <a:pPr algn="just" rtl="1">
              <a:buClr>
                <a:srgbClr val="D60093"/>
              </a:buClr>
              <a:buFont typeface="+mj-lt"/>
              <a:buAutoNum type="arabicParenR"/>
            </a:pPr>
            <a:r>
              <a:rPr lang="fa-IR" sz="1800" b="1" dirty="0">
                <a:solidFill>
                  <a:srgbClr val="D60093"/>
                </a:solidFill>
                <a:cs typeface="B Nazanin" panose="00000400000000000000" pitchFamily="2" charset="-78"/>
              </a:rPr>
              <a:t>حفظ و ارتقاء سلامت جسمی، روانی، اجتماعی و معنوی سالمندان</a:t>
            </a:r>
          </a:p>
          <a:p>
            <a:pPr algn="just" rtl="1">
              <a:buFont typeface="+mj-lt"/>
              <a:buAutoNum type="arabicParenR"/>
            </a:pPr>
            <a:r>
              <a:rPr lang="fa-IR" sz="1800" b="1" dirty="0">
                <a:cs typeface="B Nazanin" panose="00000400000000000000" pitchFamily="2" charset="-78"/>
              </a:rPr>
              <a:t>تقویت حمایت های اجتماعی برای ارتقاء سرمایه اجتماعی </a:t>
            </a:r>
          </a:p>
          <a:p>
            <a:pPr algn="just" rtl="1">
              <a:buFont typeface="+mj-lt"/>
              <a:buAutoNum type="arabicParenR"/>
            </a:pPr>
            <a:r>
              <a:rPr lang="fa-IR" sz="1800" b="1" dirty="0">
                <a:cs typeface="B Nazanin" panose="00000400000000000000" pitchFamily="2" charset="-78"/>
              </a:rPr>
              <a:t>توسعه زیرساخت های مورد نیاز در امور سالمندی</a:t>
            </a:r>
          </a:p>
          <a:p>
            <a:pPr algn="just" rtl="1">
              <a:buFont typeface="+mj-lt"/>
              <a:buAutoNum type="arabicParenR"/>
            </a:pPr>
            <a:r>
              <a:rPr lang="fa-IR" sz="1800" b="1" dirty="0">
                <a:cs typeface="B Nazanin" panose="00000400000000000000" pitchFamily="2" charset="-78"/>
              </a:rPr>
              <a:t>تامین منابع مالی پایدار برای نظام حمایتی از سالمندان</a:t>
            </a:r>
          </a:p>
          <a:p>
            <a:pPr marL="0" indent="0" algn="just" rtl="1">
              <a:lnSpc>
                <a:spcPct val="150000"/>
              </a:lnSpc>
              <a:buClr>
                <a:srgbClr val="CC66FF"/>
              </a:buClr>
              <a:buNone/>
            </a:pPr>
            <a:r>
              <a:rPr lang="fa-IR" sz="1800" b="1" dirty="0">
                <a:cs typeface="B Nazanin" panose="00000400000000000000" pitchFamily="2" charset="-78"/>
              </a:rPr>
              <a:t>* برای هر هدف در سند، راهبردها و سیاست های اجرایی تعیین شده که نیازمند همکاری دستگاه های عضو می باشد. </a:t>
            </a:r>
          </a:p>
          <a:p>
            <a:pPr algn="just" rtl="1">
              <a:lnSpc>
                <a:spcPct val="150000"/>
              </a:lnSpc>
              <a:buClr>
                <a:srgbClr val="CC66FF"/>
              </a:buClr>
              <a:buFont typeface="+mj-lt"/>
              <a:buAutoNum type="arabicParenR"/>
            </a:pPr>
            <a:endParaRPr lang="fa-IR" sz="1800" b="1" dirty="0">
              <a:cs typeface="B Nazanin" panose="00000400000000000000" pitchFamily="2" charset="-78"/>
            </a:endParaRPr>
          </a:p>
          <a:p>
            <a:pPr algn="just" rtl="1">
              <a:buClr>
                <a:srgbClr val="CC66FF"/>
              </a:buClr>
              <a:buFont typeface="+mj-lt"/>
              <a:buAutoNum type="arabicParenR"/>
            </a:pPr>
            <a:endParaRPr lang="en-US" sz="1800" b="1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algn="just" rtl="1">
              <a:buClr>
                <a:srgbClr val="CC66FF"/>
              </a:buClr>
              <a:buFont typeface="+mj-lt"/>
              <a:buAutoNum type="arabicParenR"/>
            </a:pPr>
            <a:endParaRPr lang="en-US" sz="1800" b="1" dirty="0">
              <a:cs typeface="B Nazanin" panose="00000400000000000000" pitchFamily="2" charset="-78"/>
            </a:endParaRPr>
          </a:p>
          <a:p>
            <a:pPr algn="just" rtl="1">
              <a:buClr>
                <a:srgbClr val="CC66FF"/>
              </a:buClr>
              <a:buFont typeface="+mj-lt"/>
              <a:buAutoNum type="arabicParenR"/>
            </a:pPr>
            <a:endParaRPr lang="fa-IR" sz="1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670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003296"/>
                </a:solidFill>
                <a:cs typeface="B Titr" panose="00000700000000000000" pitchFamily="2" charset="-78"/>
              </a:rPr>
              <a:t>مکمل های برنامه سلامت سالمندان</a:t>
            </a:r>
            <a:endParaRPr lang="fa-IR" dirty="0">
              <a:solidFill>
                <a:srgbClr val="003296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655520"/>
            <a:ext cx="8856890" cy="2939103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1- قرص پرل </a:t>
            </a:r>
            <a:r>
              <a:rPr lang="en-US" sz="2400" dirty="0">
                <a:cs typeface="B Nazanin" panose="00000400000000000000" pitchFamily="2" charset="-78"/>
              </a:rPr>
              <a:t>D3</a:t>
            </a:r>
            <a:r>
              <a:rPr lang="fa-IR" sz="1800" dirty="0">
                <a:cs typeface="B Nazanin" panose="00000400000000000000" pitchFamily="2" charset="-78"/>
              </a:rPr>
              <a:t> (50000 واحدی) </a:t>
            </a:r>
            <a:r>
              <a:rPr lang="fa-IR" sz="2400" dirty="0">
                <a:cs typeface="B Nazanin" panose="00000400000000000000" pitchFamily="2" charset="-78"/>
              </a:rPr>
              <a:t>: ماهانه یک عدد - توزیع مکمل ویتامین </a:t>
            </a:r>
            <a:r>
              <a:rPr lang="en-US" sz="2400" dirty="0">
                <a:cs typeface="B Nazanin" panose="00000400000000000000" pitchFamily="2" charset="-78"/>
              </a:rPr>
              <a:t>D3</a:t>
            </a:r>
            <a:r>
              <a:rPr lang="fa-IR" sz="2400" dirty="0">
                <a:cs typeface="B Nazanin" panose="00000400000000000000" pitchFamily="2" charset="-78"/>
              </a:rPr>
              <a:t> : 3 تایی </a:t>
            </a:r>
          </a:p>
          <a:p>
            <a:pPr mar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2- قرص کلسیم </a:t>
            </a:r>
            <a:r>
              <a:rPr lang="en-US" sz="2400" dirty="0">
                <a:cs typeface="B Nazanin" panose="00000400000000000000" pitchFamily="2" charset="-78"/>
              </a:rPr>
              <a:t>D</a:t>
            </a:r>
            <a:r>
              <a:rPr lang="fa-IR" sz="2400" dirty="0">
                <a:cs typeface="B Nazanin" panose="00000400000000000000" pitchFamily="2" charset="-78"/>
              </a:rPr>
              <a:t> : روزانه یک عدد- توزیع مکمل کلسیم </a:t>
            </a:r>
            <a:r>
              <a:rPr lang="en-US" sz="2400" dirty="0">
                <a:cs typeface="B Nazanin" panose="00000400000000000000" pitchFamily="2" charset="-78"/>
              </a:rPr>
              <a:t>D</a:t>
            </a:r>
            <a:r>
              <a:rPr lang="fa-IR" sz="2400" dirty="0">
                <a:cs typeface="B Nazanin" panose="00000400000000000000" pitchFamily="2" charset="-78"/>
              </a:rPr>
              <a:t> : 90 </a:t>
            </a:r>
            <a:r>
              <a:rPr lang="fa-IR" sz="2400" dirty="0" smtClean="0">
                <a:cs typeface="B Nazanin" panose="00000400000000000000" pitchFamily="2" charset="-78"/>
              </a:rPr>
              <a:t>تایی</a:t>
            </a:r>
          </a:p>
          <a:p>
            <a:pPr marL="0" indent="0" algn="r" rtl="1">
              <a:buNone/>
            </a:pP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مکمل توزیع شده</a:t>
            </a:r>
            <a:r>
              <a:rPr lang="fa-IR" sz="2400" dirty="0">
                <a:cs typeface="B Nazanin" panose="00000400000000000000" pitchFamily="2" charset="-78"/>
              </a:rPr>
              <a:t> کلسیم </a:t>
            </a:r>
            <a:r>
              <a:rPr lang="en-US" sz="2400" dirty="0">
                <a:cs typeface="B Nazanin" panose="00000400000000000000" pitchFamily="2" charset="-78"/>
              </a:rPr>
              <a:t>D</a:t>
            </a:r>
            <a:r>
              <a:rPr lang="fa-IR" sz="1800" dirty="0">
                <a:cs typeface="B Nazanin" panose="00000400000000000000" pitchFamily="2" charset="-78"/>
              </a:rPr>
              <a:t> </a:t>
            </a:r>
            <a:r>
              <a:rPr lang="fa-IR" sz="1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(نامه 12402مورخ 1401/11/6) </a:t>
            </a:r>
            <a:r>
              <a:rPr lang="fa-IR" sz="2400" dirty="0" smtClean="0">
                <a:cs typeface="B Nazanin" panose="00000400000000000000" pitchFamily="2" charset="-78"/>
              </a:rPr>
              <a:t>یک هفتم، برآورد می باشد که پس از دریافت توزیع خواهد شد.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000" dirty="0">
              <a:cs typeface="B Nazanin" panose="00000400000000000000" pitchFamily="2" charset="-78"/>
            </a:endParaRPr>
          </a:p>
          <a:p>
            <a:pPr marL="0" lvl="0" indent="0" algn="r" rtl="1" fontAlgn="base">
              <a:spcAft>
                <a:spcPct val="0"/>
              </a:spcAft>
              <a:buNone/>
            </a:pPr>
            <a:endParaRPr lang="fa-IR" sz="2400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1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4375" y="433880"/>
            <a:ext cx="8093366" cy="763525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>
                <a:cs typeface="B Titr" panose="00000700000000000000" pitchFamily="2" charset="-78"/>
              </a:rPr>
              <a:t>فضاهای دوستدار سالمند</a:t>
            </a:r>
          </a:p>
        </p:txBody>
      </p:sp>
    </p:spTree>
    <p:extLst>
      <p:ext uri="{BB962C8B-B14F-4D97-AF65-F5344CB8AC3E}">
        <p14:creationId xmlns:p14="http://schemas.microsoft.com/office/powerpoint/2010/main" val="168105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70" y="174993"/>
            <a:ext cx="4018326" cy="50128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410" y="231228"/>
            <a:ext cx="3698728" cy="491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1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79387" y="86917"/>
            <a:ext cx="8821057" cy="957783"/>
          </a:xfrm>
        </p:spPr>
        <p:txBody>
          <a:bodyPr>
            <a:noAutofit/>
          </a:bodyPr>
          <a:lstStyle/>
          <a:p>
            <a:pPr algn="ctr"/>
            <a:r>
              <a:rPr lang="en-GB" altLang="fa-IR" sz="2400" b="1" dirty="0">
                <a:solidFill>
                  <a:schemeClr val="tx1"/>
                </a:solidFill>
                <a:latin typeface="Minion Pro"/>
              </a:rPr>
              <a:t>Population ageing is happening much more quickly than in the past</a:t>
            </a:r>
            <a:endParaRPr lang="fa-IR" altLang="fa-IR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891994"/>
            <a:ext cx="9144000" cy="4251506"/>
          </a:xfrm>
        </p:spPr>
      </p:pic>
    </p:spTree>
    <p:extLst>
      <p:ext uri="{BB962C8B-B14F-4D97-AF65-F5344CB8AC3E}">
        <p14:creationId xmlns:p14="http://schemas.microsoft.com/office/powerpoint/2010/main" val="320492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4" y="814388"/>
            <a:ext cx="6566315" cy="4136231"/>
          </a:xfrm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cs typeface="B Nazanin" panose="00000400000000000000" pitchFamily="2" charset="-78"/>
                <a:hlinkClick r:id="rId2" action="ppaction://hlinkfile"/>
              </a:rPr>
              <a:t>چک لیست مراکز خدمات جامع سلامت دوستدار سالمند</a:t>
            </a:r>
            <a:endParaRPr lang="fa-IR" sz="2400" dirty="0">
              <a:cs typeface="B Nazanin" panose="00000400000000000000" pitchFamily="2" charset="-78"/>
            </a:endParaRPr>
          </a:p>
          <a:p>
            <a:pPr lvl="0" algn="r" rt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cs typeface="B Nazanin" panose="00000400000000000000" pitchFamily="2" charset="-78"/>
                <a:hlinkClick r:id="rId3" action="ppaction://hlinkfile"/>
              </a:rPr>
              <a:t>چک لیست آزمایشگاه های دوستدار سالمند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Clr>
                <a:srgbClr val="C00000"/>
              </a:buClr>
              <a:buNone/>
            </a:pPr>
            <a:endParaRPr lang="fa-I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670605" y="0"/>
            <a:ext cx="7482545" cy="706591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5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Calibri"/>
                <a:ea typeface="+mj-ea"/>
                <a:cs typeface="B Nazanin" panose="00000400000000000000" pitchFamily="2" charset="-78"/>
              </a:rPr>
              <a:t>چک لیست فضاهای دوستدار سالمند </a:t>
            </a:r>
            <a:endParaRPr kumimoji="0" lang="fa-IR" sz="2000" b="0" i="0" u="none" strike="noStrike" kern="1200" cap="none" spc="-50" normalizeH="0" baseline="0" noProof="0" dirty="0">
              <a:ln>
                <a:noFill/>
              </a:ln>
              <a:solidFill>
                <a:srgbClr val="003296"/>
              </a:solidFill>
              <a:effectLst/>
              <a:uLnTx/>
              <a:uFillTx/>
              <a:latin typeface="Calibri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98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514350"/>
            <a:ext cx="67627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5" y="721812"/>
            <a:ext cx="2789714" cy="3946095"/>
          </a:xfrm>
          <a:prstGeom prst="rect">
            <a:avLst/>
          </a:prstGeom>
        </p:spPr>
      </p:pic>
      <p:sp>
        <p:nvSpPr>
          <p:cNvPr id="6" name="Title 2"/>
          <p:cNvSpPr txBox="1">
            <a:spLocks/>
          </p:cNvSpPr>
          <p:nvPr/>
        </p:nvSpPr>
        <p:spPr>
          <a:xfrm>
            <a:off x="675594" y="305409"/>
            <a:ext cx="8093366" cy="6108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18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دانشگاه نسل سالمندی نسل سوم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5999" y="1386810"/>
            <a:ext cx="67144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400000000000000" pitchFamily="2" charset="-78"/>
                <a:hlinkClick r:id="rId3" action="ppaction://hlinkfile"/>
              </a:rPr>
              <a:t>104 فیلم آموزشی و </a:t>
            </a:r>
            <a:r>
              <a:rPr lang="fa-IR" sz="2000" kern="0" dirty="0" smtClean="0">
                <a:solidFill>
                  <a:prstClr val="black"/>
                </a:solidFill>
                <a:cs typeface="B Nazanin" panose="00000400000000000000" pitchFamily="2" charset="-78"/>
                <a:hlinkClick r:id="rId3" action="ppaction://hlinkfile"/>
              </a:rPr>
              <a:t>6 موشن سالمندی</a:t>
            </a:r>
            <a:endParaRPr lang="fa-IR" sz="2000" kern="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2000" kern="0" dirty="0" smtClean="0">
                <a:solidFill>
                  <a:prstClr val="black"/>
                </a:solidFill>
                <a:cs typeface="B Nazanin" panose="00000400000000000000" pitchFamily="2" charset="-78"/>
              </a:rPr>
              <a:t>یک حلقه واحد خانواده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a-IR" sz="2000" kern="0" dirty="0" smtClean="0">
                <a:solidFill>
                  <a:prstClr val="black"/>
                </a:solidFill>
                <a:cs typeface="B Nazanin" panose="00000400000000000000" pitchFamily="2" charset="-78"/>
              </a:rPr>
              <a:t>یک حلقه واحد بهورزی</a:t>
            </a:r>
          </a:p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a-IR" sz="2000" kern="0" dirty="0">
                <a:solidFill>
                  <a:prstClr val="black"/>
                </a:solidFill>
                <a:cs typeface="B Nazanin" panose="00000400000000000000" pitchFamily="2" charset="-78"/>
              </a:rPr>
              <a:t>یک حلقه </a:t>
            </a:r>
            <a:r>
              <a:rPr lang="fa-IR" sz="2000" kern="0" dirty="0" smtClean="0">
                <a:solidFill>
                  <a:prstClr val="black"/>
                </a:solidFill>
                <a:cs typeface="B Nazanin" panose="00000400000000000000" pitchFamily="2" charset="-78"/>
              </a:rPr>
              <a:t>کلیه خانه های بهداشت</a:t>
            </a:r>
          </a:p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a-IR" sz="2000" kern="0" dirty="0">
                <a:solidFill>
                  <a:prstClr val="black"/>
                </a:solidFill>
                <a:cs typeface="B Nazanin" panose="00000400000000000000" pitchFamily="2" charset="-78"/>
              </a:rPr>
              <a:t>یک حلقه </a:t>
            </a:r>
            <a:r>
              <a:rPr kumimoji="0" lang="fa-IR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400000000000000" pitchFamily="2" charset="-78"/>
              </a:rPr>
              <a:t>مراکز خدمات جامع سلامت </a:t>
            </a:r>
            <a:endParaRPr kumimoji="0" lang="fa-IR" sz="2000" b="0" i="0" u="none" strike="noStrike" kern="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B Nazanin" panose="00000400000000000000" pitchFamily="2" charset="-78"/>
            </a:endParaRPr>
          </a:p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a-IR" sz="2000" kern="0" dirty="0">
                <a:solidFill>
                  <a:prstClr val="black"/>
                </a:solidFill>
                <a:cs typeface="B Nazanin" panose="00000400000000000000" pitchFamily="2" charset="-78"/>
              </a:rPr>
              <a:t>یک حلقه </a:t>
            </a:r>
            <a:r>
              <a:rPr kumimoji="0" lang="fa-IR" sz="2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400000000000000" pitchFamily="2" charset="-78"/>
              </a:rPr>
              <a:t>پایگاه های غیر ضمیمه</a:t>
            </a:r>
            <a:endParaRPr kumimoji="0" lang="fa-I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" r="12154"/>
          <a:stretch/>
        </p:blipFill>
        <p:spPr>
          <a:xfrm>
            <a:off x="3044950" y="1735250"/>
            <a:ext cx="2384559" cy="21136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9396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414" y="128470"/>
            <a:ext cx="9069936" cy="916230"/>
          </a:xfrm>
        </p:spPr>
        <p:txBody>
          <a:bodyPr>
            <a:normAutofit/>
          </a:bodyPr>
          <a:lstStyle/>
          <a:p>
            <a:pPr marL="342900" lvl="0" indent="-342900" algn="ctr" rtl="1">
              <a:spcBef>
                <a:spcPct val="20000"/>
              </a:spcBef>
              <a:defRPr/>
            </a:pPr>
            <a:r>
              <a:rPr lang="fa-IR" sz="18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  <a:hlinkClick r:id="rId2" action="ppaction://hlinkfile"/>
              </a:rPr>
              <a:t>تهیه بانک جامع مراکز ارائه دهنده خدمات بهداشتی، درمانی، توانبخشی، ورزشی و فرهنگی به سالمندان </a:t>
            </a:r>
            <a:endParaRPr lang="fa-IR" sz="18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48966" y="1197405"/>
            <a:ext cx="8695034" cy="3512210"/>
          </a:xfrm>
        </p:spPr>
        <p:txBody>
          <a:bodyPr/>
          <a:lstStyle/>
          <a:p>
            <a:pPr algn="r" rtl="1"/>
            <a:endParaRPr lang="en-US" sz="2400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-9150" y="1197404"/>
            <a:ext cx="9153150" cy="3817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195" y="884230"/>
            <a:ext cx="5955495" cy="425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414" y="128470"/>
            <a:ext cx="9069936" cy="61082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18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اجرای "طرح غربالگری فعال کووید 19 در مراکز شبانه روزی تحت پوشش بهزیستی"  توسط تیم های غربالگری مرکز بهداشت</a:t>
            </a: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1502815"/>
            <a:ext cx="3302046" cy="2091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75" y="1502815"/>
            <a:ext cx="2978468" cy="2091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839" y="830117"/>
            <a:ext cx="2083696" cy="4298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758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4375" y="433880"/>
            <a:ext cx="8093366" cy="763525"/>
          </a:xfrm>
        </p:spPr>
        <p:txBody>
          <a:bodyPr>
            <a:noAutofit/>
          </a:bodyPr>
          <a:lstStyle/>
          <a:p>
            <a:pPr algn="ctr" rtl="1"/>
            <a:r>
              <a:rPr lang="fa-IR" sz="2800" b="1" dirty="0" smtClean="0">
                <a:cs typeface="B Titr" panose="00000700000000000000" pitchFamily="2" charset="-78"/>
              </a:rPr>
              <a:t>اهم برنامه های سال 1402</a:t>
            </a:r>
            <a:endParaRPr lang="fa-IR" sz="28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954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128470"/>
            <a:ext cx="8246070" cy="610821"/>
          </a:xfrm>
        </p:spPr>
        <p:txBody>
          <a:bodyPr>
            <a:normAutofit/>
          </a:bodyPr>
          <a:lstStyle/>
          <a:p>
            <a:pPr algn="ctr" rtl="1"/>
            <a:r>
              <a:rPr lang="fa-IR" sz="2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اهم برنامه های سال 1402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586585"/>
            <a:ext cx="8704185" cy="3817625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تقویت همکاری درون بخشی و بین بخشی در راستای اهداف سند ملی سالمندان و نظام مراقبت سالمندان پر خطر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تقویت برنامه های نظارتی </a:t>
            </a:r>
            <a:r>
              <a:rPr lang="fa-IR" sz="2100" dirty="0">
                <a:cs typeface="B Nazanin" panose="00000400000000000000" pitchFamily="2" charset="-78"/>
              </a:rPr>
              <a:t>و آموزشی</a:t>
            </a:r>
            <a:r>
              <a:rPr lang="fa-IR" sz="2100" dirty="0" smtClean="0">
                <a:cs typeface="B Nazanin" panose="00000400000000000000" pitchFamily="2" charset="-78"/>
              </a:rPr>
              <a:t> پزشکان ریفرال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توسعه فضاهای سلامت دوستدار سالمند (مراکز خدمات جامع سلامت، آزمایشگاه و بیمارستان ها)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برگزاری </a:t>
            </a:r>
            <a:r>
              <a:rPr lang="fa-IR" sz="2100" dirty="0">
                <a:cs typeface="B Nazanin" panose="00000400000000000000" pitchFamily="2" charset="-78"/>
              </a:rPr>
              <a:t>دوره </a:t>
            </a:r>
            <a:r>
              <a:rPr lang="fa-IR" sz="2100" dirty="0" smtClean="0">
                <a:cs typeface="B Nazanin" panose="00000400000000000000" pitchFamily="2" charset="-78"/>
              </a:rPr>
              <a:t>طب </a:t>
            </a:r>
            <a:r>
              <a:rPr lang="fa-IR" sz="2100" dirty="0">
                <a:cs typeface="B Nazanin" panose="00000400000000000000" pitchFamily="2" charset="-78"/>
              </a:rPr>
              <a:t>سالمندی </a:t>
            </a:r>
            <a:r>
              <a:rPr lang="fa-IR" sz="2100" dirty="0" smtClean="0">
                <a:cs typeface="B Nazanin" panose="00000400000000000000" pitchFamily="2" charset="-78"/>
              </a:rPr>
              <a:t>جهت </a:t>
            </a:r>
            <a:r>
              <a:rPr lang="fa-IR" sz="2100" dirty="0">
                <a:cs typeface="B Nazanin" panose="00000400000000000000" pitchFamily="2" charset="-78"/>
              </a:rPr>
              <a:t>پزشکان </a:t>
            </a:r>
            <a:r>
              <a:rPr lang="fa-IR" sz="2100" dirty="0" smtClean="0">
                <a:cs typeface="B Nazanin" panose="00000400000000000000" pitchFamily="2" charset="-78"/>
              </a:rPr>
              <a:t>ریفرال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اجرای پژوهش علل پایین بودن کمی و کیفی مراقبت های سالمندان</a:t>
            </a:r>
          </a:p>
          <a:p>
            <a:pPr marL="0" indent="0" algn="r" rtl="1">
              <a:buNone/>
            </a:pPr>
            <a:endParaRPr lang="fa-IR" sz="2100" dirty="0">
              <a:cs typeface="B Nazanin" panose="00000400000000000000" pitchFamily="2" charset="-78"/>
            </a:endParaRPr>
          </a:p>
          <a:p>
            <a:pPr algn="r" rtl="1"/>
            <a:endParaRPr lang="fa-IR" sz="2100" dirty="0" smtClean="0">
              <a:cs typeface="B Nazanin" panose="00000400000000000000" pitchFamily="2" charset="-78"/>
            </a:endParaRPr>
          </a:p>
          <a:p>
            <a:pPr algn="r" rtl="1"/>
            <a:endParaRPr lang="en-US" sz="21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598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739291"/>
            <a:ext cx="8704185" cy="4123034"/>
          </a:xfrm>
        </p:spPr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تکمیل بانک اطلاعات مراکز ارائه دهنده خدمات بهداشتی، درمانی، توانبخشی، فرهنگی، ورزشی به سالمندان به تفکیک شهرستان ها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الکترونیک نمودن ثبت آموزش های شیوه زندگی در سامانه سیب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ادغام برنامه دمانس در مراقبت های ادغام یافته سالمندان</a:t>
            </a:r>
          </a:p>
          <a:p>
            <a:pPr algn="just" rtl="1">
              <a:lnSpc>
                <a:spcPct val="150000"/>
              </a:lnSpc>
            </a:pPr>
            <a:r>
              <a:rPr lang="fa-IR" sz="2100" dirty="0" smtClean="0">
                <a:cs typeface="B Nazanin" panose="00000400000000000000" pitchFamily="2" charset="-78"/>
              </a:rPr>
              <a:t>بازآموزی و توانمند سازی ارائه دهندگان خدمت </a:t>
            </a:r>
          </a:p>
          <a:p>
            <a:pPr algn="r" rtl="1"/>
            <a:endParaRPr lang="fa-IR" sz="2100" dirty="0">
              <a:cs typeface="B Nazanin" panose="00000400000000000000" pitchFamily="2" charset="-78"/>
            </a:endParaRPr>
          </a:p>
          <a:p>
            <a:pPr algn="r" rtl="1"/>
            <a:endParaRPr lang="fa-IR" sz="2100" dirty="0" smtClean="0">
              <a:cs typeface="B Nazanin" panose="00000400000000000000" pitchFamily="2" charset="-78"/>
            </a:endParaRPr>
          </a:p>
          <a:p>
            <a:pPr algn="r" rtl="1"/>
            <a:endParaRPr lang="en-US" sz="2100" dirty="0">
              <a:cs typeface="B Nazanin" panose="00000400000000000000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48966" y="128470"/>
            <a:ext cx="8246070" cy="610821"/>
          </a:xfrm>
        </p:spPr>
        <p:txBody>
          <a:bodyPr>
            <a:normAutofit/>
          </a:bodyPr>
          <a:lstStyle/>
          <a:p>
            <a:pPr algn="ctr" rtl="1"/>
            <a:r>
              <a:rPr lang="fa-IR" sz="20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اهم برنامه های سال 1402</a:t>
            </a:r>
            <a:endParaRPr lang="en-US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161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31" y="230294"/>
            <a:ext cx="8169442" cy="720965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عناوین آموزشی و زمان بندی دوره های آموزشی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ستاد شهرستان </a:t>
            </a:r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- سال 1402</a:t>
            </a:r>
            <a:endParaRPr lang="fa-IR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7672695"/>
              </p:ext>
            </p:extLst>
          </p:nvPr>
        </p:nvGraphicFramePr>
        <p:xfrm>
          <a:off x="163881" y="1197405"/>
          <a:ext cx="8888141" cy="3664919"/>
        </p:xfrm>
        <a:graphic>
          <a:graphicData uri="http://schemas.openxmlformats.org/drawingml/2006/table">
            <a:tbl>
              <a:tblPr rtl="1"/>
              <a:tblGrid>
                <a:gridCol w="2967849">
                  <a:extLst>
                    <a:ext uri="{9D8B030D-6E8A-4147-A177-3AD203B41FA5}">
                      <a16:colId xmlns:a16="http://schemas.microsoft.com/office/drawing/2014/main" val="1838163480"/>
                    </a:ext>
                  </a:extLst>
                </a:gridCol>
                <a:gridCol w="5000830">
                  <a:extLst>
                    <a:ext uri="{9D8B030D-6E8A-4147-A177-3AD203B41FA5}">
                      <a16:colId xmlns:a16="http://schemas.microsoft.com/office/drawing/2014/main" val="3735196530"/>
                    </a:ext>
                  </a:extLst>
                </a:gridCol>
                <a:gridCol w="919462">
                  <a:extLst>
                    <a:ext uri="{9D8B030D-6E8A-4147-A177-3AD203B41FA5}">
                      <a16:colId xmlns:a16="http://schemas.microsoft.com/office/drawing/2014/main" val="3097923285"/>
                    </a:ext>
                  </a:extLst>
                </a:gridCol>
              </a:tblGrid>
              <a:tr h="7016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دوره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 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زمان اجرا</a:t>
                      </a: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244356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اطلس های سالمندی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 سلامت خانواده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اول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0134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بی اختیاری ادرار و یبوست در سالمندان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آموزشی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دوم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71369"/>
                  </a:ext>
                </a:extLst>
              </a:tr>
              <a:tr h="65067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مراقبت </a:t>
                      </a:r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تغذیه/سقوط 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و عدم تعادل در سالمندان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دوم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28339"/>
                  </a:ext>
                </a:extLst>
              </a:tr>
              <a:tr h="5866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خدمات نوین سالمندان ویژه پزشک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 سلامت خانواده، معاون بهداشتی 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سوم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50363"/>
                  </a:ext>
                </a:extLst>
              </a:tr>
              <a:tr h="5832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سلامت روان در دوران سالمندی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مسئولین سلامت خانواده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سوم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9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38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230294"/>
            <a:ext cx="8663783" cy="720965"/>
          </a:xfrm>
        </p:spPr>
        <p:txBody>
          <a:bodyPr>
            <a:noAutofit/>
          </a:bodyPr>
          <a:lstStyle/>
          <a:p>
            <a:pPr algn="ctr"/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عناوین آموزشی و زمان بندی دوره های آموزشی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واحدهای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محیطی </a:t>
            </a:r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- </a:t>
            </a: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سال 1402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456496"/>
              </p:ext>
            </p:extLst>
          </p:nvPr>
        </p:nvGraphicFramePr>
        <p:xfrm>
          <a:off x="255859" y="1044700"/>
          <a:ext cx="8704185" cy="3081665"/>
        </p:xfrm>
        <a:graphic>
          <a:graphicData uri="http://schemas.openxmlformats.org/drawingml/2006/table">
            <a:tbl>
              <a:tblPr rtl="1"/>
              <a:tblGrid>
                <a:gridCol w="4206453">
                  <a:extLst>
                    <a:ext uri="{9D8B030D-6E8A-4147-A177-3AD203B41FA5}">
                      <a16:colId xmlns:a16="http://schemas.microsoft.com/office/drawing/2014/main" val="1838163480"/>
                    </a:ext>
                  </a:extLst>
                </a:gridCol>
                <a:gridCol w="2536453">
                  <a:extLst>
                    <a:ext uri="{9D8B030D-6E8A-4147-A177-3AD203B41FA5}">
                      <a16:colId xmlns:a16="http://schemas.microsoft.com/office/drawing/2014/main" val="3735196530"/>
                    </a:ext>
                  </a:extLst>
                </a:gridCol>
                <a:gridCol w="1961279">
                  <a:extLst>
                    <a:ext uri="{9D8B030D-6E8A-4147-A177-3AD203B41FA5}">
                      <a16:colId xmlns:a16="http://schemas.microsoft.com/office/drawing/2014/main" val="3097923285"/>
                    </a:ext>
                  </a:extLst>
                </a:gridCol>
              </a:tblGrid>
              <a:tr h="7016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دوره 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 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زمان اجرا</a:t>
                      </a: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244356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غیر پزشک (مراقبت تغذیه/سقوط و عدم تعادل در سالمندان)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مراقب سلامت / بهورز / کارشناس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ناظر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دوم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0134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سلامت روان در دوران سالمندی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مراقب سلامت / بهورز / کارشناس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ناظر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سوم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71369"/>
                  </a:ext>
                </a:extLst>
              </a:tr>
              <a:tr h="65067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خدمات نوین سالمندان ویژه پزشک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پزشک</a:t>
                      </a: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سوم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28339"/>
                  </a:ext>
                </a:extLst>
              </a:tr>
              <a:tr h="5866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آزمون کتاب جدید راهنمای تغذیه سالم در دوران سالمندی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مراقب سلامت / بهورز / کارشناس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ناظر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چهارم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575" marR="7575" marT="75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5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0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8FB76-E29A-4C4E-B392-A06B015CE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900" y="128470"/>
            <a:ext cx="7329840" cy="725349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>
                <a:solidFill>
                  <a:srgbClr val="003296"/>
                </a:solidFill>
                <a:cs typeface="B Titr" panose="00000700000000000000" pitchFamily="2" charset="-78"/>
              </a:rPr>
              <a:t>برنامه های سلامت سالمندان</a:t>
            </a:r>
            <a:endParaRPr lang="en-US" sz="2800" dirty="0">
              <a:solidFill>
                <a:srgbClr val="003296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46414-7C22-4CCE-A61D-1D870B7D7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425" y="853820"/>
            <a:ext cx="6719019" cy="4289680"/>
          </a:xfrm>
        </p:spPr>
        <p:txBody>
          <a:bodyPr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300"/>
              </a:spcAft>
              <a:buClr>
                <a:srgbClr val="A5C249">
                  <a:lumMod val="75000"/>
                </a:srgbClr>
              </a:buClr>
              <a:buSzPct val="130000"/>
              <a:buNone/>
              <a:defRPr/>
            </a:pP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1- برنامه آموزش </a:t>
            </a:r>
            <a:r>
              <a:rPr lang="fa-IR" sz="1800" b="1" dirty="0">
                <a:solidFill>
                  <a:srgbClr val="FF0000"/>
                </a:solidFill>
                <a:latin typeface="Trebuchet MS"/>
                <a:cs typeface="B Nazanin" panose="00000400000000000000" pitchFamily="2" charset="-78"/>
              </a:rPr>
              <a:t>شیوه زندگی سالم </a:t>
            </a: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در دوره سالمندی </a:t>
            </a:r>
            <a:endParaRPr lang="fa-IR" sz="1800" b="1" dirty="0" smtClean="0">
              <a:latin typeface="Trebuchet MS"/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50000"/>
              </a:lnSpc>
              <a:spcAft>
                <a:spcPts val="300"/>
              </a:spcAft>
              <a:buClr>
                <a:srgbClr val="A5C249">
                  <a:lumMod val="75000"/>
                </a:srgbClr>
              </a:buClr>
              <a:buSzPct val="130000"/>
              <a:buNone/>
              <a:defRPr/>
            </a:pPr>
            <a:r>
              <a:rPr lang="fa-IR" sz="1800" b="1" dirty="0" smtClean="0">
                <a:latin typeface="Trebuchet MS"/>
                <a:cs typeface="B Nazanin" panose="00000400000000000000" pitchFamily="2" charset="-78"/>
              </a:rPr>
              <a:t>2- </a:t>
            </a: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برنامه </a:t>
            </a:r>
            <a:r>
              <a:rPr lang="fa-IR" sz="1800" b="1" dirty="0">
                <a:solidFill>
                  <a:srgbClr val="FF0000"/>
                </a:solidFill>
                <a:latin typeface="Trebuchet MS"/>
                <a:cs typeface="B Nazanin" panose="00000400000000000000" pitchFamily="2" charset="-78"/>
              </a:rPr>
              <a:t>مراقبت های ادغام یافته و جامع </a:t>
            </a: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سلامت سالمندان</a:t>
            </a:r>
          </a:p>
          <a:p>
            <a:pPr marL="0" indent="0" algn="r" rtl="1">
              <a:lnSpc>
                <a:spcPct val="150000"/>
              </a:lnSpc>
              <a:spcAft>
                <a:spcPts val="300"/>
              </a:spcAft>
              <a:buClr>
                <a:srgbClr val="A5C249">
                  <a:lumMod val="75000"/>
                </a:srgbClr>
              </a:buClr>
              <a:buSzPct val="130000"/>
              <a:buNone/>
              <a:defRPr/>
            </a:pPr>
            <a:r>
              <a:rPr lang="fa-IR" sz="1800" b="1" dirty="0" smtClean="0">
                <a:latin typeface="Trebuchet MS"/>
                <a:cs typeface="B Nazanin" panose="00000400000000000000" pitchFamily="2" charset="-78"/>
              </a:rPr>
              <a:t>3- برنامه </a:t>
            </a: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مراقبت از </a:t>
            </a:r>
            <a:r>
              <a:rPr lang="fa-IR" sz="1800" b="1" dirty="0">
                <a:solidFill>
                  <a:srgbClr val="FF0000"/>
                </a:solidFill>
                <a:latin typeface="Trebuchet MS"/>
                <a:cs typeface="B Nazanin" panose="00000400000000000000" pitchFamily="2" charset="-78"/>
              </a:rPr>
              <a:t>سالمندان پر خطر </a:t>
            </a:r>
            <a:endParaRPr lang="fa-IR" sz="1800" b="1" dirty="0" smtClean="0">
              <a:solidFill>
                <a:srgbClr val="FF0000"/>
              </a:solidFill>
              <a:latin typeface="Trebuchet MS"/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spcAft>
                <a:spcPts val="300"/>
              </a:spcAft>
              <a:buClr>
                <a:srgbClr val="A5C249">
                  <a:lumMod val="75000"/>
                </a:srgbClr>
              </a:buClr>
              <a:buSzPct val="130000"/>
              <a:buNone/>
              <a:defRPr/>
            </a:pPr>
            <a:r>
              <a:rPr lang="fa-IR" sz="1800" b="1" dirty="0" smtClean="0">
                <a:latin typeface="Trebuchet MS"/>
                <a:cs typeface="B Nazanin" panose="00000400000000000000" pitchFamily="2" charset="-78"/>
              </a:rPr>
              <a:t>4- </a:t>
            </a: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عملیاتی کردن </a:t>
            </a:r>
            <a:r>
              <a:rPr lang="fa-IR" sz="1800" b="1" dirty="0">
                <a:solidFill>
                  <a:srgbClr val="FF0000"/>
                </a:solidFill>
                <a:latin typeface="Trebuchet MS"/>
                <a:cs typeface="B Nazanin" panose="00000400000000000000" pitchFamily="2" charset="-78"/>
              </a:rPr>
              <a:t>سند ملی سالمندان</a:t>
            </a:r>
          </a:p>
          <a:p>
            <a:pPr marL="0" indent="0" algn="r" rtl="1">
              <a:lnSpc>
                <a:spcPct val="150000"/>
              </a:lnSpc>
              <a:spcAft>
                <a:spcPts val="300"/>
              </a:spcAft>
              <a:buClr>
                <a:srgbClr val="A5C249">
                  <a:lumMod val="75000"/>
                </a:srgbClr>
              </a:buClr>
              <a:buSzPct val="130000"/>
              <a:buNone/>
              <a:defRPr/>
            </a:pPr>
            <a:r>
              <a:rPr lang="fa-IR" sz="1800" b="1" dirty="0">
                <a:latin typeface="Trebuchet MS"/>
                <a:cs typeface="B Nazanin" panose="00000400000000000000" pitchFamily="2" charset="-78"/>
              </a:rPr>
              <a:t>5- سایر برنامه ها : </a:t>
            </a:r>
            <a:r>
              <a:rPr lang="fa-IR" sz="1400" dirty="0" smtClean="0">
                <a:latin typeface="Trebuchet MS"/>
                <a:cs typeface="B Nazanin" panose="00000400000000000000" pitchFamily="2" charset="-78"/>
              </a:rPr>
              <a:t>توسعه </a:t>
            </a:r>
            <a:r>
              <a:rPr lang="fa-IR" sz="1400" dirty="0">
                <a:latin typeface="Trebuchet MS"/>
                <a:cs typeface="B Nazanin" panose="00000400000000000000" pitchFamily="2" charset="-78"/>
              </a:rPr>
              <a:t>فضاهای دوستدار سالمند، غربالگری و پیگیری کووید 19، واکسیناسیون کووید و ...</a:t>
            </a:r>
          </a:p>
        </p:txBody>
      </p:sp>
    </p:spTree>
    <p:extLst>
      <p:ext uri="{BB962C8B-B14F-4D97-AF65-F5344CB8AC3E}">
        <p14:creationId xmlns:p14="http://schemas.microsoft.com/office/powerpoint/2010/main" val="241800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99" y="52990"/>
            <a:ext cx="5650085" cy="4503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8221" y="4556915"/>
            <a:ext cx="8169442" cy="720965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200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هر روزتان نوروز       نوروزتان پیروز</a:t>
            </a:r>
            <a:endParaRPr lang="fa-IR" sz="3200" dirty="0">
              <a:solidFill>
                <a:srgbClr val="0032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9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4375" y="586585"/>
            <a:ext cx="8093366" cy="763525"/>
          </a:xfrm>
        </p:spPr>
        <p:txBody>
          <a:bodyPr>
            <a:noAutofit/>
          </a:bodyPr>
          <a:lstStyle/>
          <a:p>
            <a:pPr algn="ctr" rtl="1"/>
            <a:r>
              <a:rPr lang="fa-IR" b="1" dirty="0">
                <a:cs typeface="B Nazanin" panose="00000400000000000000" pitchFamily="2" charset="-78"/>
              </a:rPr>
              <a:t>1- برنامه بهبود شیوه زندگی سالم در سالمندی</a:t>
            </a:r>
          </a:p>
        </p:txBody>
      </p:sp>
    </p:spTree>
    <p:extLst>
      <p:ext uri="{BB962C8B-B14F-4D97-AF65-F5344CB8AC3E}">
        <p14:creationId xmlns:p14="http://schemas.microsoft.com/office/powerpoint/2010/main" val="13850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80988"/>
            <a:ext cx="8245475" cy="611187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4 جلد کتاب </a:t>
            </a:r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جدید</a:t>
            </a:r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 </a:t>
            </a:r>
            <a:r>
              <a:rPr lang="fa-IR" sz="2400" dirty="0">
                <a:solidFill>
                  <a:srgbClr val="003296"/>
                </a:solidFill>
                <a:cs typeface="B Titr" panose="00000700000000000000" pitchFamily="2" charset="-78"/>
              </a:rPr>
              <a:t>راهنمای بهبود شیوه </a:t>
            </a:r>
            <a:r>
              <a:rPr lang="fa-IR" sz="2400" dirty="0" smtClean="0">
                <a:solidFill>
                  <a:srgbClr val="003296"/>
                </a:solidFill>
                <a:cs typeface="B Titr" panose="00000700000000000000" pitchFamily="2" charset="-78"/>
              </a:rPr>
              <a:t>زندگی در سالمندان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349649"/>
            <a:ext cx="2238746" cy="3118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428" y="1337116"/>
            <a:ext cx="2258572" cy="31389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705" y="1350110"/>
            <a:ext cx="2217377" cy="31181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67985" y="1350110"/>
            <a:ext cx="1972225" cy="31181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rtl="1"/>
            <a:r>
              <a:rPr lang="fa-IR" sz="1600" dirty="0" smtClean="0">
                <a:cs typeface="B Titr" panose="00000700000000000000" pitchFamily="2" charset="-78"/>
              </a:rPr>
              <a:t>توانبخشی سالمندان</a:t>
            </a:r>
          </a:p>
          <a:p>
            <a:pPr algn="ctr" rtl="1"/>
            <a:endParaRPr lang="fa-IR" dirty="0">
              <a:cs typeface="B Titr" panose="00000700000000000000" pitchFamily="2" charset="-78"/>
            </a:endParaRPr>
          </a:p>
          <a:p>
            <a:pPr algn="ctr" rtl="1"/>
            <a:r>
              <a:rPr lang="fa-IR" sz="1200" dirty="0" smtClean="0">
                <a:cs typeface="B Titr" panose="00000700000000000000" pitchFamily="2" charset="-78"/>
              </a:rPr>
              <a:t>در دست چاپ</a:t>
            </a:r>
          </a:p>
          <a:p>
            <a:pPr algn="ctr" rtl="1"/>
            <a:endParaRPr lang="fa-IR" dirty="0">
              <a:cs typeface="B Titr" panose="00000700000000000000" pitchFamily="2" charset="-78"/>
            </a:endParaRPr>
          </a:p>
          <a:p>
            <a:pPr algn="ctr" rtl="1"/>
            <a:endParaRPr lang="fa-IR" dirty="0" smtClean="0">
              <a:cs typeface="B Titr" panose="00000700000000000000" pitchFamily="2" charset="-78"/>
            </a:endParaRPr>
          </a:p>
          <a:p>
            <a:pPr algn="ctr" rtl="1"/>
            <a:endParaRPr lang="fa-IR" dirty="0">
              <a:cs typeface="B Titr" panose="00000700000000000000" pitchFamily="2" charset="-78"/>
            </a:endParaRPr>
          </a:p>
          <a:p>
            <a:pPr algn="ctr" rtl="1"/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532313"/>
            <a:ext cx="8245475" cy="611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000" dirty="0" smtClean="0">
                <a:solidFill>
                  <a:srgbClr val="003296"/>
                </a:solidFill>
                <a:cs typeface="B Nazanin" panose="00000400000000000000" pitchFamily="2" charset="-78"/>
                <a:hlinkClick r:id="rId5" action="ppaction://hlinkfile"/>
              </a:rPr>
              <a:t>لیست توزیع شهرستان ها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20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5730" y="0"/>
            <a:ext cx="4748269" cy="1009985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003296"/>
                </a:solidFill>
                <a:cs typeface="B Nazanin" panose="00000400000000000000" pitchFamily="2" charset="-78"/>
              </a:rPr>
              <a:t>حد انتظار برنامه بهبود شیوه زندگی سالم در سالمندی</a:t>
            </a:r>
            <a:endParaRPr lang="en-US" sz="2800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865816"/>
              </p:ext>
            </p:extLst>
          </p:nvPr>
        </p:nvGraphicFramePr>
        <p:xfrm>
          <a:off x="341524" y="1549811"/>
          <a:ext cx="8549087" cy="2989138"/>
        </p:xfrm>
        <a:graphic>
          <a:graphicData uri="http://schemas.openxmlformats.org/drawingml/2006/table">
            <a:tbl>
              <a:tblPr rtl="1"/>
              <a:tblGrid>
                <a:gridCol w="629961">
                  <a:extLst>
                    <a:ext uri="{9D8B030D-6E8A-4147-A177-3AD203B41FA5}">
                      <a16:colId xmlns:a16="http://schemas.microsoft.com/office/drawing/2014/main" val="2715003357"/>
                    </a:ext>
                  </a:extLst>
                </a:gridCol>
                <a:gridCol w="1414033">
                  <a:extLst>
                    <a:ext uri="{9D8B030D-6E8A-4147-A177-3AD203B41FA5}">
                      <a16:colId xmlns:a16="http://schemas.microsoft.com/office/drawing/2014/main" val="2290363213"/>
                    </a:ext>
                  </a:extLst>
                </a:gridCol>
                <a:gridCol w="2043994">
                  <a:extLst>
                    <a:ext uri="{9D8B030D-6E8A-4147-A177-3AD203B41FA5}">
                      <a16:colId xmlns:a16="http://schemas.microsoft.com/office/drawing/2014/main" val="193568414"/>
                    </a:ext>
                  </a:extLst>
                </a:gridCol>
                <a:gridCol w="2478064">
                  <a:extLst>
                    <a:ext uri="{9D8B030D-6E8A-4147-A177-3AD203B41FA5}">
                      <a16:colId xmlns:a16="http://schemas.microsoft.com/office/drawing/2014/main" val="805436672"/>
                    </a:ext>
                  </a:extLst>
                </a:gridCol>
                <a:gridCol w="1983035">
                  <a:extLst>
                    <a:ext uri="{9D8B030D-6E8A-4147-A177-3AD203B41FA5}">
                      <a16:colId xmlns:a16="http://schemas.microsoft.com/office/drawing/2014/main" val="902449718"/>
                    </a:ext>
                  </a:extLst>
                </a:gridCol>
              </a:tblGrid>
              <a:tr h="70622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برنامه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حدانتظار سال 1401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شهرستان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270310"/>
                  </a:ext>
                </a:extLst>
              </a:tr>
              <a:tr h="118029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بهبود شیوه زندگی سالم در سالمندی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سالمندان/ </a:t>
                      </a:r>
                      <a:r>
                        <a:rPr lang="fa-IR" sz="18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خانواده سالمند </a:t>
                      </a: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دیده 5 اولویت آموزشی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تغذیه / ورزش : 8 %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کلیه شهرستانها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585507"/>
                  </a:ext>
                </a:extLst>
              </a:tr>
              <a:tr h="110262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سقوط و حوادث/ یبوست / بی اختیاری ادرار : 5 %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297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90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3098</Words>
  <Application>Microsoft Office PowerPoint</Application>
  <PresentationFormat>On-screen Show (16:9)</PresentationFormat>
  <Paragraphs>353</Paragraphs>
  <Slides>60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84" baseType="lpstr">
      <vt:lpstr>B Homa</vt:lpstr>
      <vt:lpstr>Calibri Light</vt:lpstr>
      <vt:lpstr>2  Nazanin</vt:lpstr>
      <vt:lpstr>Times New Roman</vt:lpstr>
      <vt:lpstr>맑은 고딕</vt:lpstr>
      <vt:lpstr>Wingdings</vt:lpstr>
      <vt:lpstr>B Nazanin</vt:lpstr>
      <vt:lpstr>Calibri</vt:lpstr>
      <vt:lpstr>Arial</vt:lpstr>
      <vt:lpstr>B Titr</vt:lpstr>
      <vt:lpstr>B Mitra</vt:lpstr>
      <vt:lpstr>Century Gothic</vt:lpstr>
      <vt:lpstr>Trebuchet MS</vt:lpstr>
      <vt:lpstr>B Lotus</vt:lpstr>
      <vt:lpstr>Sakkal Majalla</vt:lpstr>
      <vt:lpstr>Minion Pro</vt:lpstr>
      <vt:lpstr>Office Theme</vt:lpstr>
      <vt:lpstr>3_Office Theme</vt:lpstr>
      <vt:lpstr>1_Office Theme</vt:lpstr>
      <vt:lpstr>10_Office Theme</vt:lpstr>
      <vt:lpstr>9_Office Theme</vt:lpstr>
      <vt:lpstr>11_Office Theme</vt:lpstr>
      <vt:lpstr>12_Office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Population ageing is happening much more quickly than in the past</vt:lpstr>
      <vt:lpstr>برنامه های سلامت سالمندان</vt:lpstr>
      <vt:lpstr>1- برنامه بهبود شیوه زندگی سالم در سالمندی</vt:lpstr>
      <vt:lpstr>4 جلد کتاب جدید راهنمای بهبود شیوه زندگی در سالمندان</vt:lpstr>
      <vt:lpstr>حد انتظار برنامه بهبود شیوه زندگی سالم در سالمندی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مشکلات و چالش های برنامه بهبود شیوه زندگی در سالمندان</vt:lpstr>
      <vt:lpstr>2- برنامه مراقبت های ادغام یافته و جامع سالمندان</vt:lpstr>
      <vt:lpstr>بسته های خدمتی برنامه سلامت سالمندان </vt:lpstr>
      <vt:lpstr>PowerPoint Presentation</vt:lpstr>
      <vt:lpstr>PowerPoint Presentation</vt:lpstr>
      <vt:lpstr>اهداف کمی و حد انتظار مراقبت سالمندان دانشگاه اصفهان در سال 1401 :</vt:lpstr>
      <vt:lpstr>مشکلات و چالش های برنامه مراقبت های ادغام یافته و جامع سالمندان</vt:lpstr>
      <vt:lpstr>شاخص های خدمات بهورز/ مراقب سلامت برنامه سلامت سالمندان</vt:lpstr>
      <vt:lpstr>شاخص های اصلی برنامه سلامت سالمندان</vt:lpstr>
      <vt:lpstr>شاخص های مربوط به مراقب سلامت در برنامه سلامت سالمندان</vt:lpstr>
      <vt:lpstr>شاخص های مربوط به مراقب سلامت در برنامه سلامت سالمندان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3- برنامه "شناسایی و طبقه بندی خطر پذیری سالمندان و مراقبت سالمندان پر خطر"</vt:lpstr>
      <vt:lpstr>اهداف کمی برنامه مراقبت سالمندان پر خطر دانشگاه اصفهان در سال 1401 :</vt:lpstr>
      <vt:lpstr>اقدامات انجام شده در برنامه مراقبت و حمایت از سالمندان پر خطر</vt:lpstr>
      <vt:lpstr>سامانه نیاز سنجی سالمندان پر خطر</vt:lpstr>
      <vt:lpstr>PowerPoint Presentation</vt:lpstr>
      <vt:lpstr>تاسیس صندوق حمایت از سالمندان بیمار و نیازمند با همکاری مجمع خیرین بهداشت و سلامت استان اصفهان (امام هادی (ع))</vt:lpstr>
      <vt:lpstr>PowerPoint Presentation</vt:lpstr>
      <vt:lpstr>PowerPoint Presentation</vt:lpstr>
      <vt:lpstr>PowerPoint Presentation</vt:lpstr>
      <vt:lpstr>چالش ها و مشکلات برنامه مراقبت سالمندان پر خطر </vt:lpstr>
      <vt:lpstr>ابلاغ مصوبه استانداری به فرمانداری ها در خصوص لزوم همکاری با شبکه های بهداشت و درمان در برنامه مراقبت و حمایت از سالمندان پر خطر (نامه 11533/6/د مورخ 1401/10/4)</vt:lpstr>
      <vt:lpstr>4- عملیاتی نمودن سند ملی سالمندان</vt:lpstr>
      <vt:lpstr>PowerPoint Presentation</vt:lpstr>
      <vt:lpstr>اهداف 6 گانه سند ملی سالمندان</vt:lpstr>
      <vt:lpstr>مکمل های برنامه سلامت سالمندان</vt:lpstr>
      <vt:lpstr>فضاهای دوستدار سالمند</vt:lpstr>
      <vt:lpstr>PowerPoint Presentation</vt:lpstr>
      <vt:lpstr>PowerPoint Presentation</vt:lpstr>
      <vt:lpstr>PowerPoint Presentation</vt:lpstr>
      <vt:lpstr>PowerPoint Presentation</vt:lpstr>
      <vt:lpstr>تهیه بانک جامع مراکز ارائه دهنده خدمات بهداشتی، درمانی، توانبخشی، ورزشی و فرهنگی به سالمندان </vt:lpstr>
      <vt:lpstr>اجرای "طرح غربالگری فعال کووید 19 در مراکز شبانه روزی تحت پوشش بهزیستی"  توسط تیم های غربالگری مرکز بهداشت</vt:lpstr>
      <vt:lpstr>اهم برنامه های سال 1402</vt:lpstr>
      <vt:lpstr>اهم برنامه های سال 1402</vt:lpstr>
      <vt:lpstr>اهم برنامه های سال 1402</vt:lpstr>
      <vt:lpstr>عناوین آموزشی و زمان بندی دوره های آموزشی ستاد شهرستان - سال 1402</vt:lpstr>
      <vt:lpstr>عناوین آموزشی و زمان بندی دوره های آموزشی واحدهای محیطی - سال 1402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2017-07-17T19:56:08Z</dcterms:created>
  <dcterms:modified xsi:type="dcterms:W3CDTF">2023-03-14T04:55:14Z</dcterms:modified>
</cp:coreProperties>
</file>