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1" r:id="rId2"/>
  </p:sldMasterIdLst>
  <p:notesMasterIdLst>
    <p:notesMasterId r:id="rId60"/>
  </p:notesMasterIdLst>
  <p:sldIdLst>
    <p:sldId id="261" r:id="rId3"/>
    <p:sldId id="262" r:id="rId4"/>
    <p:sldId id="266" r:id="rId5"/>
    <p:sldId id="271" r:id="rId6"/>
    <p:sldId id="272" r:id="rId7"/>
    <p:sldId id="269" r:id="rId8"/>
    <p:sldId id="274" r:id="rId9"/>
    <p:sldId id="275" r:id="rId10"/>
    <p:sldId id="276" r:id="rId11"/>
    <p:sldId id="280" r:id="rId12"/>
    <p:sldId id="284" r:id="rId13"/>
    <p:sldId id="285" r:id="rId14"/>
    <p:sldId id="297" r:id="rId15"/>
    <p:sldId id="298" r:id="rId16"/>
    <p:sldId id="299" r:id="rId17"/>
    <p:sldId id="300" r:id="rId18"/>
    <p:sldId id="301" r:id="rId19"/>
    <p:sldId id="304" r:id="rId20"/>
    <p:sldId id="306" r:id="rId21"/>
    <p:sldId id="308" r:id="rId22"/>
    <p:sldId id="309" r:id="rId23"/>
    <p:sldId id="290" r:id="rId24"/>
    <p:sldId id="312" r:id="rId25"/>
    <p:sldId id="313" r:id="rId26"/>
    <p:sldId id="392" r:id="rId27"/>
    <p:sldId id="393" r:id="rId28"/>
    <p:sldId id="316" r:id="rId29"/>
    <p:sldId id="394" r:id="rId30"/>
    <p:sldId id="318" r:id="rId31"/>
    <p:sldId id="329" r:id="rId32"/>
    <p:sldId id="330" r:id="rId33"/>
    <p:sldId id="331" r:id="rId34"/>
    <p:sldId id="332" r:id="rId35"/>
    <p:sldId id="337" r:id="rId36"/>
    <p:sldId id="338" r:id="rId37"/>
    <p:sldId id="378" r:id="rId38"/>
    <p:sldId id="379" r:id="rId39"/>
    <p:sldId id="377" r:id="rId40"/>
    <p:sldId id="351" r:id="rId41"/>
    <p:sldId id="382" r:id="rId42"/>
    <p:sldId id="383" r:id="rId43"/>
    <p:sldId id="385" r:id="rId44"/>
    <p:sldId id="381" r:id="rId45"/>
    <p:sldId id="369" r:id="rId46"/>
    <p:sldId id="376" r:id="rId47"/>
    <p:sldId id="399" r:id="rId48"/>
    <p:sldId id="380" r:id="rId49"/>
    <p:sldId id="370" r:id="rId50"/>
    <p:sldId id="373" r:id="rId51"/>
    <p:sldId id="389" r:id="rId52"/>
    <p:sldId id="390" r:id="rId53"/>
    <p:sldId id="358" r:id="rId54"/>
    <p:sldId id="359" r:id="rId55"/>
    <p:sldId id="360" r:id="rId56"/>
    <p:sldId id="361" r:id="rId57"/>
    <p:sldId id="362" r:id="rId58"/>
    <p:sldId id="387" r:id="rId5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296"/>
    <a:srgbClr val="33CC33"/>
    <a:srgbClr val="CCECFF"/>
    <a:srgbClr val="CCFF99"/>
    <a:srgbClr val="FFCCFF"/>
    <a:srgbClr val="C46940"/>
    <a:srgbClr val="A40000"/>
    <a:srgbClr val="C00000"/>
    <a:srgbClr val="007033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>
      <p:cViewPr varScale="1">
        <p:scale>
          <a:sx n="119" d="100"/>
          <a:sy n="119" d="100"/>
        </p:scale>
        <p:origin x="10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61" Type="http://schemas.openxmlformats.org/officeDocument/2006/relationships/presProps" Target="pres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b="1" dirty="0">
                <a:solidFill>
                  <a:schemeClr val="bg1"/>
                </a:solidFill>
              </a:rPr>
              <a:t>نمودار مقایسه ای درصد میانسالان ثبت نام شده در سامانه سیب شهرستانهای تابعه دانشگاه علوم پزشکی اصفهان</a:t>
            </a:r>
          </a:p>
          <a:p>
            <a:pPr>
              <a:defRPr/>
            </a:pPr>
            <a:r>
              <a:rPr lang="fa-IR" b="1" dirty="0">
                <a:solidFill>
                  <a:schemeClr val="bg1"/>
                </a:solidFill>
              </a:rPr>
              <a:t>ابتدای سال 1401</a:t>
            </a:r>
          </a:p>
        </c:rich>
      </c:tx>
      <c:layout>
        <c:manualLayout>
          <c:xMode val="edge"/>
          <c:yMode val="edge"/>
          <c:x val="0.12924519205988738"/>
          <c:y val="3.778931889364776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Sheet1!$H$70</c:f>
              <c:strCache>
                <c:ptCount val="1"/>
                <c:pt idx="0">
                  <c:v>درصد کل میانسال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Pt>
            <c:idx val="6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2DFE-4C2C-B4ED-928E82B84AC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Sheet1!$G$71:$G$94</c:f>
              <c:strCache>
                <c:ptCount val="24"/>
                <c:pt idx="0">
                  <c:v>اصفهان 2</c:v>
                </c:pt>
                <c:pt idx="1">
                  <c:v>لنجان</c:v>
                </c:pt>
                <c:pt idx="2">
                  <c:v>مبارکه</c:v>
                </c:pt>
                <c:pt idx="3">
                  <c:v>شاهین شهر و میمه</c:v>
                </c:pt>
                <c:pt idx="4">
                  <c:v>سمیرم</c:v>
                </c:pt>
                <c:pt idx="5">
                  <c:v>خمینی شهر</c:v>
                </c:pt>
                <c:pt idx="6">
                  <c:v>استان</c:v>
                </c:pt>
                <c:pt idx="7">
                  <c:v>اصفهان 1</c:v>
                </c:pt>
                <c:pt idx="8">
                  <c:v>شهرضا</c:v>
                </c:pt>
                <c:pt idx="9">
                  <c:v>فلاورجان</c:v>
                </c:pt>
                <c:pt idx="10">
                  <c:v>گلپایگان</c:v>
                </c:pt>
                <c:pt idx="11">
                  <c:v>نجف آباد</c:v>
                </c:pt>
                <c:pt idx="12">
                  <c:v>برخوار</c:v>
                </c:pt>
                <c:pt idx="13">
                  <c:v>دهاقان</c:v>
                </c:pt>
                <c:pt idx="14">
                  <c:v>نائین</c:v>
                </c:pt>
                <c:pt idx="15">
                  <c:v>تیران و کرون</c:v>
                </c:pt>
                <c:pt idx="16">
                  <c:v>فریدن</c:v>
                </c:pt>
                <c:pt idx="17">
                  <c:v>نطنز</c:v>
                </c:pt>
                <c:pt idx="18">
                  <c:v>خوانسار</c:v>
                </c:pt>
                <c:pt idx="19">
                  <c:v>بوئین و میاندشت</c:v>
                </c:pt>
                <c:pt idx="20">
                  <c:v>فریدونشهر</c:v>
                </c:pt>
                <c:pt idx="21">
                  <c:v>چادگان</c:v>
                </c:pt>
                <c:pt idx="22">
                  <c:v>اردستان</c:v>
                </c:pt>
                <c:pt idx="23">
                  <c:v>خور و بیابانک</c:v>
                </c:pt>
              </c:strCache>
            </c:strRef>
          </c:cat>
          <c:val>
            <c:numRef>
              <c:f>Sheet1!$H$71:$H$94</c:f>
              <c:numCache>
                <c:formatCode>0</c:formatCode>
                <c:ptCount val="24"/>
                <c:pt idx="0">
                  <c:v>47.773533125950976</c:v>
                </c:pt>
                <c:pt idx="1">
                  <c:v>47.653988441277257</c:v>
                </c:pt>
                <c:pt idx="2">
                  <c:v>47.413776835642892</c:v>
                </c:pt>
                <c:pt idx="3">
                  <c:v>47.000673141648235</c:v>
                </c:pt>
                <c:pt idx="4">
                  <c:v>46.871586130523923</c:v>
                </c:pt>
                <c:pt idx="5">
                  <c:v>46.70845968696031</c:v>
                </c:pt>
                <c:pt idx="6">
                  <c:v>46.579509694726099</c:v>
                </c:pt>
                <c:pt idx="7">
                  <c:v>46.501899298698561</c:v>
                </c:pt>
                <c:pt idx="8">
                  <c:v>46.278595016511559</c:v>
                </c:pt>
                <c:pt idx="9">
                  <c:v>46.016182638557794</c:v>
                </c:pt>
                <c:pt idx="10">
                  <c:v>45.839128536766118</c:v>
                </c:pt>
                <c:pt idx="11">
                  <c:v>45.768437570662257</c:v>
                </c:pt>
                <c:pt idx="12">
                  <c:v>45.364218470864529</c:v>
                </c:pt>
                <c:pt idx="13">
                  <c:v>45.307125307125304</c:v>
                </c:pt>
                <c:pt idx="14">
                  <c:v>45.194205871042179</c:v>
                </c:pt>
                <c:pt idx="15">
                  <c:v>45.126253366545704</c:v>
                </c:pt>
                <c:pt idx="16">
                  <c:v>44.190072750713696</c:v>
                </c:pt>
                <c:pt idx="17">
                  <c:v>44.184001055455383</c:v>
                </c:pt>
                <c:pt idx="18">
                  <c:v>44.04806964420893</c:v>
                </c:pt>
                <c:pt idx="19">
                  <c:v>43.482710101053165</c:v>
                </c:pt>
                <c:pt idx="20">
                  <c:v>42.634632195173637</c:v>
                </c:pt>
                <c:pt idx="21">
                  <c:v>42.365530836384117</c:v>
                </c:pt>
                <c:pt idx="22">
                  <c:v>42.247902990517872</c:v>
                </c:pt>
                <c:pt idx="23">
                  <c:v>40.78981419181202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DFE-4C2C-B4ED-928E82B84A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7567952"/>
        <c:axId val="237568368"/>
        <c:axId val="0"/>
      </c:bar3DChart>
      <c:catAx>
        <c:axId val="237567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37568368"/>
        <c:crosses val="autoZero"/>
        <c:auto val="1"/>
        <c:lblAlgn val="ctr"/>
        <c:lblOffset val="100"/>
        <c:noMultiLvlLbl val="0"/>
      </c:catAx>
      <c:valAx>
        <c:axId val="237568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237567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FF006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4A0-4476-A6E8-D750B96E2EDA}"/>
              </c:ext>
            </c:extLst>
          </c:dPt>
          <c:dPt>
            <c:idx val="1"/>
            <c:bubble3D val="0"/>
            <c:spPr>
              <a:solidFill>
                <a:srgbClr val="00CC9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4A0-4476-A6E8-D750B96E2EDA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4A0-4476-A6E8-D750B96E2EDA}"/>
              </c:ext>
            </c:extLst>
          </c:dPt>
          <c:dPt>
            <c:idx val="3"/>
            <c:bubble3D val="0"/>
            <c:spPr>
              <a:solidFill>
                <a:srgbClr val="9900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4A0-4476-A6E8-D750B96E2EDA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6D1-45CF-BC38-F3449EF0F902}"/>
              </c:ext>
            </c:extLst>
          </c:dPt>
          <c:dLbls>
            <c:dLbl>
              <c:idx val="0"/>
              <c:layout>
                <c:manualLayout>
                  <c:x val="4.3629074791048432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4A0-4476-A6E8-D750B96E2EDA}"/>
                </c:ext>
              </c:extLst>
            </c:dLbl>
            <c:dLbl>
              <c:idx val="4"/>
              <c:layout>
                <c:manualLayout>
                  <c:x val="1.6749088592725025E-3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6D1-45CF-BC38-F3449EF0F902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fa-IR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oundRectCallout">
                    <a:avLst/>
                  </a:prstGeom>
                </c15:spPr>
                <c15:layout/>
              </c:ext>
            </c:extLst>
          </c:dLbls>
          <c:cat>
            <c:strRef>
              <c:f>Sheet1!$A$2:$A$6</c:f>
              <c:strCache>
                <c:ptCount val="5"/>
                <c:pt idx="0">
                  <c:v>کودک</c:v>
                </c:pt>
                <c:pt idx="1">
                  <c:v>نوجوان</c:v>
                </c:pt>
                <c:pt idx="2">
                  <c:v>جوان</c:v>
                </c:pt>
                <c:pt idx="3">
                  <c:v>میانسال</c:v>
                </c:pt>
                <c:pt idx="4">
                  <c:v>سالمند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>
                  <c:v>7.5838630522405293</c:v>
                </c:pt>
                <c:pt idx="1">
                  <c:v>17.818840023963784</c:v>
                </c:pt>
                <c:pt idx="2">
                  <c:v>15.379428418571859</c:v>
                </c:pt>
                <c:pt idx="3">
                  <c:v>46.55416878313406</c:v>
                </c:pt>
                <c:pt idx="4">
                  <c:v>12.663699722089769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D1-45CF-BC38-F3449EF0F90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0C0-41D7-B5AE-0DC2992C5A7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00C0-41D7-B5AE-0DC2992C5A7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00C0-41D7-B5AE-0DC2992C5A7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00C0-41D7-B5AE-0DC2992C5A7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00C0-41D7-B5AE-0DC2992C5A78}"/>
              </c:ext>
            </c:extLst>
          </c:dPt>
          <c:cat>
            <c:strRef>
              <c:f>Sheet1!$A$2:$A$6</c:f>
              <c:strCache>
                <c:ptCount val="5"/>
                <c:pt idx="0">
                  <c:v>کودک</c:v>
                </c:pt>
                <c:pt idx="1">
                  <c:v>نوجوان</c:v>
                </c:pt>
                <c:pt idx="2">
                  <c:v>جوان</c:v>
                </c:pt>
                <c:pt idx="3">
                  <c:v>میانسال</c:v>
                </c:pt>
                <c:pt idx="4">
                  <c:v>سالمند</c:v>
                </c:pt>
              </c:strCache>
            </c:strRef>
          </c:cat>
          <c:val>
            <c:numRef>
              <c:f>Sheet1!$C$2:$C$6</c:f>
              <c:numCache>
                <c:formatCode>0.0</c:formatCode>
                <c:ptCount val="5"/>
                <c:pt idx="0">
                  <c:v>7.5838630522405293</c:v>
                </c:pt>
                <c:pt idx="1">
                  <c:v>17.818840023963784</c:v>
                </c:pt>
                <c:pt idx="2">
                  <c:v>15.379428418571859</c:v>
                </c:pt>
                <c:pt idx="3">
                  <c:v>46.55416878313406</c:v>
                </c:pt>
                <c:pt idx="4">
                  <c:v>12.663699722089769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0D4-4A4A-B457-083A0674ED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5331458576988872"/>
          <c:y val="0.37242417509165643"/>
          <c:w val="0.14668541423011128"/>
          <c:h val="0.3473210384031403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baseline="0" dirty="0">
                <a:solidFill>
                  <a:srgbClr val="FFFF00"/>
                </a:solidFill>
                <a:cs typeface="B Titr" panose="00000700000000000000" pitchFamily="2" charset="-78"/>
              </a:rPr>
              <a:t>پوشش </a:t>
            </a:r>
            <a:r>
              <a:rPr lang="fa-IR" baseline="0" dirty="0">
                <a:solidFill>
                  <a:srgbClr val="FF0000"/>
                </a:solidFill>
                <a:cs typeface="B Titr" panose="00000700000000000000" pitchFamily="2" charset="-78"/>
              </a:rPr>
              <a:t>ت</a:t>
            </a:r>
            <a:r>
              <a:rPr lang="fa-IR" dirty="0">
                <a:solidFill>
                  <a:srgbClr val="FF0000"/>
                </a:solidFill>
                <a:cs typeface="B Titr" panose="00000700000000000000" pitchFamily="2" charset="-78"/>
              </a:rPr>
              <a:t>مام خدمات ارزیابی سلامت میانسالان </a:t>
            </a:r>
            <a:r>
              <a:rPr lang="fa-IR" dirty="0">
                <a:solidFill>
                  <a:srgbClr val="FFFF00"/>
                </a:solidFill>
                <a:cs typeface="B Titr" panose="00000700000000000000" pitchFamily="2" charset="-78"/>
              </a:rPr>
              <a:t>(غیر</a:t>
            </a:r>
            <a:r>
              <a:rPr lang="fa-IR" baseline="0" dirty="0">
                <a:solidFill>
                  <a:srgbClr val="FFFF00"/>
                </a:solidFill>
                <a:cs typeface="B Titr" panose="00000700000000000000" pitchFamily="2" charset="-78"/>
              </a:rPr>
              <a:t> پزشک) شهرستان های تحت پوشش دانشگاه علوم پزشکی اصفهان </a:t>
            </a:r>
            <a:r>
              <a:rPr lang="fa-IR" baseline="0" dirty="0" smtClean="0">
                <a:solidFill>
                  <a:srgbClr val="FFFF00"/>
                </a:solidFill>
                <a:cs typeface="B Titr" panose="00000700000000000000" pitchFamily="2" charset="-78"/>
              </a:rPr>
              <a:t>9 </a:t>
            </a:r>
            <a:r>
              <a:rPr lang="fa-IR" baseline="0" dirty="0">
                <a:solidFill>
                  <a:srgbClr val="FFFF00"/>
                </a:solidFill>
                <a:cs typeface="B Titr" panose="00000700000000000000" pitchFamily="2" charset="-78"/>
              </a:rPr>
              <a:t>ماهه سال 1401</a:t>
            </a:r>
            <a:endParaRPr lang="fa-IR" dirty="0">
              <a:solidFill>
                <a:srgbClr val="FFFF00"/>
              </a:solidFill>
              <a:cs typeface="B Titr" panose="00000700000000000000" pitchFamily="2" charset="-78"/>
            </a:endParaRPr>
          </a:p>
        </c:rich>
      </c:tx>
      <c:layout/>
      <c:overlay val="0"/>
      <c:spPr>
        <a:solidFill>
          <a:srgbClr val="003296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7861907734144317E-2"/>
          <c:y val="0.28405370173877009"/>
          <c:w val="0.93504407308017468"/>
          <c:h val="0.4585948054313104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نمودار!$B$1</c:f>
              <c:strCache>
                <c:ptCount val="1"/>
                <c:pt idx="0">
                  <c:v>تمام خدمات ارزیابی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A94B-46DA-954B-4CA42A5C0BBA}"/>
              </c:ext>
            </c:extLst>
          </c:dPt>
          <c:dPt>
            <c:idx val="2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A94B-46DA-954B-4CA42A5C0BB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نمودار!$A$2:$A$30</c:f>
              <c:strCache>
                <c:ptCount val="29"/>
                <c:pt idx="0">
                  <c:v> خور و بیابانک</c:v>
                </c:pt>
                <c:pt idx="1">
                  <c:v>حد انتظار</c:v>
                </c:pt>
                <c:pt idx="2">
                  <c:v> دهاقان</c:v>
                </c:pt>
                <c:pt idx="3">
                  <c:v> اردستان</c:v>
                </c:pt>
                <c:pt idx="4">
                  <c:v> سمیرم</c:v>
                </c:pt>
                <c:pt idx="5">
                  <c:v> نطنز</c:v>
                </c:pt>
                <c:pt idx="6">
                  <c:v> جرقویه</c:v>
                </c:pt>
                <c:pt idx="7">
                  <c:v> فریدونشهر</c:v>
                </c:pt>
                <c:pt idx="8">
                  <c:v> خوانسار</c:v>
                </c:pt>
                <c:pt idx="9">
                  <c:v> تیران و کرون</c:v>
                </c:pt>
                <c:pt idx="10">
                  <c:v> چادگان</c:v>
                </c:pt>
                <c:pt idx="11">
                  <c:v> فریدن</c:v>
                </c:pt>
                <c:pt idx="12">
                  <c:v>گلپایگان</c:v>
                </c:pt>
                <c:pt idx="13">
                  <c:v> ورزنه</c:v>
                </c:pt>
                <c:pt idx="14">
                  <c:v> بوئین و میاندشت</c:v>
                </c:pt>
                <c:pt idx="15">
                  <c:v> مبارکه</c:v>
                </c:pt>
                <c:pt idx="16">
                  <c:v>کوهپایه</c:v>
                </c:pt>
                <c:pt idx="17">
                  <c:v> فلاورجان</c:v>
                </c:pt>
                <c:pt idx="18">
                  <c:v> لنجان</c:v>
                </c:pt>
                <c:pt idx="19">
                  <c:v> نائین</c:v>
                </c:pt>
                <c:pt idx="20">
                  <c:v> نجف آباد</c:v>
                </c:pt>
                <c:pt idx="21">
                  <c:v> شهرضا</c:v>
                </c:pt>
                <c:pt idx="22">
                  <c:v> برخوار</c:v>
                </c:pt>
                <c:pt idx="23">
                  <c:v> هرند</c:v>
                </c:pt>
                <c:pt idx="24">
                  <c:v>کل دانشگاه</c:v>
                </c:pt>
                <c:pt idx="25">
                  <c:v> شاهین شهر و میمه</c:v>
                </c:pt>
                <c:pt idx="26">
                  <c:v> خمینی شهر</c:v>
                </c:pt>
                <c:pt idx="27">
                  <c:v> اصفهان 2</c:v>
                </c:pt>
                <c:pt idx="28">
                  <c:v> اصفهان 1</c:v>
                </c:pt>
              </c:strCache>
            </c:strRef>
          </c:cat>
          <c:val>
            <c:numRef>
              <c:f>نمودار!$B$2:$B$30</c:f>
              <c:numCache>
                <c:formatCode>0.0</c:formatCode>
                <c:ptCount val="29"/>
                <c:pt idx="0">
                  <c:v>22.705496722138175</c:v>
                </c:pt>
                <c:pt idx="1">
                  <c:v>22.5</c:v>
                </c:pt>
                <c:pt idx="2">
                  <c:v>21.269708051076076</c:v>
                </c:pt>
                <c:pt idx="3">
                  <c:v>20.917028228614281</c:v>
                </c:pt>
                <c:pt idx="4">
                  <c:v>19.83447397739933</c:v>
                </c:pt>
                <c:pt idx="5">
                  <c:v>19.377568995889607</c:v>
                </c:pt>
                <c:pt idx="6">
                  <c:v>17.791690381331815</c:v>
                </c:pt>
                <c:pt idx="7">
                  <c:v>16.461083014678675</c:v>
                </c:pt>
                <c:pt idx="8">
                  <c:v>16.177518164980768</c:v>
                </c:pt>
                <c:pt idx="9">
                  <c:v>15.588576479036623</c:v>
                </c:pt>
                <c:pt idx="10">
                  <c:v>15.294658695223703</c:v>
                </c:pt>
                <c:pt idx="11">
                  <c:v>14.749886029259399</c:v>
                </c:pt>
                <c:pt idx="12">
                  <c:v>13.985001973424549</c:v>
                </c:pt>
                <c:pt idx="13">
                  <c:v>13.618445518780215</c:v>
                </c:pt>
                <c:pt idx="14">
                  <c:v>13.412613315137929</c:v>
                </c:pt>
                <c:pt idx="15">
                  <c:v>12.84896486825596</c:v>
                </c:pt>
                <c:pt idx="16">
                  <c:v>11.826086956521738</c:v>
                </c:pt>
                <c:pt idx="17">
                  <c:v>11.462879660953938</c:v>
                </c:pt>
                <c:pt idx="18">
                  <c:v>11.353622944378964</c:v>
                </c:pt>
                <c:pt idx="19">
                  <c:v>11.324786324786325</c:v>
                </c:pt>
                <c:pt idx="20">
                  <c:v>10.959370796548544</c:v>
                </c:pt>
                <c:pt idx="21">
                  <c:v>10.838772304037397</c:v>
                </c:pt>
                <c:pt idx="22">
                  <c:v>9.9483520119696731</c:v>
                </c:pt>
                <c:pt idx="23">
                  <c:v>9.7942386831275723</c:v>
                </c:pt>
                <c:pt idx="24">
                  <c:v>9.7661834719118072</c:v>
                </c:pt>
                <c:pt idx="25">
                  <c:v>9.0404371235481147</c:v>
                </c:pt>
                <c:pt idx="26">
                  <c:v>8.5866086435955893</c:v>
                </c:pt>
                <c:pt idx="27">
                  <c:v>7.0790761190790832</c:v>
                </c:pt>
                <c:pt idx="28">
                  <c:v>7.0173467844721431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94B-46DA-954B-4CA42A5C0B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96648224"/>
        <c:axId val="596647392"/>
        <c:axId val="0"/>
      </c:bar3DChart>
      <c:catAx>
        <c:axId val="596648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fa-IR"/>
          </a:p>
        </c:txPr>
        <c:crossAx val="596647392"/>
        <c:crosses val="autoZero"/>
        <c:auto val="1"/>
        <c:lblAlgn val="ctr"/>
        <c:lblOffset val="100"/>
        <c:noMultiLvlLbl val="0"/>
      </c:catAx>
      <c:valAx>
        <c:axId val="596647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596648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600" baseline="0" dirty="0">
                <a:solidFill>
                  <a:srgbClr val="FFFF00"/>
                </a:solidFill>
                <a:cs typeface="B Titr" panose="00000700000000000000" pitchFamily="2" charset="-78"/>
              </a:rPr>
              <a:t>پوشش </a:t>
            </a:r>
            <a:r>
              <a:rPr lang="fa-IR" sz="1600" dirty="0">
                <a:solidFill>
                  <a:srgbClr val="FFFF00"/>
                </a:solidFill>
                <a:cs typeface="B Titr" panose="00000700000000000000" pitchFamily="2" charset="-78"/>
              </a:rPr>
              <a:t>خدمات </a:t>
            </a:r>
            <a:r>
              <a:rPr lang="fa-IR" sz="1600" dirty="0">
                <a:solidFill>
                  <a:srgbClr val="FF0000"/>
                </a:solidFill>
                <a:cs typeface="B Titr" panose="00000700000000000000" pitchFamily="2" charset="-78"/>
              </a:rPr>
              <a:t>شیوه زندگی سالم </a:t>
            </a:r>
            <a:r>
              <a:rPr lang="fa-IR" sz="1600" dirty="0">
                <a:solidFill>
                  <a:srgbClr val="FFFF00"/>
                </a:solidFill>
                <a:cs typeface="B Titr" panose="00000700000000000000" pitchFamily="2" charset="-78"/>
              </a:rPr>
              <a:t>(غیر</a:t>
            </a:r>
            <a:r>
              <a:rPr lang="fa-IR" sz="1600" baseline="0" dirty="0">
                <a:solidFill>
                  <a:srgbClr val="FFFF00"/>
                </a:solidFill>
                <a:cs typeface="B Titr" panose="00000700000000000000" pitchFamily="2" charset="-78"/>
              </a:rPr>
              <a:t> پزشک) شهرستان های تحت پوشش دانشگاه علوم پزشکی اصفهان   9 ماهه سال 1401</a:t>
            </a:r>
            <a:endParaRPr lang="fa-IR" sz="1600" dirty="0">
              <a:solidFill>
                <a:srgbClr val="FFFF00"/>
              </a:solidFill>
              <a:cs typeface="B Titr" panose="00000700000000000000" pitchFamily="2" charset="-78"/>
            </a:endParaRPr>
          </a:p>
        </c:rich>
      </c:tx>
      <c:layout/>
      <c:overlay val="0"/>
      <c:spPr>
        <a:solidFill>
          <a:srgbClr val="003296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2776574803149607E-2"/>
          <c:y val="0.23877883083451146"/>
          <c:w val="0.94194564741907261"/>
          <c:h val="0.5402998586249733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'شیوه زندگی'!$B$2</c:f>
              <c:strCache>
                <c:ptCount val="1"/>
                <c:pt idx="0">
                  <c:v>تمام خدمات شیوه زندگی سالم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5CC8-45AD-BB30-16D57DFDA55A}"/>
              </c:ext>
            </c:extLst>
          </c:dPt>
          <c:dPt>
            <c:idx val="5"/>
            <c:invertIfNegative val="0"/>
            <c:bubble3D val="0"/>
            <c:spPr>
              <a:solidFill>
                <a:srgbClr val="33CC33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5CC8-45AD-BB30-16D57DFDA55A}"/>
              </c:ext>
            </c:extLst>
          </c:dPt>
          <c:dPt>
            <c:idx val="23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5CC8-45AD-BB30-16D57DFDA55A}"/>
              </c:ext>
            </c:extLst>
          </c:dPt>
          <c:dPt>
            <c:idx val="25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5CC8-45AD-BB30-16D57DFDA55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'شیوه زندگی'!$A$3:$A$31</c:f>
              <c:strCache>
                <c:ptCount val="29"/>
                <c:pt idx="0">
                  <c:v> خور و بیابانک</c:v>
                </c:pt>
                <c:pt idx="1">
                  <c:v> جرقویه</c:v>
                </c:pt>
                <c:pt idx="2">
                  <c:v> دهاقان</c:v>
                </c:pt>
                <c:pt idx="3">
                  <c:v> اردستان</c:v>
                </c:pt>
                <c:pt idx="4">
                  <c:v> سمیرم</c:v>
                </c:pt>
                <c:pt idx="5">
                  <c:v>حد انتظار</c:v>
                </c:pt>
                <c:pt idx="6">
                  <c:v> تیران و کرون</c:v>
                </c:pt>
                <c:pt idx="7">
                  <c:v> نطنز</c:v>
                </c:pt>
                <c:pt idx="8">
                  <c:v> فریدونشهر</c:v>
                </c:pt>
                <c:pt idx="9">
                  <c:v> چادگان</c:v>
                </c:pt>
                <c:pt idx="10">
                  <c:v>کوهپایه</c:v>
                </c:pt>
                <c:pt idx="11">
                  <c:v> خوانسار</c:v>
                </c:pt>
                <c:pt idx="12">
                  <c:v> لنجان</c:v>
                </c:pt>
                <c:pt idx="13">
                  <c:v> بوئین و میاندشت</c:v>
                </c:pt>
                <c:pt idx="14">
                  <c:v> مبارکه</c:v>
                </c:pt>
                <c:pt idx="15">
                  <c:v> فریدن</c:v>
                </c:pt>
                <c:pt idx="16">
                  <c:v> ورزنه</c:v>
                </c:pt>
                <c:pt idx="17">
                  <c:v>گلپایگان</c:v>
                </c:pt>
                <c:pt idx="18">
                  <c:v> برخوار</c:v>
                </c:pt>
                <c:pt idx="19">
                  <c:v> نجف آباد</c:v>
                </c:pt>
                <c:pt idx="20">
                  <c:v> شهرضا</c:v>
                </c:pt>
                <c:pt idx="21">
                  <c:v> هرند</c:v>
                </c:pt>
                <c:pt idx="22">
                  <c:v> فلاورجان</c:v>
                </c:pt>
                <c:pt idx="23">
                  <c:v> نائین</c:v>
                </c:pt>
                <c:pt idx="24">
                  <c:v> شاهین شهر و میمه</c:v>
                </c:pt>
                <c:pt idx="25">
                  <c:v>کل دانشگاه</c:v>
                </c:pt>
                <c:pt idx="26">
                  <c:v> خمینی شهر</c:v>
                </c:pt>
                <c:pt idx="27">
                  <c:v> اصفهان 1</c:v>
                </c:pt>
                <c:pt idx="28">
                  <c:v> اصفهان 2</c:v>
                </c:pt>
              </c:strCache>
            </c:strRef>
          </c:cat>
          <c:val>
            <c:numRef>
              <c:f>'شیوه زندگی'!$B$3:$B$31</c:f>
              <c:numCache>
                <c:formatCode>0.0</c:formatCode>
                <c:ptCount val="29"/>
                <c:pt idx="0">
                  <c:v>28.883005547150781</c:v>
                </c:pt>
                <c:pt idx="1">
                  <c:v>25.492316448491749</c:v>
                </c:pt>
                <c:pt idx="2">
                  <c:v>25.142377555302442</c:v>
                </c:pt>
                <c:pt idx="3">
                  <c:v>23.788097916331889</c:v>
                </c:pt>
                <c:pt idx="4">
                  <c:v>23.784816170619131</c:v>
                </c:pt>
                <c:pt idx="5">
                  <c:v>22.5</c:v>
                </c:pt>
                <c:pt idx="6">
                  <c:v>21.921780920289454</c:v>
                </c:pt>
                <c:pt idx="7">
                  <c:v>20.781953415541203</c:v>
                </c:pt>
                <c:pt idx="8">
                  <c:v>18.965091895892439</c:v>
                </c:pt>
                <c:pt idx="9">
                  <c:v>18.809539452072794</c:v>
                </c:pt>
                <c:pt idx="10">
                  <c:v>18.260869565217391</c:v>
                </c:pt>
                <c:pt idx="11">
                  <c:v>17.865792847984043</c:v>
                </c:pt>
                <c:pt idx="12">
                  <c:v>17.708508727619691</c:v>
                </c:pt>
                <c:pt idx="13">
                  <c:v>17.63329759235793</c:v>
                </c:pt>
                <c:pt idx="14">
                  <c:v>17.401191969887076</c:v>
                </c:pt>
                <c:pt idx="15">
                  <c:v>17.381574039537487</c:v>
                </c:pt>
                <c:pt idx="16">
                  <c:v>16.764596504276682</c:v>
                </c:pt>
                <c:pt idx="17">
                  <c:v>16.609656624128405</c:v>
                </c:pt>
                <c:pt idx="18">
                  <c:v>16.40938583492785</c:v>
                </c:pt>
                <c:pt idx="19">
                  <c:v>16.275764036958069</c:v>
                </c:pt>
                <c:pt idx="20">
                  <c:v>16.141928397174716</c:v>
                </c:pt>
                <c:pt idx="21">
                  <c:v>15.903063557384545</c:v>
                </c:pt>
                <c:pt idx="22">
                  <c:v>15.070448715565634</c:v>
                </c:pt>
                <c:pt idx="23">
                  <c:v>14.93477282950967</c:v>
                </c:pt>
                <c:pt idx="24">
                  <c:v>14.306369925388635</c:v>
                </c:pt>
                <c:pt idx="25">
                  <c:v>14.187301602307784</c:v>
                </c:pt>
                <c:pt idx="26">
                  <c:v>13.98885588634846</c:v>
                </c:pt>
                <c:pt idx="27">
                  <c:v>11.388174807197943</c:v>
                </c:pt>
                <c:pt idx="28">
                  <c:v>10.413332792267941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CC8-45AD-BB30-16D57DFDA5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96648224"/>
        <c:axId val="596647392"/>
        <c:axId val="0"/>
      </c:bar3DChart>
      <c:catAx>
        <c:axId val="596648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fa-IR"/>
          </a:p>
        </c:txPr>
        <c:crossAx val="596647392"/>
        <c:crosses val="autoZero"/>
        <c:auto val="1"/>
        <c:lblAlgn val="ctr"/>
        <c:lblOffset val="100"/>
        <c:noMultiLvlLbl val="0"/>
      </c:catAx>
      <c:valAx>
        <c:axId val="596647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596648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rtl="1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800" b="1" dirty="0">
                <a:solidFill>
                  <a:srgbClr val="FFFF00"/>
                </a:solidFill>
                <a:cs typeface="B Titr" panose="00000700000000000000" pitchFamily="2" charset="-78"/>
              </a:rPr>
              <a:t>درصد حداقل خدمات مامایی به حداقل یک خدمت مراقب </a:t>
            </a:r>
            <a:r>
              <a:rPr lang="fa-IR" sz="1800" b="1" dirty="0" smtClean="0">
                <a:solidFill>
                  <a:srgbClr val="FFFF00"/>
                </a:solidFill>
                <a:cs typeface="B Titr" panose="00000700000000000000" pitchFamily="2" charset="-78"/>
              </a:rPr>
              <a:t>سلامت/بهورز</a:t>
            </a:r>
          </a:p>
          <a:p>
            <a:pPr rtl="1">
              <a:defRPr/>
            </a:pPr>
            <a:r>
              <a:rPr lang="fa-IR" sz="1800" b="1" baseline="0" dirty="0" smtClean="0">
                <a:solidFill>
                  <a:srgbClr val="FFFF00"/>
                </a:solidFill>
                <a:cs typeface="B Titr" panose="00000700000000000000" pitchFamily="2" charset="-78"/>
              </a:rPr>
              <a:t> </a:t>
            </a:r>
            <a:r>
              <a:rPr lang="fa-IR" sz="1800" b="1" baseline="0" dirty="0">
                <a:solidFill>
                  <a:srgbClr val="FFFF00"/>
                </a:solidFill>
                <a:cs typeface="B Titr" panose="00000700000000000000" pitchFamily="2" charset="-78"/>
              </a:rPr>
              <a:t>شهرستان های تحت پوشش دانشگاه علوم پزشکی اصفهان </a:t>
            </a:r>
            <a:r>
              <a:rPr lang="fa-IR" sz="1800" b="1" baseline="0" dirty="0" smtClean="0">
                <a:solidFill>
                  <a:srgbClr val="FFFF00"/>
                </a:solidFill>
                <a:cs typeface="B Titr" panose="00000700000000000000" pitchFamily="2" charset="-78"/>
              </a:rPr>
              <a:t>– 9 ماهه </a:t>
            </a:r>
            <a:r>
              <a:rPr lang="fa-IR" sz="1800" b="1" baseline="0" dirty="0">
                <a:solidFill>
                  <a:srgbClr val="FFFF00"/>
                </a:solidFill>
                <a:cs typeface="B Titr" panose="00000700000000000000" pitchFamily="2" charset="-78"/>
              </a:rPr>
              <a:t>سال 1401</a:t>
            </a:r>
            <a:endParaRPr lang="en-US" sz="1800" b="1" dirty="0">
              <a:solidFill>
                <a:srgbClr val="FFFF00"/>
              </a:solidFill>
              <a:cs typeface="B Titr" panose="00000700000000000000" pitchFamily="2" charset="-78"/>
            </a:endParaRPr>
          </a:p>
        </c:rich>
      </c:tx>
      <c:layout/>
      <c:overlay val="0"/>
      <c:spPr>
        <a:solidFill>
          <a:srgbClr val="003296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5126941262373883E-2"/>
          <c:y val="0.257816091954023"/>
          <c:w val="0.93875584076096341"/>
          <c:h val="0.5379712258189948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'حداقل خدمات مامایی'!$B$2</c:f>
              <c:strCache>
                <c:ptCount val="1"/>
                <c:pt idx="0">
                  <c:v>حداقل خدمات مامایی به حداقل یک خدمت ارزیابی سلامت </c:v>
                </c:pt>
              </c:strCache>
            </c:strRef>
          </c:tx>
          <c:spPr>
            <a:solidFill>
              <a:srgbClr val="9999FF"/>
            </a:solidFill>
            <a:ln>
              <a:noFill/>
            </a:ln>
            <a:effectLst/>
            <a:sp3d/>
          </c:spPr>
          <c:invertIfNegative val="0"/>
          <c:dPt>
            <c:idx val="8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039D-4831-AEBF-673D2EBF1779}"/>
              </c:ext>
            </c:extLst>
          </c:dPt>
          <c:dPt>
            <c:idx val="19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039D-4831-AEBF-673D2EBF1779}"/>
              </c:ext>
            </c:extLst>
          </c:dPt>
          <c:dPt>
            <c:idx val="28"/>
            <c:invertIfNegative val="0"/>
            <c:bubble3D val="0"/>
            <c:spPr>
              <a:solidFill>
                <a:srgbClr val="9999FF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039D-4831-AEBF-673D2EBF177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'حداقل خدمات مامایی'!$A$3:$A$31</c:f>
              <c:strCache>
                <c:ptCount val="29"/>
                <c:pt idx="0">
                  <c:v> نطنز</c:v>
                </c:pt>
                <c:pt idx="1">
                  <c:v> خور و بیابانک</c:v>
                </c:pt>
                <c:pt idx="2">
                  <c:v> بوئین و میاندشت</c:v>
                </c:pt>
                <c:pt idx="3">
                  <c:v> مبارکه</c:v>
                </c:pt>
                <c:pt idx="4">
                  <c:v> تیران و کرون</c:v>
                </c:pt>
                <c:pt idx="5">
                  <c:v> برخوار</c:v>
                </c:pt>
                <c:pt idx="6">
                  <c:v>گلپایگان</c:v>
                </c:pt>
                <c:pt idx="7">
                  <c:v> سمیرم</c:v>
                </c:pt>
                <c:pt idx="8">
                  <c:v>حد انتظار</c:v>
                </c:pt>
                <c:pt idx="9">
                  <c:v> شاهین شهر و میمه</c:v>
                </c:pt>
                <c:pt idx="10">
                  <c:v> دهاقان</c:v>
                </c:pt>
                <c:pt idx="11">
                  <c:v> خمینی شهر</c:v>
                </c:pt>
                <c:pt idx="12">
                  <c:v> فلاورجان</c:v>
                </c:pt>
                <c:pt idx="13">
                  <c:v> فریدن</c:v>
                </c:pt>
                <c:pt idx="14">
                  <c:v> لنجان</c:v>
                </c:pt>
                <c:pt idx="15">
                  <c:v> خوانسار</c:v>
                </c:pt>
                <c:pt idx="16">
                  <c:v> نائین</c:v>
                </c:pt>
                <c:pt idx="17">
                  <c:v> ورزنه</c:v>
                </c:pt>
                <c:pt idx="18">
                  <c:v> فریدونشهر</c:v>
                </c:pt>
                <c:pt idx="19">
                  <c:v>کل دانشگاه</c:v>
                </c:pt>
                <c:pt idx="20">
                  <c:v> شهرضا</c:v>
                </c:pt>
                <c:pt idx="21">
                  <c:v> اصفهان 2</c:v>
                </c:pt>
                <c:pt idx="22">
                  <c:v> چادگان</c:v>
                </c:pt>
                <c:pt idx="23">
                  <c:v> جرقویه</c:v>
                </c:pt>
                <c:pt idx="24">
                  <c:v>کوهپایه</c:v>
                </c:pt>
                <c:pt idx="25">
                  <c:v> اصفهان 1</c:v>
                </c:pt>
                <c:pt idx="26">
                  <c:v> هرند</c:v>
                </c:pt>
                <c:pt idx="27">
                  <c:v> اردستان</c:v>
                </c:pt>
                <c:pt idx="28">
                  <c:v> نجف آباد</c:v>
                </c:pt>
              </c:strCache>
            </c:strRef>
          </c:cat>
          <c:val>
            <c:numRef>
              <c:f>'حداقل خدمات مامایی'!$B$3:$B$31</c:f>
              <c:numCache>
                <c:formatCode>0.0</c:formatCode>
                <c:ptCount val="29"/>
                <c:pt idx="0">
                  <c:v>75.694873378628785</c:v>
                </c:pt>
                <c:pt idx="1">
                  <c:v>73.345847020178326</c:v>
                </c:pt>
                <c:pt idx="2">
                  <c:v>64.192399049881232</c:v>
                </c:pt>
                <c:pt idx="3">
                  <c:v>61.511600838053852</c:v>
                </c:pt>
                <c:pt idx="4">
                  <c:v>60.763275838652717</c:v>
                </c:pt>
                <c:pt idx="5">
                  <c:v>56.544110768079335</c:v>
                </c:pt>
                <c:pt idx="6">
                  <c:v>54.789526019224397</c:v>
                </c:pt>
                <c:pt idx="7">
                  <c:v>51.582176299644821</c:v>
                </c:pt>
                <c:pt idx="8">
                  <c:v>50</c:v>
                </c:pt>
                <c:pt idx="9">
                  <c:v>49.792647388477917</c:v>
                </c:pt>
                <c:pt idx="10">
                  <c:v>49.769361495508619</c:v>
                </c:pt>
                <c:pt idx="11">
                  <c:v>49.718232278293293</c:v>
                </c:pt>
                <c:pt idx="12">
                  <c:v>47.370409233997904</c:v>
                </c:pt>
                <c:pt idx="13">
                  <c:v>47.044711014176663</c:v>
                </c:pt>
                <c:pt idx="14">
                  <c:v>46.713867939048789</c:v>
                </c:pt>
                <c:pt idx="15">
                  <c:v>44.464414090582316</c:v>
                </c:pt>
                <c:pt idx="16">
                  <c:v>42.782243970639641</c:v>
                </c:pt>
                <c:pt idx="17">
                  <c:v>42.693409742120345</c:v>
                </c:pt>
                <c:pt idx="18">
                  <c:v>42.314335060449046</c:v>
                </c:pt>
                <c:pt idx="19">
                  <c:v>42.139884389648827</c:v>
                </c:pt>
                <c:pt idx="20">
                  <c:v>40.485857821209827</c:v>
                </c:pt>
                <c:pt idx="21">
                  <c:v>39.02354297263583</c:v>
                </c:pt>
                <c:pt idx="22">
                  <c:v>38.396624472573833</c:v>
                </c:pt>
                <c:pt idx="23">
                  <c:v>37.541235979766881</c:v>
                </c:pt>
                <c:pt idx="24">
                  <c:v>35.939849624060152</c:v>
                </c:pt>
                <c:pt idx="25">
                  <c:v>35.195636528919358</c:v>
                </c:pt>
                <c:pt idx="26">
                  <c:v>34.506302521008401</c:v>
                </c:pt>
                <c:pt idx="27">
                  <c:v>31.035277841826147</c:v>
                </c:pt>
                <c:pt idx="28">
                  <c:v>15.051436561574057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39D-4831-AEBF-673D2EBF17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64719344"/>
        <c:axId val="1464719760"/>
        <c:axId val="0"/>
      </c:bar3DChart>
      <c:catAx>
        <c:axId val="1464719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fa-IR"/>
          </a:p>
        </c:txPr>
        <c:crossAx val="1464719760"/>
        <c:crosses val="autoZero"/>
        <c:auto val="1"/>
        <c:lblAlgn val="ctr"/>
        <c:lblOffset val="100"/>
        <c:noMultiLvlLbl val="0"/>
      </c:catAx>
      <c:valAx>
        <c:axId val="1464719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464719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18E60-4300-4729-A0D7-6AB984C3922D}" type="datetimeFigureOut">
              <a:rPr lang="en-US" smtClean="0"/>
              <a:t>3/14/2023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33E96-F078-4B3D-A8F4-F1AF21EBC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300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FC1906-C435-4FD4-97F8-2BE2E0D1075E}" type="slidenum">
              <a:rPr lang="fa-IR" smtClean="0"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2480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D5E9C9-5074-4A25-AFEC-C71545786889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808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3642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/>
              <a:t>/ تن سنجي و تغذيه// سلامت روان/تحرک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266150-FA26-45B5-BF0B-186B42A09DC9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88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1670" y="739290"/>
            <a:ext cx="6398640" cy="1374345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2371514"/>
            <a:ext cx="6398640" cy="610820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rgbClr val="FFC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08B89D22-1D6E-450B-881F-4D2A4C527F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8475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037AF05-9DC4-44B9-B7BA-8C2C6AB36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41E6DFA-4E87-4C18-AD4F-A41BB91C7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0317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037AF05-9DC4-44B9-B7BA-8C2C6AB36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41E6DFA-4E87-4C18-AD4F-A41BB91C7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2930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037AF05-9DC4-44B9-B7BA-8C2C6AB36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41E6DFA-4E87-4C18-AD4F-A41BB91C7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1236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037AF05-9DC4-44B9-B7BA-8C2C6AB36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41E6DFA-4E87-4C18-AD4F-A41BB91C7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6953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037AF05-9DC4-44B9-B7BA-8C2C6AB36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41E6DFA-4E87-4C18-AD4F-A41BB91C7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3990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037AF05-9DC4-44B9-B7BA-8C2C6AB36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41E6DFA-4E87-4C18-AD4F-A41BB91C7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8623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037AF05-9DC4-44B9-B7BA-8C2C6AB36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41E6DFA-4E87-4C18-AD4F-A41BB91C7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129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730" y="0"/>
            <a:ext cx="8246070" cy="1042857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350110"/>
            <a:ext cx="8246070" cy="3359508"/>
          </a:xfrm>
        </p:spPr>
        <p:txBody>
          <a:bodyPr/>
          <a:lstStyle>
            <a:lvl1pPr algn="l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  <a:lvl2pPr algn="l"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 algn="l"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 algn="l"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 algn="l"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037AF05-9DC4-44B9-B7BA-8C2C6AB36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41E6DFA-4E87-4C18-AD4F-A41BB91C7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7763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037AF05-9DC4-44B9-B7BA-8C2C6AB36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41E6DFA-4E87-4C18-AD4F-A41BB91C7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9142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037AF05-9DC4-44B9-B7BA-8C2C6AB36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41E6DFA-4E87-4C18-AD4F-A41BB91C7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8098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B037AF05-9DC4-44B9-B7BA-8C2C6AB36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341E6DFA-4E87-4C18-AD4F-A41BB91C7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937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712" y="365226"/>
            <a:ext cx="6274062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712" y="1267213"/>
            <a:ext cx="6252670" cy="3511061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879" y="0"/>
            <a:ext cx="8076896" cy="1068935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79" y="1655520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79" y="2127917"/>
            <a:ext cx="4040188" cy="2276294"/>
          </a:xfrm>
        </p:spPr>
        <p:txBody>
          <a:bodyPr/>
          <a:lstStyle>
            <a:lvl1pPr algn="ctr"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  <a:lvl2pPr algn="ctr">
              <a:defRPr sz="2000">
                <a:solidFill>
                  <a:schemeClr val="accent1">
                    <a:lumMod val="50000"/>
                  </a:schemeClr>
                </a:solidFill>
              </a:defRPr>
            </a:lvl2pPr>
            <a:lvl3pPr algn="ctr">
              <a:defRPr sz="1800">
                <a:solidFill>
                  <a:schemeClr val="accent1">
                    <a:lumMod val="50000"/>
                  </a:schemeClr>
                </a:solidFill>
              </a:defRPr>
            </a:lvl3pPr>
            <a:lvl4pPr algn="ctr">
              <a:defRPr sz="1600">
                <a:solidFill>
                  <a:schemeClr val="accent1">
                    <a:lumMod val="50000"/>
                  </a:schemeClr>
                </a:solidFill>
              </a:defRPr>
            </a:lvl4pPr>
            <a:lvl5pPr algn="ctr">
              <a:defRPr sz="1600">
                <a:solidFill>
                  <a:schemeClr val="accent1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1655520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127917"/>
            <a:ext cx="4041775" cy="2276294"/>
          </a:xfrm>
        </p:spPr>
        <p:txBody>
          <a:bodyPr/>
          <a:lstStyle>
            <a:lvl1pPr algn="ctr"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  <a:lvl2pPr algn="ctr">
              <a:defRPr sz="2000">
                <a:solidFill>
                  <a:schemeClr val="accent1">
                    <a:lumMod val="50000"/>
                  </a:schemeClr>
                </a:solidFill>
              </a:defRPr>
            </a:lvl2pPr>
            <a:lvl3pPr algn="ctr">
              <a:defRPr sz="1800">
                <a:solidFill>
                  <a:schemeClr val="accent1">
                    <a:lumMod val="50000"/>
                  </a:schemeClr>
                </a:solidFill>
              </a:defRPr>
            </a:lvl3pPr>
            <a:lvl4pPr algn="ctr">
              <a:defRPr sz="1600">
                <a:solidFill>
                  <a:schemeClr val="accent1">
                    <a:lumMod val="50000"/>
                  </a:schemeClr>
                </a:solidFill>
              </a:defRPr>
            </a:lvl4pPr>
            <a:lvl5pPr algn="ctr">
              <a:defRPr sz="1600">
                <a:solidFill>
                  <a:schemeClr val="accent1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E867DF-3DCA-4725-94F0-F2B6BD747A82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037AF05-9DC4-44B9-B7BA-8C2C6AB369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3/14/2023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341E6DFA-4E87-4C18-AD4F-A41BB91C7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37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&#1588;&#1740;&#1608;&#1607;%20&#1606;&#1575;&#1605;&#1607;%20&#1575;&#1580;&#1585;&#1575;&#1740;&#1740;%20&#1576;&#1587;&#1578;&#1607;%20&#1582;&#1583;&#1605;&#1575;&#1578;%20.pdf" TargetMode="External"/><Relationship Id="rId2" Type="http://schemas.openxmlformats.org/officeDocument/2006/relationships/hyperlink" Target="11442-%20dastor%20amal%20baste%20khdamat%20karkonan%20-%201400.12.7%20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/>
            <a:endParaRPr lang="en-US" altLang="en-US" sz="1800" dirty="0">
              <a:cs typeface="B Mitra" pitchFamily="2" charset="-78"/>
            </a:endParaRPr>
          </a:p>
          <a:p>
            <a:pPr algn="r" rtl="1" eaLnBrk="1" hangingPunct="1"/>
            <a:endParaRPr lang="en-US" altLang="en-US" sz="1800" dirty="0">
              <a:cs typeface="B Mitra" pitchFamily="2" charset="-78"/>
            </a:endParaRPr>
          </a:p>
        </p:txBody>
      </p:sp>
      <p:sp>
        <p:nvSpPr>
          <p:cNvPr id="2051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 dirty="0" smtClean="0"/>
          </a:p>
        </p:txBody>
      </p:sp>
      <p:pic>
        <p:nvPicPr>
          <p:cNvPr id="2052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6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61855" y="128470"/>
            <a:ext cx="5888037" cy="715088"/>
          </a:xfrm>
        </p:spPr>
        <p:txBody>
          <a:bodyPr>
            <a:normAutofit fontScale="90000"/>
          </a:bodyPr>
          <a:lstStyle/>
          <a:p>
            <a:pPr algn="ctr">
              <a:spcBef>
                <a:spcPct val="20000"/>
              </a:spcBef>
              <a:spcAft>
                <a:spcPts val="450"/>
              </a:spcAft>
            </a:pPr>
            <a:r>
              <a:rPr lang="fa-IR" sz="2100" dirty="0">
                <a:solidFill>
                  <a:srgbClr val="FFFF00"/>
                </a:solidFill>
                <a:latin typeface="Calibri Light" panose="020F0302020204030204"/>
                <a:cs typeface="B Titr" panose="00000700000000000000" pitchFamily="2" charset="-78"/>
              </a:rPr>
              <a:t>سند ملی پیشگیری و کنترل بیماری های  غیر واگیر و عوامل خطر مرتبط در بازه زمانی 1394 تا 1404</a:t>
            </a:r>
            <a:r>
              <a:rPr lang="fa-IR" sz="1200" dirty="0">
                <a:solidFill>
                  <a:srgbClr val="FFFF00"/>
                </a:solidFill>
                <a:latin typeface="Calibri Light" panose="020F0302020204030204"/>
                <a:cs typeface="B Titr" panose="00000700000000000000" pitchFamily="2" charset="-78"/>
              </a:rPr>
              <a:t/>
            </a:r>
            <a:br>
              <a:rPr lang="fa-IR" sz="1200" dirty="0">
                <a:solidFill>
                  <a:srgbClr val="FFFF00"/>
                </a:solidFill>
                <a:latin typeface="Calibri Light" panose="020F0302020204030204"/>
                <a:cs typeface="B Titr" panose="00000700000000000000" pitchFamily="2" charset="-78"/>
              </a:rPr>
            </a:br>
            <a:endParaRPr lang="fa-IR" sz="1200" dirty="0">
              <a:solidFill>
                <a:srgbClr val="FFFF00"/>
              </a:solidFill>
              <a:latin typeface="Calibri Light" panose="020F0302020204030204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197404"/>
            <a:ext cx="9000444" cy="3946095"/>
          </a:xfrm>
        </p:spPr>
        <p:txBody>
          <a:bodyPr>
            <a:normAutofit/>
          </a:bodyPr>
          <a:lstStyle/>
          <a:p>
            <a:pPr algn="r" rtl="1"/>
            <a:r>
              <a:rPr lang="fa-IR" sz="1500" dirty="0">
                <a:latin typeface="Verdana"/>
                <a:cs typeface="B Nazanin" panose="00000400000000000000" pitchFamily="2" charset="-78"/>
              </a:rPr>
              <a:t>کاهش 25% از خطر مرگ های زودرس ناشی از بیماری های غیر واگیر</a:t>
            </a:r>
          </a:p>
          <a:p>
            <a:pPr algn="r" rtl="1"/>
            <a:r>
              <a:rPr lang="fa-IR" sz="1500" dirty="0">
                <a:latin typeface="Verdana"/>
                <a:cs typeface="B Nazanin" panose="00000400000000000000" pitchFamily="2" charset="-78"/>
              </a:rPr>
              <a:t>کاهش 20% از میزان تحرک بدنی ناکافی</a:t>
            </a:r>
          </a:p>
          <a:p>
            <a:pPr algn="r" rtl="1"/>
            <a:r>
              <a:rPr lang="fa-IR" sz="1500" dirty="0">
                <a:latin typeface="Verdana"/>
                <a:cs typeface="B Nazanin" panose="00000400000000000000" pitchFamily="2" charset="-78"/>
              </a:rPr>
              <a:t>کاهش 10% از مصرف الکل</a:t>
            </a:r>
          </a:p>
          <a:p>
            <a:pPr algn="r" rtl="1"/>
            <a:r>
              <a:rPr lang="fa-IR" sz="1500" dirty="0">
                <a:latin typeface="Verdana"/>
                <a:cs typeface="B Nazanin" panose="00000400000000000000" pitchFamily="2" charset="-78"/>
              </a:rPr>
              <a:t>کاهش 30% از میزان مصرف نمک سدیم </a:t>
            </a:r>
          </a:p>
          <a:p>
            <a:pPr algn="r" rtl="1"/>
            <a:r>
              <a:rPr lang="fa-IR" sz="1500" dirty="0">
                <a:latin typeface="Verdana"/>
                <a:cs typeface="B Nazanin" panose="00000400000000000000" pitchFamily="2" charset="-78"/>
              </a:rPr>
              <a:t>کاهش 30% از شیوع استعمال دخانیات</a:t>
            </a:r>
          </a:p>
          <a:p>
            <a:pPr algn="r" rtl="1"/>
            <a:r>
              <a:rPr lang="fa-IR" sz="1500" dirty="0">
                <a:latin typeface="Verdana"/>
                <a:cs typeface="B Nazanin" panose="00000400000000000000" pitchFamily="2" charset="-78"/>
              </a:rPr>
              <a:t>کاهش 25% از شیوع پرفشاری خون</a:t>
            </a:r>
          </a:p>
          <a:p>
            <a:pPr algn="r" rtl="1"/>
            <a:r>
              <a:rPr lang="fa-IR" sz="1500" dirty="0">
                <a:latin typeface="Verdana"/>
                <a:cs typeface="B Nazanin" panose="00000400000000000000" pitchFamily="2" charset="-78"/>
              </a:rPr>
              <a:t>جلوگیری از افزایش بیشتر چاقی و دیابت جمعیت</a:t>
            </a:r>
          </a:p>
          <a:p>
            <a:pPr algn="r" rtl="1"/>
            <a:r>
              <a:rPr lang="fa-IR" sz="1500" dirty="0">
                <a:latin typeface="Verdana"/>
                <a:cs typeface="B Nazanin" panose="00000400000000000000" pitchFamily="2" charset="-78"/>
              </a:rPr>
              <a:t>دسترسی 100% جمعیت به داروهای مناسب و فناوری های پایه و ضروری برای درمان بیماری های غیر واگیر</a:t>
            </a:r>
          </a:p>
          <a:p>
            <a:pPr algn="r" rtl="1"/>
            <a:r>
              <a:rPr lang="fa-IR" sz="1500" dirty="0">
                <a:latin typeface="Verdana"/>
                <a:cs typeface="B Nazanin" panose="00000400000000000000" pitchFamily="2" charset="-78"/>
              </a:rPr>
              <a:t>دسترسی حداقل 70% به دارو و مشاوره لازم برای پیشگیری از بیماری های قلبی – عروقی و حملات عروق مغزی </a:t>
            </a:r>
          </a:p>
          <a:p>
            <a:pPr algn="r" rtl="1"/>
            <a:r>
              <a:rPr lang="fa-IR" sz="1500" dirty="0">
                <a:latin typeface="Verdana"/>
                <a:cs typeface="B Nazanin" panose="00000400000000000000" pitchFamily="2" charset="-78"/>
              </a:rPr>
              <a:t>میزان صفر اسیدهای چرب ترانس در روغن های خوراکی و محصولات غذایی</a:t>
            </a:r>
          </a:p>
        </p:txBody>
      </p:sp>
    </p:spTree>
    <p:extLst>
      <p:ext uri="{BB962C8B-B14F-4D97-AF65-F5344CB8AC3E}">
        <p14:creationId xmlns:p14="http://schemas.microsoft.com/office/powerpoint/2010/main" val="266049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96260" y="1044700"/>
            <a:ext cx="5611908" cy="916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 rtl="1">
              <a:defRPr/>
            </a:pPr>
            <a:r>
              <a:rPr lang="fa-IR" sz="3300" dirty="0">
                <a:solidFill>
                  <a:srgbClr val="FFFF00"/>
                </a:solidFill>
                <a:latin typeface="Arial"/>
                <a:cs typeface="B Titr" panose="00000700000000000000" pitchFamily="2" charset="-78"/>
              </a:rPr>
              <a:t>بسته های خدمات میانسالی</a:t>
            </a:r>
          </a:p>
        </p:txBody>
      </p:sp>
    </p:spTree>
    <p:extLst>
      <p:ext uri="{BB962C8B-B14F-4D97-AF65-F5344CB8AC3E}">
        <p14:creationId xmlns:p14="http://schemas.microsoft.com/office/powerpoint/2010/main" val="325439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1175"/>
            <a:ext cx="5497380" cy="429483"/>
          </a:xfrm>
        </p:spPr>
        <p:txBody>
          <a:bodyPr/>
          <a:lstStyle/>
          <a:p>
            <a:pPr algn="ctr"/>
            <a:r>
              <a:rPr lang="fa-IR" sz="2100" dirty="0">
                <a:solidFill>
                  <a:srgbClr val="FFFF00"/>
                </a:solidFill>
                <a:cs typeface="B Titr" panose="00000700000000000000" pitchFamily="2" charset="-78"/>
              </a:rPr>
              <a:t>بسته های خدمتی برنامه سلامت میانسالان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260" y="1167594"/>
            <a:ext cx="8551479" cy="3618402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150000"/>
              </a:lnSpc>
              <a:buClr>
                <a:srgbClr val="00C6BB"/>
              </a:buClr>
              <a:buNone/>
            </a:pPr>
            <a:r>
              <a:rPr lang="fa-IR" dirty="0" smtClean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مراقب سلامت و بهورز (آخرین ویرایش سال 1398)</a:t>
            </a:r>
          </a:p>
          <a:p>
            <a:pPr marL="0" indent="0" algn="r" rtl="1">
              <a:lnSpc>
                <a:spcPct val="150000"/>
              </a:lnSpc>
              <a:buClr>
                <a:srgbClr val="00C6BB"/>
              </a:buClr>
              <a:buNone/>
            </a:pPr>
            <a:r>
              <a:rPr lang="fa-IR" dirty="0" smtClean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ماما (آخرین ویرایش سال 1400 هنوز ابلاغ نشده است)</a:t>
            </a:r>
          </a:p>
          <a:p>
            <a:pPr marL="0" indent="0" algn="r" rtl="1">
              <a:lnSpc>
                <a:spcPct val="150000"/>
              </a:lnSpc>
              <a:buClr>
                <a:srgbClr val="00C6BB"/>
              </a:buClr>
              <a:buNone/>
            </a:pPr>
            <a:r>
              <a:rPr lang="fa-IR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بسته پزشک هنوز </a:t>
            </a:r>
            <a:r>
              <a:rPr lang="fa-IR" dirty="0" smtClean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ابلاغ </a:t>
            </a:r>
            <a:r>
              <a:rPr lang="fa-IR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نشده و در </a:t>
            </a:r>
            <a:r>
              <a:rPr lang="fa-IR" dirty="0" smtClean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حال تدوین می باشد </a:t>
            </a:r>
            <a:endParaRPr lang="en-US" dirty="0">
              <a:solidFill>
                <a:prstClr val="black"/>
              </a:solidFill>
              <a:latin typeface="Century Gothic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7496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730" y="0"/>
            <a:ext cx="4283975" cy="1042857"/>
          </a:xfrm>
        </p:spPr>
        <p:txBody>
          <a:bodyPr>
            <a:normAutofit/>
          </a:bodyPr>
          <a:lstStyle/>
          <a:p>
            <a:pPr algn="ctr"/>
            <a:r>
              <a:rPr lang="fa-IR" sz="2100" dirty="0">
                <a:solidFill>
                  <a:srgbClr val="FFFF00"/>
                </a:solidFill>
                <a:cs typeface="B Titr" panose="00000700000000000000" pitchFamily="2" charset="-78"/>
              </a:rPr>
              <a:t>مکمل های برنامه سلامت میانسالان</a:t>
            </a:r>
            <a:endParaRPr lang="fa-IR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55" y="1197405"/>
            <a:ext cx="8704185" cy="3512215"/>
          </a:xfrm>
        </p:spPr>
        <p:txBody>
          <a:bodyPr/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1800" dirty="0">
                <a:cs typeface="B Nazanin" panose="00000400000000000000" pitchFamily="2" charset="-78"/>
              </a:rPr>
              <a:t>قرص پرل </a:t>
            </a:r>
            <a:r>
              <a:rPr lang="en-US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D3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  </a:t>
            </a:r>
            <a:r>
              <a:rPr lang="fa-IR" sz="1800" dirty="0">
                <a:cs typeface="B Nazanin" panose="00000400000000000000" pitchFamily="2" charset="-78"/>
              </a:rPr>
              <a:t>(50000 واحدی) جهت مصرف یک عدد در ماه 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1800" dirty="0">
                <a:cs typeface="B Nazanin" panose="00000400000000000000" pitchFamily="2" charset="-78"/>
              </a:rPr>
              <a:t>در واحدهای ارائه خدمت، توزیع مکمل ویتامین </a:t>
            </a:r>
            <a:r>
              <a:rPr lang="en-US" sz="1800" dirty="0">
                <a:cs typeface="B Nazanin" panose="00000400000000000000" pitchFamily="2" charset="-78"/>
              </a:rPr>
              <a:t>D3 </a:t>
            </a:r>
            <a:r>
              <a:rPr lang="fa-IR" sz="1800" dirty="0">
                <a:cs typeface="B Nazanin" panose="00000400000000000000" pitchFamily="2" charset="-78"/>
              </a:rPr>
              <a:t>به گروه هدف میانسالان به صورت 10 تایی انجام گردد. 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نحوه برآورد مکمل : 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1800" dirty="0">
                <a:cs typeface="B Nazanin" panose="00000400000000000000" pitchFamily="2" charset="-78"/>
              </a:rPr>
              <a:t>تعداد مکمل ثبت شده در فصلی از سال گذشته که بیشترین ثبت مکمل انجام شده × 1.1 </a:t>
            </a:r>
            <a:r>
              <a:rPr lang="fa-IR" sz="1800" dirty="0" smtClean="0">
                <a:cs typeface="B Nazanin" panose="00000400000000000000" pitchFamily="2" charset="-78"/>
              </a:rPr>
              <a:t>استوک 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1800" dirty="0" smtClean="0">
                <a:cs typeface="B Nazanin" panose="00000400000000000000" pitchFamily="2" charset="-78"/>
              </a:rPr>
              <a:t>(ضریب با توجه به میانگین توزیع، تعیین می شود)</a:t>
            </a:r>
            <a:endParaRPr lang="fa-IR" sz="18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1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8793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0" y="586585"/>
            <a:ext cx="6588732" cy="1188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 rtl="1">
              <a:defRPr/>
            </a:pPr>
            <a:r>
              <a:rPr lang="fa-IR" sz="3300" dirty="0">
                <a:solidFill>
                  <a:srgbClr val="FFFF00"/>
                </a:solidFill>
                <a:latin typeface="Arial"/>
                <a:cs typeface="B Titr" panose="00000700000000000000" pitchFamily="2" charset="-78"/>
              </a:rPr>
              <a:t>شاخص های خدمات بهورز/ مراقب سلامت</a:t>
            </a:r>
          </a:p>
        </p:txBody>
      </p:sp>
    </p:spTree>
    <p:extLst>
      <p:ext uri="{BB962C8B-B14F-4D97-AF65-F5344CB8AC3E}">
        <p14:creationId xmlns:p14="http://schemas.microsoft.com/office/powerpoint/2010/main" val="163636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730" y="0"/>
            <a:ext cx="4436680" cy="1042857"/>
          </a:xfrm>
        </p:spPr>
        <p:txBody>
          <a:bodyPr>
            <a:normAutofit/>
          </a:bodyPr>
          <a:lstStyle/>
          <a:p>
            <a:pPr algn="ctr"/>
            <a:r>
              <a:rPr lang="fa-IR" sz="2100" dirty="0">
                <a:solidFill>
                  <a:srgbClr val="FFFF00"/>
                </a:solidFill>
                <a:cs typeface="B Titr" panose="00000700000000000000" pitchFamily="2" charset="-78"/>
              </a:rPr>
              <a:t>شاخص های اصلی برنامه سلامت میانسالان </a:t>
            </a:r>
            <a:endParaRPr lang="fa-IR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dirty="0" smtClean="0">
                <a:cs typeface="B Nazanin" panose="00000400000000000000" pitchFamily="2" charset="-78"/>
              </a:rPr>
              <a:t>1- پوشش تمام خدمات ارزیابی دوره ای میانسالان </a:t>
            </a:r>
          </a:p>
          <a:p>
            <a:pPr marL="0" indent="0" algn="r" rtl="1">
              <a:buNone/>
            </a:pPr>
            <a:r>
              <a:rPr lang="fa-IR" dirty="0" smtClean="0">
                <a:cs typeface="B Nazanin" panose="00000400000000000000" pitchFamily="2" charset="-78"/>
              </a:rPr>
              <a:t>2- پوشش تمام خدمات شیوه زندگی سالم در میانسالان </a:t>
            </a:r>
          </a:p>
          <a:p>
            <a:pPr marL="0" indent="0" algn="r" rtl="1">
              <a:buNone/>
            </a:pPr>
            <a:r>
              <a:rPr lang="fa-IR" dirty="0" smtClean="0">
                <a:cs typeface="B Nazanin" panose="00000400000000000000" pitchFamily="2" charset="-78"/>
              </a:rPr>
              <a:t>3- پوشش حداقل یک خدمت ارزیابی دوره ای میانسالان</a:t>
            </a:r>
          </a:p>
          <a:p>
            <a:pPr marL="0" indent="0" algn="r" rtl="1">
              <a:buNone/>
            </a:pPr>
            <a:r>
              <a:rPr lang="fa-IR" dirty="0" smtClean="0">
                <a:cs typeface="B Nazanin" panose="00000400000000000000" pitchFamily="2" charset="-78"/>
              </a:rPr>
              <a:t>4- پوشش 5 خدمت به تفکیک 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9233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259" y="-880"/>
            <a:ext cx="4886561" cy="865275"/>
          </a:xfrm>
        </p:spPr>
        <p:txBody>
          <a:bodyPr>
            <a:noAutofit/>
          </a:bodyPr>
          <a:lstStyle/>
          <a:p>
            <a:pPr algn="ctr" rtl="1">
              <a:lnSpc>
                <a:spcPct val="107000"/>
              </a:lnSpc>
            </a:pPr>
            <a:r>
              <a:rPr lang="fa-IR" sz="18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شاخص های مربوط به </a:t>
            </a:r>
            <a:r>
              <a:rPr lang="fa-IR" sz="150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بهورز/ مراقب سلامت </a:t>
            </a:r>
            <a:r>
              <a:rPr lang="fa-IR" sz="18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 برنامه سلامت میانسالان</a:t>
            </a:r>
            <a:endParaRPr lang="fa-IR" sz="1800" dirty="0">
              <a:solidFill>
                <a:srgbClr val="FFFF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5268204"/>
              </p:ext>
            </p:extLst>
          </p:nvPr>
        </p:nvGraphicFramePr>
        <p:xfrm>
          <a:off x="67465" y="1197405"/>
          <a:ext cx="8847743" cy="4311952"/>
        </p:xfrm>
        <a:graphic>
          <a:graphicData uri="http://schemas.openxmlformats.org/drawingml/2006/table">
            <a:tbl>
              <a:tblPr rtl="1" firstRow="1" firstCol="1" bandRow="1"/>
              <a:tblGrid>
                <a:gridCol w="416521">
                  <a:extLst>
                    <a:ext uri="{9D8B030D-6E8A-4147-A177-3AD203B41FA5}">
                      <a16:colId xmlns:a16="http://schemas.microsoft.com/office/drawing/2014/main" val="3089387272"/>
                    </a:ext>
                  </a:extLst>
                </a:gridCol>
                <a:gridCol w="2293095">
                  <a:extLst>
                    <a:ext uri="{9D8B030D-6E8A-4147-A177-3AD203B41FA5}">
                      <a16:colId xmlns:a16="http://schemas.microsoft.com/office/drawing/2014/main" val="2298433903"/>
                    </a:ext>
                  </a:extLst>
                </a:gridCol>
                <a:gridCol w="4068671">
                  <a:extLst>
                    <a:ext uri="{9D8B030D-6E8A-4147-A177-3AD203B41FA5}">
                      <a16:colId xmlns:a16="http://schemas.microsoft.com/office/drawing/2014/main" val="3463011875"/>
                    </a:ext>
                  </a:extLst>
                </a:gridCol>
                <a:gridCol w="2069456">
                  <a:extLst>
                    <a:ext uri="{9D8B030D-6E8A-4147-A177-3AD203B41FA5}">
                      <a16:colId xmlns:a16="http://schemas.microsoft.com/office/drawing/2014/main" val="2540165029"/>
                    </a:ext>
                  </a:extLst>
                </a:gridCol>
              </a:tblGrid>
              <a:tr h="402909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ردیف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عنوان شاخص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صورت کسر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مخرج کسر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4112514"/>
                  </a:ext>
                </a:extLst>
              </a:tr>
              <a:tr h="548818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D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</a:t>
                      </a:r>
                      <a:r>
                        <a:rPr lang="fa-IR" sz="105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تمام خدمات ارزیابی دوره ای</a:t>
                      </a:r>
                      <a:endParaRPr lang="fa-IR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D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میانسالانی که تمام خدمات ارزیابی دوره ای را دریافت کرده </a:t>
                      </a: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اند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</a:t>
                      </a:r>
                      <a:r>
                        <a:rPr lang="fa-IR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کد </a:t>
                      </a:r>
                      <a:r>
                        <a:rPr lang="fa-IR" sz="1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112472</a:t>
                      </a:r>
                      <a:r>
                        <a:rPr lang="fa-IR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گزارشهای دوره ای سامانه سیب )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D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میانسالان ثبت نام شده در سامانه </a:t>
                      </a:r>
                      <a:r>
                        <a:rPr lang="fa-IR" sz="1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سیب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(کد </a:t>
                      </a:r>
                      <a:r>
                        <a:rPr lang="fa-IR" sz="14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111796</a:t>
                      </a:r>
                      <a:r>
                        <a:rPr lang="fa-IR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گزارشهای دوره ای </a:t>
                      </a:r>
                      <a:r>
                        <a:rPr lang="fa-IR" sz="1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میانسالان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D5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322433"/>
                  </a:ext>
                </a:extLst>
              </a:tr>
              <a:tr h="428598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</a:t>
                      </a:r>
                      <a:r>
                        <a:rPr lang="fa-IR" sz="105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تمام خدمات شیوه زندگی سالم</a:t>
                      </a:r>
                      <a:endParaRPr lang="en-US" sz="105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میانسالانی که تمام خدمات شیوه زندگی سالم را دریافت کرده </a:t>
                      </a: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اند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(کد </a:t>
                      </a:r>
                      <a:r>
                        <a:rPr lang="fa-IR" sz="14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111786</a:t>
                      </a: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گزارشهای دوره ای سامانه </a:t>
                      </a: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سیب)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2545909"/>
                  </a:ext>
                </a:extLst>
              </a:tr>
              <a:tr h="428598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3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D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</a:t>
                      </a:r>
                      <a:r>
                        <a:rPr lang="fa-IR" sz="105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حداقل یک خدمت ارزیابی دوره ای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D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میانسالانی که  حداقل یک خدمت ارزیابی دوره ای را دریافت کرده اند </a:t>
                      </a:r>
                      <a:endParaRPr lang="fa-IR" sz="105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(کد</a:t>
                      </a:r>
                      <a:r>
                        <a:rPr lang="fa-IR" sz="105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113103</a:t>
                      </a: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در گزارشهای </a:t>
                      </a:r>
                      <a:r>
                        <a:rPr lang="fa-IR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دوره ای سامانه سیب )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D5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D5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381534"/>
                  </a:ext>
                </a:extLst>
              </a:tr>
              <a:tr h="472920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4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خدمت </a:t>
                      </a:r>
                      <a:r>
                        <a:rPr lang="fa-IR" sz="105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تن </a:t>
                      </a:r>
                      <a:r>
                        <a:rPr lang="fa-IR" sz="105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سنجی</a:t>
                      </a:r>
                      <a:endParaRPr lang="en-US" sz="105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میانسالانی که  خدمت تن سنجی را دریافت کرده </a:t>
                      </a: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اند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 </a:t>
                      </a:r>
                      <a:r>
                        <a:rPr lang="fa-IR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کد </a:t>
                      </a:r>
                      <a:r>
                        <a:rPr lang="fa-IR" sz="14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110103</a:t>
                      </a:r>
                      <a:r>
                        <a:rPr lang="fa-IR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گزارشهای دوره ای سامانه سیب )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215975"/>
                  </a:ext>
                </a:extLst>
              </a:tr>
              <a:tr h="428598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5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D5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خدمت </a:t>
                      </a:r>
                      <a:r>
                        <a:rPr lang="fa-IR" sz="105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ارزیابی فعالیت </a:t>
                      </a:r>
                      <a:r>
                        <a:rPr lang="fa-IR" sz="105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بدنی</a:t>
                      </a:r>
                      <a:endParaRPr lang="en-US" sz="105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D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میانسالانی که  خدمت  ارزیابی فعالیت بدنی را دریافت کرده </a:t>
                      </a: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اند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</a:t>
                      </a:r>
                      <a:r>
                        <a:rPr lang="fa-IR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کد </a:t>
                      </a:r>
                      <a:r>
                        <a:rPr lang="fa-IR" sz="14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110107</a:t>
                      </a:r>
                      <a:r>
                        <a:rPr lang="fa-IR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گزارشهای دوره ای سامانه سیب )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D5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D5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1011965"/>
                  </a:ext>
                </a:extLst>
              </a:tr>
              <a:tr h="428598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6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خدمت </a:t>
                      </a:r>
                      <a:r>
                        <a:rPr lang="fa-IR" sz="105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بررسی مصرف دخانیات و مواد مخدر</a:t>
                      </a:r>
                      <a:endParaRPr lang="en-US" sz="105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میانسالانی که خدمت بررسی مصرف دخانیات و مواد مخدر را دریافت کرده اند </a:t>
                      </a:r>
                      <a:endParaRPr lang="fa-IR" sz="105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 </a:t>
                      </a:r>
                      <a:r>
                        <a:rPr lang="fa-IR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کد </a:t>
                      </a:r>
                      <a:r>
                        <a:rPr lang="fa-IR" sz="14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110109</a:t>
                      </a:r>
                      <a:r>
                        <a:rPr lang="fa-IR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گزارشهای دوره ای سامانه سیب )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7220602"/>
                  </a:ext>
                </a:extLst>
              </a:tr>
              <a:tr h="363268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7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D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خدمت</a:t>
                      </a:r>
                      <a:r>
                        <a:rPr lang="fa-IR" sz="105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ارزیابی </a:t>
                      </a:r>
                      <a:r>
                        <a:rPr lang="fa-IR" sz="105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سلامت </a:t>
                      </a:r>
                      <a:r>
                        <a:rPr lang="fa-IR" sz="105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روان</a:t>
                      </a:r>
                      <a:endParaRPr lang="en-US" sz="105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D5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میانسالانی که خدمت ارزیابی سلامت روان را دریافت کرده اند </a:t>
                      </a:r>
                      <a:endParaRPr lang="fa-IR" sz="105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 </a:t>
                      </a:r>
                      <a:r>
                        <a:rPr lang="fa-IR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کد </a:t>
                      </a:r>
                      <a:r>
                        <a:rPr lang="fa-IR" sz="14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111966</a:t>
                      </a: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 گزارشهای دوره ای سامانه سیب )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D5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D5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2971610"/>
                  </a:ext>
                </a:extLst>
              </a:tr>
              <a:tr h="428598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8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پوشش خدمت </a:t>
                      </a:r>
                      <a:r>
                        <a:rPr lang="fa-IR" sz="105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اندازه گیری فشار خون  </a:t>
                      </a: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(خطر سنجی)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میانسالانی که خدمت اندازه گیری فشار خون را دریافت کرده </a:t>
                      </a: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اند</a:t>
                      </a: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05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</a:t>
                      </a:r>
                      <a:r>
                        <a:rPr lang="fa-IR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کد </a:t>
                      </a:r>
                      <a:r>
                        <a:rPr lang="fa-IR" sz="14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111775</a:t>
                      </a:r>
                      <a:r>
                        <a:rPr lang="fa-IR" sz="105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گزارشهای دوره ای سامانه سیب )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3440274"/>
                  </a:ext>
                </a:extLst>
              </a:tr>
              <a:tr h="344836">
                <a:tc gridSpan="4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0015" marR="400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2858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053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3555" y="128470"/>
            <a:ext cx="4738015" cy="610820"/>
          </a:xfrm>
        </p:spPr>
        <p:txBody>
          <a:bodyPr>
            <a:noAutofit/>
          </a:bodyPr>
          <a:lstStyle/>
          <a:p>
            <a:pPr algn="ctr" rtl="1"/>
            <a:r>
              <a:rPr lang="fa-IR" sz="2100" dirty="0">
                <a:solidFill>
                  <a:srgbClr val="FFFF00"/>
                </a:solidFill>
                <a:cs typeface="B Titr" panose="00000700000000000000" pitchFamily="2" charset="-78"/>
              </a:rPr>
              <a:t>نکات مهم در محاسبه شاخص ها: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" y="1044700"/>
            <a:ext cx="9000444" cy="4098800"/>
          </a:xfrm>
        </p:spPr>
        <p:txBody>
          <a:bodyPr>
            <a:normAutofit fontScale="92500" lnSpcReduction="10000"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1800" b="1" dirty="0">
                <a:cs typeface="B Nazanin" panose="00000400000000000000" pitchFamily="2" charset="-78"/>
              </a:rPr>
              <a:t>1- درمحاسبه شاخص ها همیشه تعداد خدمت گیرنده را در نظر می گیریم نه تعداد خدمت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1800" b="1" dirty="0">
                <a:cs typeface="B Nazanin" panose="00000400000000000000" pitchFamily="2" charset="-78"/>
              </a:rPr>
              <a:t>2- در مخرج کسر تعداد میانسالان تا پایان آن زمانی را در نظر میگیریم که شاخص در آن مقطع زمانی را میخواهیم محاسبه کنیم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1800" b="1" dirty="0">
                <a:cs typeface="B Nazanin" panose="00000400000000000000" pitchFamily="2" charset="-78"/>
              </a:rPr>
              <a:t>3- مخرج همه شاخصهای مراقب </a:t>
            </a:r>
            <a:r>
              <a:rPr lang="fa-IR" sz="1800" b="1" dirty="0" smtClean="0">
                <a:cs typeface="B Nazanin" panose="00000400000000000000" pitchFamily="2" charset="-78"/>
              </a:rPr>
              <a:t>سلامت، </a:t>
            </a:r>
            <a:r>
              <a:rPr lang="fa-IR" sz="1800" b="1" dirty="0">
                <a:cs typeface="B Nazanin" panose="00000400000000000000" pitchFamily="2" charset="-78"/>
              </a:rPr>
              <a:t>میانسالان 30تا59 ساله است (اگر شاخص را به تفکیک جنسیت بخواهیم محاسبه کنیم هم برای صورت هم مخرج جنس مورد نظر انتخاب </a:t>
            </a:r>
            <a:r>
              <a:rPr lang="fa-IR" sz="1800" b="1" dirty="0" smtClean="0">
                <a:cs typeface="B Nazanin" panose="00000400000000000000" pitchFamily="2" charset="-78"/>
              </a:rPr>
              <a:t>می شود </a:t>
            </a:r>
            <a:r>
              <a:rPr lang="fa-IR" sz="1800" b="1" dirty="0">
                <a:cs typeface="B Nazanin" panose="00000400000000000000" pitchFamily="2" charset="-78"/>
              </a:rPr>
              <a:t>)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1800" b="1" dirty="0">
                <a:cs typeface="B Nazanin" panose="00000400000000000000" pitchFamily="2" charset="-78"/>
              </a:rPr>
              <a:t>4-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مخرج همه شاخصهای مامایی زنان 30تا59 ساله</a:t>
            </a:r>
            <a:r>
              <a:rPr lang="fa-IR" sz="1800" b="1" dirty="0">
                <a:cs typeface="B Nazanin" panose="00000400000000000000" pitchFamily="2" charset="-78"/>
              </a:rPr>
              <a:t> </a:t>
            </a:r>
            <a:r>
              <a:rPr lang="fa-IR" sz="1800" b="1" dirty="0" smtClean="0">
                <a:cs typeface="B Nazanin" panose="00000400000000000000" pitchFamily="2" charset="-78"/>
              </a:rPr>
              <a:t>است (</a:t>
            </a:r>
            <a:r>
              <a:rPr lang="fa-IR" sz="1800" b="1" dirty="0">
                <a:cs typeface="B Nazanin" panose="00000400000000000000" pitchFamily="2" charset="-78"/>
              </a:rPr>
              <a:t>صرفنظر از بدون همسر یا دارای همسر ، مجرد یا متاهل </a:t>
            </a:r>
            <a:r>
              <a:rPr lang="fa-IR" sz="1800" b="1" dirty="0" smtClean="0">
                <a:cs typeface="B Nazanin" panose="00000400000000000000" pitchFamily="2" charset="-78"/>
              </a:rPr>
              <a:t>) به جز </a:t>
            </a:r>
            <a:r>
              <a:rPr lang="fa-IR" sz="1800" b="1" dirty="0">
                <a:cs typeface="B Nazanin" panose="00000400000000000000" pitchFamily="2" charset="-78"/>
              </a:rPr>
              <a:t>ارزیابی علائم و عوارض یائسگی : زنان 45 تا 59 </a:t>
            </a:r>
            <a:r>
              <a:rPr lang="fa-IR" sz="1800" b="1" dirty="0" smtClean="0">
                <a:cs typeface="B Nazanin" panose="00000400000000000000" pitchFamily="2" charset="-78"/>
              </a:rPr>
              <a:t>سال</a:t>
            </a:r>
            <a:endParaRPr lang="fa-IR" sz="18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1800" b="1" dirty="0">
                <a:cs typeface="B Nazanin" panose="00000400000000000000" pitchFamily="2" charset="-78"/>
              </a:rPr>
              <a:t> </a:t>
            </a:r>
            <a:r>
              <a:rPr lang="fa-IR" sz="1800" b="1" dirty="0" smtClean="0">
                <a:cs typeface="B Nazanin" panose="00000400000000000000" pitchFamily="2" charset="-78"/>
              </a:rPr>
              <a:t>5- شیوه </a:t>
            </a:r>
            <a:r>
              <a:rPr lang="fa-IR" sz="1800" b="1" dirty="0">
                <a:cs typeface="B Nazanin" panose="00000400000000000000" pitchFamily="2" charset="-78"/>
              </a:rPr>
              <a:t>زندگی سالم شامل 3 خدمت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تن سنجی </a:t>
            </a:r>
            <a:r>
              <a:rPr lang="fa-IR" sz="1800" b="1" dirty="0">
                <a:cs typeface="B Nazanin" panose="00000400000000000000" pitchFamily="2" charset="-78"/>
              </a:rPr>
              <a:t>،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فعالیت بدنی </a:t>
            </a:r>
            <a:r>
              <a:rPr lang="fa-IR" sz="1800" b="1" dirty="0">
                <a:cs typeface="B Nazanin" panose="00000400000000000000" pitchFamily="2" charset="-78"/>
              </a:rPr>
              <a:t>و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دخانیات</a:t>
            </a:r>
            <a:r>
              <a:rPr lang="fa-IR" sz="1800" b="1" dirty="0">
                <a:cs typeface="B Nazanin" panose="00000400000000000000" pitchFamily="2" charset="-78"/>
              </a:rPr>
              <a:t> می باشد</a:t>
            </a:r>
            <a:r>
              <a:rPr lang="fa-IR" sz="1800" b="1" dirty="0" smtClean="0">
                <a:cs typeface="B Nazanin" panose="00000400000000000000" pitchFamily="2" charset="-78"/>
              </a:rPr>
              <a:t>.</a:t>
            </a:r>
            <a:endParaRPr lang="fa-IR" sz="18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1800" b="1" dirty="0">
                <a:cs typeface="B Nazanin" panose="00000400000000000000" pitchFamily="2" charset="-78"/>
              </a:rPr>
              <a:t>6- شاخص همه خدمات ارزیابی سلامت میانسالان شامل 5 خدمت تن سنجی، فعالیت بدنی، دخانیات،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روان</a:t>
            </a:r>
            <a:r>
              <a:rPr lang="fa-IR" sz="1800" b="1" dirty="0">
                <a:cs typeface="B Nazanin" panose="00000400000000000000" pitchFamily="2" charset="-78"/>
              </a:rPr>
              <a:t> و </a:t>
            </a:r>
            <a:r>
              <a:rPr 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خطرسنجی</a:t>
            </a:r>
            <a:r>
              <a:rPr lang="fa-IR" sz="1800" b="1" dirty="0">
                <a:cs typeface="B Nazanin" panose="00000400000000000000" pitchFamily="2" charset="-78"/>
              </a:rPr>
              <a:t> می باشد.</a:t>
            </a:r>
          </a:p>
        </p:txBody>
      </p:sp>
    </p:spTree>
    <p:extLst>
      <p:ext uri="{BB962C8B-B14F-4D97-AF65-F5344CB8AC3E}">
        <p14:creationId xmlns:p14="http://schemas.microsoft.com/office/powerpoint/2010/main" val="379706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43554" y="739290"/>
            <a:ext cx="6319257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rtl="1">
              <a:defRPr/>
            </a:pPr>
            <a:r>
              <a:rPr lang="fa-IR" sz="3300" dirty="0">
                <a:solidFill>
                  <a:srgbClr val="FFFF00"/>
                </a:solidFill>
                <a:latin typeface="Arial"/>
                <a:cs typeface="B Titr" panose="00000700000000000000" pitchFamily="2" charset="-78"/>
              </a:rPr>
              <a:t>شاخص </a:t>
            </a:r>
            <a:r>
              <a:rPr lang="fa-IR" sz="3300" dirty="0">
                <a:solidFill>
                  <a:srgbClr val="FFFF00"/>
                </a:solidFill>
                <a:cs typeface="B Titr" panose="00000700000000000000" pitchFamily="2" charset="-78"/>
              </a:rPr>
              <a:t>های خدمات بهورز/ مراقب سلامت</a:t>
            </a:r>
          </a:p>
          <a:p>
            <a:pPr defTabSz="685800" rtl="1">
              <a:defRPr/>
            </a:pPr>
            <a:r>
              <a:rPr lang="fa-IR" sz="3300" dirty="0">
                <a:solidFill>
                  <a:srgbClr val="FFFF00"/>
                </a:solidFill>
                <a:latin typeface="Arial"/>
                <a:cs typeface="B Titr" panose="00000700000000000000" pitchFamily="2" charset="-78"/>
              </a:rPr>
              <a:t>سال 1401</a:t>
            </a:r>
          </a:p>
        </p:txBody>
      </p:sp>
    </p:spTree>
    <p:extLst>
      <p:ext uri="{BB962C8B-B14F-4D97-AF65-F5344CB8AC3E}">
        <p14:creationId xmlns:p14="http://schemas.microsoft.com/office/powerpoint/2010/main" val="93793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52560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3" name="Down Arrow 2"/>
          <p:cNvSpPr/>
          <p:nvPr/>
        </p:nvSpPr>
        <p:spPr>
          <a:xfrm>
            <a:off x="5020802" y="3003798"/>
            <a:ext cx="162018" cy="21602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305174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-9150" y="586585"/>
            <a:ext cx="6376798" cy="1080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fa-IR" sz="2700" dirty="0" smtClean="0">
                <a:solidFill>
                  <a:srgbClr val="FFFF00"/>
                </a:solidFill>
                <a:cs typeface="B Titr" panose="00000700000000000000" pitchFamily="2" charset="-78"/>
              </a:rPr>
              <a:t>جلسه هماهنگی مسئولین سلامت خانواده شهرستان ها</a:t>
            </a:r>
          </a:p>
          <a:p>
            <a:r>
              <a:rPr lang="fa-IR" sz="2000" dirty="0" smtClean="0">
                <a:solidFill>
                  <a:schemeClr val="bg1"/>
                </a:solidFill>
                <a:cs typeface="B Titr" panose="00000700000000000000" pitchFamily="2" charset="-78"/>
              </a:rPr>
              <a:t>برنامه سلامت </a:t>
            </a:r>
            <a:r>
              <a:rPr lang="fa-IR" sz="2000" dirty="0">
                <a:solidFill>
                  <a:schemeClr val="bg1"/>
                </a:solidFill>
                <a:cs typeface="B Titr" panose="00000700000000000000" pitchFamily="2" charset="-78"/>
              </a:rPr>
              <a:t>میانسالان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601670" y="2419045"/>
            <a:ext cx="4104456" cy="810090"/>
          </a:xfrm>
        </p:spPr>
        <p:txBody>
          <a:bodyPr>
            <a:normAutofit/>
          </a:bodyPr>
          <a:lstStyle/>
          <a:p>
            <a:pPr algn="ctr"/>
            <a:r>
              <a:rPr lang="fa-IR" sz="1700" dirty="0" smtClean="0">
                <a:latin typeface="Browallia New" panose="020B0604020202020204" pitchFamily="34" charset="-34"/>
                <a:cs typeface="B Titr" panose="00000700000000000000" pitchFamily="2" charset="-78"/>
              </a:rPr>
              <a:t>معاونت بهداشت دانشگاه علوم پزشکی اصفهان</a:t>
            </a:r>
          </a:p>
          <a:p>
            <a:pPr algn="ctr" rtl="1"/>
            <a:r>
              <a:rPr lang="fa-IR" sz="1600" dirty="0" smtClean="0">
                <a:latin typeface="Browallia New" panose="020B0604020202020204" pitchFamily="34" charset="-34"/>
                <a:cs typeface="B Titr" panose="00000700000000000000" pitchFamily="2" charset="-78"/>
              </a:rPr>
              <a:t>16 اسفند 1401</a:t>
            </a:r>
            <a:endParaRPr lang="fa-IR" sz="1600" dirty="0">
              <a:latin typeface="Browallia New" panose="020B0604020202020204" pitchFamily="34" charset="-34"/>
              <a:cs typeface="B Titr" panose="00000700000000000000" pitchFamily="2" charset="-78"/>
            </a:endParaRPr>
          </a:p>
        </p:txBody>
      </p:sp>
      <p:pic>
        <p:nvPicPr>
          <p:cNvPr id="7" name="Picture 4" descr="F:\trustees\overal\arm\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935" y="3793390"/>
            <a:ext cx="726713" cy="72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ubtitle 3"/>
          <p:cNvSpPr txBox="1">
            <a:spLocks/>
          </p:cNvSpPr>
          <p:nvPr/>
        </p:nvSpPr>
        <p:spPr bwMode="auto">
          <a:xfrm>
            <a:off x="5330026" y="4525771"/>
            <a:ext cx="1374413" cy="358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fa-IR" altLang="en-US" sz="825" b="1" dirty="0">
                <a:cs typeface="B Mitra" pitchFamily="2" charset="-78"/>
              </a:rPr>
              <a:t>گروه سلامت خانواده و جمعیت </a:t>
            </a:r>
            <a:br>
              <a:rPr lang="fa-IR" altLang="en-US" sz="825" b="1" dirty="0">
                <a:cs typeface="B Mitra" pitchFamily="2" charset="-78"/>
              </a:rPr>
            </a:br>
            <a:r>
              <a:rPr lang="fa-IR" altLang="en-US" sz="825" b="1" dirty="0">
                <a:cs typeface="B Mitra" pitchFamily="2" charset="-78"/>
              </a:rPr>
              <a:t>معاونت بهداشتی استان اصفهان </a:t>
            </a:r>
            <a:r>
              <a:rPr lang="en-US" altLang="en-US" sz="825" b="1" dirty="0">
                <a:cs typeface="B Mitra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9814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3357312"/>
              </p:ext>
            </p:extLst>
          </p:nvPr>
        </p:nvGraphicFramePr>
        <p:xfrm>
          <a:off x="0" y="128470"/>
          <a:ext cx="9000445" cy="5015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2188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9946840"/>
              </p:ext>
            </p:extLst>
          </p:nvPr>
        </p:nvGraphicFramePr>
        <p:xfrm>
          <a:off x="1" y="128470"/>
          <a:ext cx="9144000" cy="4886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8010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281175"/>
            <a:ext cx="4123036" cy="422502"/>
          </a:xfrm>
          <a:solidFill>
            <a:srgbClr val="003296"/>
          </a:solidFill>
        </p:spPr>
        <p:txBody>
          <a:bodyPr>
            <a:noAutofit/>
          </a:bodyPr>
          <a:lstStyle/>
          <a:p>
            <a:pPr algn="ctr"/>
            <a:r>
              <a:rPr lang="fa-IR" sz="2100" dirty="0">
                <a:solidFill>
                  <a:srgbClr val="FFFF00"/>
                </a:solidFill>
                <a:cs typeface="B Titr" panose="00000700000000000000" pitchFamily="2" charset="-78"/>
              </a:rPr>
              <a:t>اهمیت ارائه خدمات همزمان میانسالان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260" y="1655520"/>
            <a:ext cx="8704185" cy="2901395"/>
          </a:xfrm>
        </p:spPr>
        <p:txBody>
          <a:bodyPr>
            <a:noAutofit/>
          </a:bodyPr>
          <a:lstStyle/>
          <a:p>
            <a:pPr algn="just" defTabSz="514350" rtl="1">
              <a:lnSpc>
                <a:spcPct val="115000"/>
              </a:lnSpc>
              <a:spcBef>
                <a:spcPts val="225"/>
              </a:spcBef>
              <a:buClr>
                <a:srgbClr val="72A376"/>
              </a:buClr>
              <a:buSzPct val="68000"/>
              <a:buFont typeface="Symbol" panose="05050102010706020507" pitchFamily="18" charset="2"/>
              <a:buChar char=""/>
            </a:pPr>
            <a:r>
              <a:rPr lang="fa-IR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رویکرد مرکز جوانی جمعیت، سلامت خانواده و مدارس در همه برنامه های گروه های </a:t>
            </a:r>
            <a:r>
              <a:rPr lang="fa-IR" dirty="0" smtClean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سنی، </a:t>
            </a:r>
            <a:r>
              <a:rPr lang="fa-IR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فرد محور است، نه خدمت محور</a:t>
            </a:r>
          </a:p>
        </p:txBody>
      </p:sp>
    </p:spTree>
    <p:extLst>
      <p:ext uri="{BB962C8B-B14F-4D97-AF65-F5344CB8AC3E}">
        <p14:creationId xmlns:p14="http://schemas.microsoft.com/office/powerpoint/2010/main" val="165214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3658" y="303498"/>
            <a:ext cx="3231047" cy="458115"/>
          </a:xfrm>
          <a:noFill/>
        </p:spPr>
        <p:txBody>
          <a:bodyPr>
            <a:noAutofit/>
          </a:bodyPr>
          <a:lstStyle/>
          <a:p>
            <a:pPr algn="ctr" rtl="1">
              <a:lnSpc>
                <a:spcPct val="107000"/>
              </a:lnSpc>
              <a:spcAft>
                <a:spcPts val="600"/>
              </a:spcAft>
            </a:pPr>
            <a:r>
              <a:rPr lang="fa-IR" sz="18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نتایج پراکندگی در ارائه خدمات: </a:t>
            </a:r>
            <a:endParaRPr lang="fa-IR" sz="1800" dirty="0">
              <a:solidFill>
                <a:srgbClr val="FFFF00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96261" y="1383619"/>
            <a:ext cx="8551480" cy="3019727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 algn="r" defTabSz="685800" rtl="1">
              <a:buClr>
                <a:srgbClr val="00C6BB"/>
              </a:buClr>
              <a:defRPr/>
            </a:pPr>
            <a:r>
              <a:rPr lang="fa-IR" sz="1800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مراجعات متعدد گیرنده خدمات و نارضایتی</a:t>
            </a:r>
          </a:p>
          <a:p>
            <a:pPr marL="257175" indent="-257175" algn="r" defTabSz="685800" rtl="1">
              <a:buClr>
                <a:srgbClr val="00C6BB"/>
              </a:buClr>
              <a:defRPr/>
            </a:pPr>
            <a:r>
              <a:rPr lang="fa-IR" sz="1800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افت کیفیت ارائه خدمت به دلیل عدم بررسی همزمان عوامل خطر مرتبط با بیماریها</a:t>
            </a:r>
          </a:p>
          <a:p>
            <a:pPr marL="257175" indent="-257175" algn="r" defTabSz="685800" rtl="1">
              <a:buClr>
                <a:srgbClr val="00C6BB"/>
              </a:buClr>
              <a:defRPr/>
            </a:pPr>
            <a:r>
              <a:rPr lang="fa-IR" sz="1800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افزایش بار مراجعه به پزشک</a:t>
            </a:r>
          </a:p>
          <a:p>
            <a:pPr marL="257175" indent="-257175" algn="r" defTabSz="685800" rtl="1">
              <a:buClr>
                <a:srgbClr val="00C6BB"/>
              </a:buClr>
              <a:defRPr/>
            </a:pPr>
            <a:r>
              <a:rPr lang="fa-IR" sz="1800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افت پوشش تمام خدمات ارزیابی میانسالان و پوشش خدمات شیوه زندگی سالم در میانسالی</a:t>
            </a:r>
          </a:p>
          <a:p>
            <a:pPr algn="r" rtl="1">
              <a:buClr>
                <a:srgbClr val="00C6BB"/>
              </a:buClr>
              <a:defRPr/>
            </a:pPr>
            <a:endParaRPr lang="fa-IR" sz="1800" dirty="0">
              <a:solidFill>
                <a:prstClr val="black"/>
              </a:solidFill>
              <a:latin typeface="Century Gothic"/>
              <a:cs typeface="B Nazanin" panose="00000400000000000000" pitchFamily="2" charset="-78"/>
            </a:endParaRPr>
          </a:p>
          <a:p>
            <a:pPr algn="ctr" rtl="1">
              <a:buClr>
                <a:srgbClr val="00C6BB"/>
              </a:buClr>
              <a:defRPr/>
            </a:pPr>
            <a:r>
              <a:rPr lang="fa-IR" sz="1800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و نهایتا </a:t>
            </a:r>
            <a:r>
              <a:rPr lang="fa-IR" sz="2400" b="1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افزایش هزینه های سیستم سلامت</a:t>
            </a:r>
          </a:p>
          <a:p>
            <a:pPr marL="257175" indent="-257175" algn="r" defTabSz="685800" rtl="1">
              <a:buClr>
                <a:srgbClr val="00C6BB"/>
              </a:buClr>
              <a:defRPr/>
            </a:pPr>
            <a:endParaRPr lang="fa-IR" sz="1800" dirty="0">
              <a:solidFill>
                <a:prstClr val="black"/>
              </a:solidFill>
              <a:latin typeface="Century Gothic"/>
              <a:cs typeface="B Nazanin" panose="00000400000000000000" pitchFamily="2" charset="-78"/>
            </a:endParaRPr>
          </a:p>
          <a:p>
            <a:pPr marL="0" indent="0" algn="r" defTabSz="685800" rtl="1">
              <a:buClr>
                <a:srgbClr val="00C6BB"/>
              </a:buClr>
              <a:buNone/>
              <a:defRPr/>
            </a:pPr>
            <a:endParaRPr lang="fa-IR" sz="1200" dirty="0">
              <a:solidFill>
                <a:prstClr val="black"/>
              </a:solidFill>
              <a:latin typeface="Century Gothic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047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-314560" y="1197405"/>
            <a:ext cx="685800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rtl="1">
              <a:defRPr/>
            </a:pPr>
            <a:r>
              <a:rPr lang="fa-IR" sz="3300" dirty="0">
                <a:solidFill>
                  <a:srgbClr val="FFFF00"/>
                </a:solidFill>
                <a:cs typeface="B Titr" panose="00000700000000000000" pitchFamily="2" charset="-78"/>
              </a:rPr>
              <a:t>شاخص های خدمات ماما</a:t>
            </a:r>
          </a:p>
          <a:p>
            <a:pPr lvl="0" rtl="1">
              <a:defRPr/>
            </a:pPr>
            <a:r>
              <a:rPr lang="fa-IR" sz="3300" dirty="0">
                <a:solidFill>
                  <a:srgbClr val="FFFF00"/>
                </a:solidFill>
                <a:cs typeface="B Titr" panose="00000700000000000000" pitchFamily="2" charset="-78"/>
              </a:rPr>
              <a:t>سال 1401</a:t>
            </a:r>
          </a:p>
        </p:txBody>
      </p:sp>
    </p:spTree>
    <p:extLst>
      <p:ext uri="{BB962C8B-B14F-4D97-AF65-F5344CB8AC3E}">
        <p14:creationId xmlns:p14="http://schemas.microsoft.com/office/powerpoint/2010/main" val="3228746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4544"/>
            <a:ext cx="9144000" cy="5218044"/>
          </a:xfrm>
          <a:prstGeom prst="rect">
            <a:avLst/>
          </a:prstGeom>
        </p:spPr>
      </p:pic>
      <p:sp>
        <p:nvSpPr>
          <p:cNvPr id="2" name="Down Arrow 1"/>
          <p:cNvSpPr/>
          <p:nvPr/>
        </p:nvSpPr>
        <p:spPr>
          <a:xfrm>
            <a:off x="5182820" y="1808225"/>
            <a:ext cx="305410" cy="45811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474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Down Arrow 4"/>
          <p:cNvSpPr/>
          <p:nvPr/>
        </p:nvSpPr>
        <p:spPr>
          <a:xfrm>
            <a:off x="4355976" y="1653648"/>
            <a:ext cx="162018" cy="21602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63162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3659" y="195486"/>
            <a:ext cx="6036596" cy="459242"/>
          </a:xfrm>
          <a:solidFill>
            <a:srgbClr val="003296"/>
          </a:solidFill>
        </p:spPr>
        <p:txBody>
          <a:bodyPr>
            <a:normAutofit/>
          </a:bodyPr>
          <a:lstStyle/>
          <a:p>
            <a:pPr algn="ctr"/>
            <a:r>
              <a:rPr lang="fa-IR" sz="1350" dirty="0">
                <a:solidFill>
                  <a:srgbClr val="FFFF00"/>
                </a:solidFill>
                <a:cs typeface="B Titr" panose="00000700000000000000" pitchFamily="2" charset="-78"/>
              </a:rPr>
              <a:t>فرمول نحوه استخراج شاخص های خدمات مامایی در برنامه سلامت میانسالان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2340009"/>
              </p:ext>
            </p:extLst>
          </p:nvPr>
        </p:nvGraphicFramePr>
        <p:xfrm>
          <a:off x="143555" y="1197405"/>
          <a:ext cx="8856890" cy="372646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9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231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13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03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2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4574">
                <a:tc>
                  <a:txBody>
                    <a:bodyPr/>
                    <a:lstStyle/>
                    <a:p>
                      <a:pPr algn="ctr" rtl="1"/>
                      <a:r>
                        <a:rPr lang="fa-IR" sz="900" dirty="0" smtClean="0">
                          <a:cs typeface="B Titr" panose="00000700000000000000" pitchFamily="2" charset="-78"/>
                        </a:rPr>
                        <a:t>ردیف</a:t>
                      </a:r>
                      <a:endParaRPr lang="fa-IR" sz="900" dirty="0">
                        <a:cs typeface="B Titr" panose="00000700000000000000" pitchFamily="2" charset="-78"/>
                      </a:endParaRPr>
                    </a:p>
                  </a:txBody>
                  <a:tcPr marL="51435" marR="51435" marT="25718" marB="25718" vert="vert27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800" dirty="0" smtClean="0">
                          <a:cs typeface="B Titr" panose="00000700000000000000" pitchFamily="2" charset="-78"/>
                        </a:rPr>
                        <a:t>عنوان شاخص</a:t>
                      </a:r>
                      <a:endParaRPr lang="fa-IR" sz="800" dirty="0">
                        <a:cs typeface="B Titr" panose="00000700000000000000" pitchFamily="2" charset="-78"/>
                      </a:endParaRPr>
                    </a:p>
                  </a:txBody>
                  <a:tcPr marL="51435" marR="51435" marT="25718" marB="25718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800" dirty="0" smtClean="0">
                          <a:cs typeface="B Titr" panose="00000700000000000000" pitchFamily="2" charset="-78"/>
                        </a:rPr>
                        <a:t>صورت کسر</a:t>
                      </a:r>
                      <a:endParaRPr lang="fa-IR" sz="800" dirty="0">
                        <a:cs typeface="B Titr" panose="00000700000000000000" pitchFamily="2" charset="-78"/>
                      </a:endParaRPr>
                    </a:p>
                  </a:txBody>
                  <a:tcPr marL="51435" marR="51435" marT="25718" marB="25718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800" dirty="0" smtClean="0">
                          <a:cs typeface="B Titr" panose="00000700000000000000" pitchFamily="2" charset="-78"/>
                        </a:rPr>
                        <a:t>مخرج کسر</a:t>
                      </a:r>
                      <a:endParaRPr lang="fa-IR" sz="800" dirty="0">
                        <a:cs typeface="B Titr" panose="00000700000000000000" pitchFamily="2" charset="-78"/>
                      </a:endParaRPr>
                    </a:p>
                  </a:txBody>
                  <a:tcPr marL="51435" marR="51435" marT="25718" marB="25718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800" dirty="0" smtClean="0">
                          <a:cs typeface="B Titr" panose="00000700000000000000" pitchFamily="2" charset="-78"/>
                        </a:rPr>
                        <a:t>مسیر استخراج</a:t>
                      </a:r>
                      <a:endParaRPr lang="fa-IR" sz="800" dirty="0">
                        <a:cs typeface="B Titr" panose="00000700000000000000" pitchFamily="2" charset="-78"/>
                      </a:endParaRPr>
                    </a:p>
                  </a:txBody>
                  <a:tcPr marL="51435" marR="51435" marT="25718" marB="25718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8163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fa-IR" sz="9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</a:t>
                      </a:r>
                      <a:endParaRPr lang="fa-IR" sz="9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 زنان میانسال </a:t>
                      </a:r>
                      <a:r>
                        <a:rPr lang="fa-IR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دریافت کننده خدمت </a:t>
                      </a: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ارزیابی عفونت آمیزشی و </a:t>
                      </a:r>
                      <a:r>
                        <a:rPr lang="fa-IR" sz="11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ایدز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زنان میانسال (59 - 30 سال) که خدمت ارزیابی عفونت آمیزشی و ایدز (ماما) برای آنها انجام شده است</a:t>
                      </a:r>
                      <a:endParaRPr lang="en-US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جمعیت زنان میانسال </a:t>
                      </a:r>
                      <a:r>
                        <a:rPr kumimoji="0" lang="fa-IR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(59 - 30 سال) </a:t>
                      </a:r>
                      <a:r>
                        <a:rPr kumimoji="0" lang="fa-IR" sz="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ثبت نام شده در سامانه سیب</a:t>
                      </a:r>
                      <a:endParaRPr kumimoji="0" lang="fa-IR" sz="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1435" marR="51435" marT="25718" marB="25718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گزارشات دوره ای سامانه سیب / فعالیت کاربران سامانه سیب</a:t>
                      </a:r>
                      <a:endParaRPr kumimoji="0" lang="fa-IR" sz="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1435" marR="51435" marT="25718" marB="25718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1511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fa-IR" sz="9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2</a:t>
                      </a:r>
                      <a:endParaRPr lang="fa-IR" sz="9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 زنان میانسال </a:t>
                      </a:r>
                      <a:r>
                        <a:rPr lang="fa-IR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دریافت کننده </a:t>
                      </a:r>
                      <a:r>
                        <a:rPr lang="fa-I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خدمت </a:t>
                      </a: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تاریخچه باروری و </a:t>
                      </a:r>
                      <a:r>
                        <a:rPr lang="fa-IR" sz="11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یائسگی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زنان میانسال (59 - 30 سال) که خدمت تاریخچه باروری و یائسگی برای آنها انجام شده است</a:t>
                      </a:r>
                      <a:endParaRPr lang="en-US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جمعیت زنان میانسال </a:t>
                      </a:r>
                      <a:r>
                        <a:rPr kumimoji="0" lang="fa-IR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(59 - 30 سال) </a:t>
                      </a:r>
                      <a:r>
                        <a:rPr kumimoji="0" lang="fa-IR" sz="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ثبت نام شده در سامانه سیب</a:t>
                      </a:r>
                      <a:endParaRPr kumimoji="0" lang="fa-IR" sz="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1435" marR="51435" marT="25718" marB="25718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گزارشات دوره ای سامانه سیب / فعالیت کاربران سامانه سیب</a:t>
                      </a:r>
                      <a:endParaRPr kumimoji="0" lang="fa-IR" sz="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1435" marR="51435" marT="25718" marB="25718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1511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fa-IR" sz="9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3</a:t>
                      </a:r>
                      <a:endParaRPr lang="fa-IR" sz="9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 زنان میانسال </a:t>
                      </a:r>
                      <a:r>
                        <a:rPr lang="fa-IR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دریافت کننده خدمت</a:t>
                      </a:r>
                      <a:r>
                        <a:rPr lang="fa-IR" sz="11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1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ارزیابی اختلال عملکرد </a:t>
                      </a:r>
                      <a:r>
                        <a:rPr lang="fa-IR" sz="11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جنسی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زنان میانسال (59 - 30 سال) که خدمت ارزیابی اختلال عملکرد جنسی برای آنها انجام شده است</a:t>
                      </a:r>
                      <a:endParaRPr lang="en-US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جمعیت زنان میانسال </a:t>
                      </a:r>
                      <a:r>
                        <a:rPr kumimoji="0" lang="fa-IR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(59 - 30 سال) </a:t>
                      </a:r>
                      <a:r>
                        <a:rPr kumimoji="0" lang="fa-IR" sz="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ثبت نام شده در سامانه سیب</a:t>
                      </a:r>
                      <a:endParaRPr kumimoji="0" lang="fa-IR" sz="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1435" marR="51435" marT="25718" marB="25718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گزارشات دوره ای سامانه سیب / فعالیت کاربران سامانه سیب</a:t>
                      </a:r>
                      <a:endParaRPr kumimoji="0" lang="fa-IR" sz="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1435" marR="51435" marT="25718" marB="25718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4355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fa-IR" sz="9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4</a:t>
                      </a:r>
                      <a:endParaRPr lang="fa-IR" sz="9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1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 زنان (45 تا 59 سال) دریافت کننده خدمت </a:t>
                      </a:r>
                      <a:r>
                        <a:rPr lang="fa-IR" sz="1100" b="1" kern="1200" noProof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ارزیابی علائم و عوارض یائسگی</a:t>
                      </a:r>
                      <a:r>
                        <a:rPr lang="fa-IR" sz="1100" b="1" kern="1200" noProof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(غیر پزشک)</a:t>
                      </a:r>
                    </a:p>
                    <a:p>
                      <a:pPr marL="0" algn="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a-IR" sz="11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1435" marR="51435" marT="25718" marB="25718" anchor="ctr"/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8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زنان (45 تا 59 سال) </a:t>
                      </a:r>
                      <a:r>
                        <a:rPr lang="fa-IR" sz="8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که خدمت </a:t>
                      </a:r>
                      <a:r>
                        <a:rPr kumimoji="0" lang="fa-IR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ارزیابی علائم و عوارض یائسگی(غیر پزشک)</a:t>
                      </a:r>
                      <a:r>
                        <a:rPr lang="fa-IR" sz="8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برای آنها انجام شده است</a:t>
                      </a:r>
                      <a:endParaRPr lang="fa-IR" sz="8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1435" marR="51435" marT="25718" marB="25718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جمعیت زنان میانسال </a:t>
                      </a:r>
                      <a:r>
                        <a:rPr kumimoji="0" lang="fa-IR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(59 - 45سال) </a:t>
                      </a:r>
                      <a:r>
                        <a:rPr kumimoji="0" lang="fa-IR" sz="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ثبت نام شده در سامانه سیب</a:t>
                      </a:r>
                      <a:endParaRPr kumimoji="0" lang="fa-IR" sz="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1435" marR="51435" marT="25718" marB="25718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گزارشات دوره ای سامانه سیب / فعالیت کاربران سامانه سیب</a:t>
                      </a:r>
                      <a:endParaRPr kumimoji="0" lang="fa-IR" sz="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1435" marR="51435" marT="25718" marB="25718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2299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fa-IR" sz="9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5</a:t>
                      </a:r>
                      <a:endParaRPr lang="fa-IR" sz="9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1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 زنان میانسال دریافت کننده خدمت </a:t>
                      </a:r>
                      <a:r>
                        <a:rPr lang="fa-IR" sz="1100" b="1" kern="1200" noProof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غربالگری و تشخیص زودهنگام </a:t>
                      </a:r>
                      <a:r>
                        <a:rPr lang="fa-IR" sz="1100" b="1" kern="1200" noProof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سرطان پستان</a:t>
                      </a:r>
                    </a:p>
                    <a:p>
                      <a:pPr marL="0" algn="r" defTabSz="457200" rtl="1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a-IR" sz="11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1435" marR="51435" marT="25718" marB="25718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8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زنان میانسال </a:t>
                      </a:r>
                      <a:r>
                        <a:rPr lang="fa-IR" sz="800" b="1" kern="1200" noProof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(59 - 30 سال) </a:t>
                      </a:r>
                      <a:r>
                        <a:rPr lang="fa-IR" sz="8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که خدمت </a:t>
                      </a:r>
                      <a:r>
                        <a:rPr lang="fa-IR" sz="800" b="1" kern="1200" noProof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غربالگری و تشخیص زودهنگام سرطان پستان برای آنها انجام شده است</a:t>
                      </a:r>
                    </a:p>
                  </a:txBody>
                  <a:tcPr marL="51435" marR="51435" marT="25718" marB="25718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جمعیت زنان میانسال </a:t>
                      </a:r>
                      <a:r>
                        <a:rPr kumimoji="0" lang="fa-IR" sz="8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(59 - 30 سال) </a:t>
                      </a:r>
                      <a:r>
                        <a:rPr kumimoji="0" lang="fa-IR" sz="800" b="1" i="0" u="none" strike="noStrike" kern="1200" cap="none" spc="0" normalizeH="0" baseline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ثبت نام شده در سامانه سیب</a:t>
                      </a:r>
                      <a:endParaRPr kumimoji="0" lang="fa-IR" sz="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1435" marR="51435" marT="25718" marB="25718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فعالیت کاربران سامانه سیب</a:t>
                      </a:r>
                    </a:p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a-IR" sz="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1435" marR="51435" marT="25718" marB="25718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2299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fa-IR" sz="9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6</a:t>
                      </a:r>
                      <a:endParaRPr lang="fa-IR" sz="9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 زنان میانسال دریافت کننده خدمت غربالگری و تشخیص زودهنگام </a:t>
                      </a:r>
                      <a:r>
                        <a:rPr kumimoji="0" lang="fa-IR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سرطان سرویکس</a:t>
                      </a:r>
                    </a:p>
                    <a:p>
                      <a:pPr marL="0" marR="0" lvl="0" indent="0" algn="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a-IR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1435" marR="51435" marT="25718" marB="25718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زنان میانسال (59 - 30 سال) که خدمت غربالگری و تشخیص زودهنگام سرطان سرویکس برای آنها انجام شده است</a:t>
                      </a:r>
                    </a:p>
                  </a:txBody>
                  <a:tcPr marL="51435" marR="51435" marT="25718" marB="25718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جمعیت زنان میانسال </a:t>
                      </a:r>
                      <a:r>
                        <a:rPr kumimoji="0" lang="fa-IR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(59 - 30 سال) </a:t>
                      </a:r>
                      <a:r>
                        <a:rPr kumimoji="0" lang="fa-IR" sz="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ثبت نام شده در سامانه سیب</a:t>
                      </a:r>
                      <a:endParaRPr kumimoji="0" lang="fa-IR" sz="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1435" marR="51435" marT="25718" marB="25718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فعالیت کاربران سامانه سیب</a:t>
                      </a:r>
                    </a:p>
                    <a:p>
                      <a:pPr marL="0" marR="0" lvl="0" indent="0" algn="ctr" defTabSz="4572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a-IR" sz="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1435" marR="51435" marT="25718" marB="25718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831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25450"/>
              </p:ext>
            </p:extLst>
          </p:nvPr>
        </p:nvGraphicFramePr>
        <p:xfrm>
          <a:off x="0" y="0"/>
          <a:ext cx="9305855" cy="5143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4140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5676" y="303498"/>
            <a:ext cx="2458209" cy="429483"/>
          </a:xfrm>
        </p:spPr>
        <p:txBody>
          <a:bodyPr/>
          <a:lstStyle/>
          <a:p>
            <a:pPr algn="ctr"/>
            <a:r>
              <a:rPr lang="fa-IR" sz="2100" dirty="0">
                <a:solidFill>
                  <a:srgbClr val="FFFF00"/>
                </a:solidFill>
                <a:cs typeface="B Titr" panose="00000700000000000000" pitchFamily="2" charset="-78"/>
              </a:rPr>
              <a:t>ارائه خدمات</a:t>
            </a:r>
            <a:r>
              <a:rPr lang="fa-IR" sz="1575" b="1" dirty="0">
                <a:solidFill>
                  <a:srgbClr val="FFFF00"/>
                </a:solidFill>
                <a:latin typeface="Century Gothic"/>
              </a:rPr>
              <a:t> </a:t>
            </a:r>
            <a:r>
              <a:rPr lang="fa-IR" sz="2100" dirty="0">
                <a:solidFill>
                  <a:srgbClr val="FFFF00"/>
                </a:solidFill>
                <a:cs typeface="B Titr" panose="00000700000000000000" pitchFamily="2" charset="-78"/>
              </a:rPr>
              <a:t>کیفی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67594"/>
            <a:ext cx="9000445" cy="3618402"/>
          </a:xfrm>
        </p:spPr>
        <p:txBody>
          <a:bodyPr>
            <a:noAutofit/>
          </a:bodyPr>
          <a:lstStyle/>
          <a:p>
            <a:pPr marL="0" indent="0" algn="r" rtl="1">
              <a:buClr>
                <a:srgbClr val="00C6BB"/>
              </a:buClr>
              <a:buNone/>
            </a:pPr>
            <a:r>
              <a:rPr lang="fa-IR" sz="1500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برای ارائه خدمات کیفی موارد زیر لازم الاجرا می باشد:</a:t>
            </a:r>
          </a:p>
          <a:p>
            <a:pPr algn="r" rtl="1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fa-IR" sz="1500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تکریم مشتری (گیرنده خدمت)</a:t>
            </a:r>
          </a:p>
          <a:p>
            <a:pPr algn="r" rtl="1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fa-IR" sz="1500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نوبت دهی</a:t>
            </a:r>
          </a:p>
          <a:p>
            <a:pPr algn="r" rtl="1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fa-IR" sz="1500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توضیح اولیه ارائه خدمت و آگاهی مراجعه کننده از آنچه برایش می خواهیم انجام دهیم</a:t>
            </a:r>
          </a:p>
          <a:p>
            <a:pPr algn="r" rtl="1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fa-IR" sz="1500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تبحر ارائه دهنده خدمت از نظر علمی و عملی (گذراندن دوره های آموزشی علمی و عملی)</a:t>
            </a:r>
          </a:p>
          <a:p>
            <a:pPr algn="r" rtl="1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fa-IR" sz="1500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تاکید بر تاریخ مراجعه بعدی پس از پایان ارائه خدمت</a:t>
            </a:r>
          </a:p>
          <a:p>
            <a:pPr algn="r" rtl="1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fa-IR" sz="1500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مناسب بودن مکان ارائه خدمت</a:t>
            </a:r>
            <a:r>
              <a:rPr lang="en-US" sz="1500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 </a:t>
            </a:r>
            <a:r>
              <a:rPr lang="fa-IR" sz="1500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(اصل محرمانگی)</a:t>
            </a:r>
          </a:p>
          <a:p>
            <a:pPr algn="r" rtl="1"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fa-IR" sz="1500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توجه به حضور «مراجعه کننده» با توجه به ثبت الکترونیک خدمات</a:t>
            </a:r>
            <a:endParaRPr lang="en-US" sz="1500" dirty="0">
              <a:solidFill>
                <a:prstClr val="black"/>
              </a:solidFill>
              <a:latin typeface="Century Gothic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111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55" y="281175"/>
            <a:ext cx="5497380" cy="429483"/>
          </a:xfrm>
          <a:noFill/>
        </p:spPr>
        <p:txBody>
          <a:bodyPr/>
          <a:lstStyle/>
          <a:p>
            <a:pPr algn="ctr" rtl="1"/>
            <a:r>
              <a:rPr lang="fa-IR" sz="2100" dirty="0">
                <a:solidFill>
                  <a:srgbClr val="FFFF00"/>
                </a:solidFill>
                <a:cs typeface="B Titr" panose="00000700000000000000" pitchFamily="2" charset="-78"/>
              </a:rPr>
              <a:t>اهمیت سلامت میانسالان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55" y="1113588"/>
            <a:ext cx="8704185" cy="3901442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100" b="1" dirty="0">
                <a:solidFill>
                  <a:srgbClr val="3366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از بعد سلامتی : </a:t>
            </a:r>
          </a:p>
          <a:p>
            <a:pPr algn="just" rtl="1"/>
            <a:r>
              <a:rPr lang="fa-IR" sz="15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سهم نزدیک به 50 درصد از جمعیت</a:t>
            </a:r>
          </a:p>
          <a:p>
            <a:pPr algn="just" rtl="1"/>
            <a:r>
              <a:rPr lang="fa-IR" sz="15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محور سلامت خانواده و جامعه </a:t>
            </a:r>
            <a:r>
              <a:rPr lang="fa-IR" sz="12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(همه ابعاد سلامت خانواده متاثر از مرگ و مير، ناتواني و رفتارهاي آنهاست)</a:t>
            </a:r>
          </a:p>
          <a:p>
            <a:pPr algn="just" rtl="1"/>
            <a:r>
              <a:rPr lang="fa-IR" sz="15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تمرکز بر حمایت از خانواده و توجه کمتر به سلامت خود</a:t>
            </a:r>
          </a:p>
          <a:p>
            <a:pPr algn="just" rtl="1"/>
            <a:r>
              <a:rPr lang="fa-IR" sz="15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تمرکز سیستم بهداشت و درمان بر مراقبت از گروه های آسیب پذیر</a:t>
            </a:r>
          </a:p>
          <a:p>
            <a:pPr algn="just" rtl="1"/>
            <a:r>
              <a:rPr lang="fa-IR" sz="15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مخاطرات کار و محیط همزمان با سایر مخاطرات سلامت تهدید کننده</a:t>
            </a:r>
          </a:p>
          <a:p>
            <a:pPr algn="just" rtl="1"/>
            <a:r>
              <a:rPr lang="ar-SA" sz="15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تاثیر </a:t>
            </a:r>
            <a:r>
              <a:rPr lang="fa-IR" sz="15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منفی </a:t>
            </a:r>
            <a:r>
              <a:rPr lang="ar-SA" sz="15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بیماری</a:t>
            </a:r>
            <a:r>
              <a:rPr lang="fa-IR" sz="15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15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های دوره میانسالی</a:t>
            </a:r>
            <a:r>
              <a:rPr lang="fa-IR" sz="15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در دستیابی به سالمندی</a:t>
            </a:r>
            <a:r>
              <a:rPr lang="ar-SA" sz="15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سالم، پویا و فعال </a:t>
            </a:r>
          </a:p>
          <a:p>
            <a:pPr algn="just" rtl="1"/>
            <a:r>
              <a:rPr lang="fa-IR" sz="15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رشد فزاینده گذار از میانسالی به سالمندی</a:t>
            </a:r>
          </a:p>
          <a:p>
            <a:pPr marL="0" indent="0" algn="r" rtl="1">
              <a:buNone/>
            </a:pPr>
            <a:r>
              <a:rPr lang="fa-IR" sz="2100" b="1" dirty="0">
                <a:solidFill>
                  <a:srgbClr val="3366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از بعد اقتصادی :  </a:t>
            </a:r>
          </a:p>
          <a:p>
            <a:pPr algn="just" rtl="1"/>
            <a:r>
              <a:rPr lang="fa-IR" sz="15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گروه مولد و نبض تپنده جامعه</a:t>
            </a:r>
          </a:p>
          <a:p>
            <a:pPr algn="just" rtl="1"/>
            <a:r>
              <a:rPr lang="fa-IR" sz="15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فشار اقتصادی به جامعه به دلیل روزهای از دست رفته کاری، درآمد زایی خانوار و هزینه های سلامت در خانواده </a:t>
            </a:r>
          </a:p>
          <a:p>
            <a:pPr algn="just" rtl="1"/>
            <a:r>
              <a:rPr lang="fa-IR" sz="15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تاثیر بر نظام سلامت (</a:t>
            </a:r>
            <a:r>
              <a:rPr lang="ar-SA" sz="1500" dirty="0">
                <a:solidFill>
                  <a:schemeClr val="tx1"/>
                </a:solidFill>
                <a:cs typeface="B Nazanin" panose="00000400000000000000" pitchFamily="2" charset="-78"/>
              </a:rPr>
              <a:t>تعداد تخت اشغال شده در اورژانس</a:t>
            </a:r>
            <a:r>
              <a:rPr lang="fa-IR" sz="15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1500" dirty="0">
                <a:solidFill>
                  <a:schemeClr val="tx1"/>
                </a:solidFill>
                <a:cs typeface="B Nazanin" panose="00000400000000000000" pitchFamily="2" charset="-78"/>
              </a:rPr>
              <a:t>ها، بیمارستان</a:t>
            </a:r>
            <a:r>
              <a:rPr lang="fa-IR" sz="15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1500" dirty="0">
                <a:solidFill>
                  <a:schemeClr val="tx1"/>
                </a:solidFill>
                <a:cs typeface="B Nazanin" panose="00000400000000000000" pitchFamily="2" charset="-78"/>
              </a:rPr>
              <a:t>های جنرال و تخصصی</a:t>
            </a:r>
            <a:r>
              <a:rPr lang="fa-IR" sz="1500" dirty="0">
                <a:solidFill>
                  <a:schemeClr val="tx1"/>
                </a:solidFill>
                <a:cs typeface="B Nazanin" panose="00000400000000000000" pitchFamily="2" charset="-78"/>
              </a:rPr>
              <a:t> و ...)</a:t>
            </a:r>
            <a:endParaRPr lang="fa-IR" sz="1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31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43555" y="1197405"/>
            <a:ext cx="5611908" cy="540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 rtl="1">
              <a:defRPr/>
            </a:pPr>
            <a:r>
              <a:rPr lang="fa-IR" sz="3300" dirty="0">
                <a:solidFill>
                  <a:srgbClr val="FFFF00"/>
                </a:solidFill>
                <a:latin typeface="Arial"/>
                <a:cs typeface="B Titr" panose="00000700000000000000" pitchFamily="2" charset="-78"/>
              </a:rPr>
              <a:t>گزارش ها و آمار برنامه سلامت میانسالان</a:t>
            </a:r>
          </a:p>
        </p:txBody>
      </p:sp>
    </p:spTree>
    <p:extLst>
      <p:ext uri="{BB962C8B-B14F-4D97-AF65-F5344CB8AC3E}">
        <p14:creationId xmlns:p14="http://schemas.microsoft.com/office/powerpoint/2010/main" val="138972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4" y="141481"/>
            <a:ext cx="8093365" cy="788484"/>
          </a:xfrm>
          <a:solidFill>
            <a:srgbClr val="003296"/>
          </a:solidFill>
        </p:spPr>
        <p:txBody>
          <a:bodyPr/>
          <a:lstStyle/>
          <a:p>
            <a:pPr algn="ctr"/>
            <a:r>
              <a:rPr lang="fa-IR" sz="2100" dirty="0">
                <a:solidFill>
                  <a:srgbClr val="FFFF00"/>
                </a:solidFill>
                <a:cs typeface="B Titr" panose="00000700000000000000" pitchFamily="2" charset="-78"/>
              </a:rPr>
              <a:t>ارسال گزارشات برنامه خدمات ادغام  یافته سلامت میانسالان</a:t>
            </a:r>
            <a:br>
              <a:rPr lang="fa-IR" sz="2100" dirty="0">
                <a:solidFill>
                  <a:srgbClr val="FFFF00"/>
                </a:solidFill>
                <a:cs typeface="B Titr" panose="00000700000000000000" pitchFamily="2" charset="-78"/>
              </a:rPr>
            </a:br>
            <a:r>
              <a:rPr lang="fa-IR" sz="1500" dirty="0"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r>
              <a:rPr lang="fa-IR" sz="1500" dirty="0">
                <a:solidFill>
                  <a:srgbClr val="FFFF00"/>
                </a:solidFill>
                <a:cs typeface="B Titr" panose="00000700000000000000" pitchFamily="2" charset="-78"/>
              </a:rPr>
              <a:t>نامه شماره 1271 مورخ 1401/2/12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053193"/>
            <a:ext cx="6858000" cy="3840815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18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endParaRPr lang="fa-IR" dirty="0">
              <a:solidFill>
                <a:prstClr val="black">
                  <a:lumMod val="85000"/>
                  <a:lumOff val="15000"/>
                </a:prstClr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223627" y="1113592"/>
          <a:ext cx="6777373" cy="3918661"/>
        </p:xfrm>
        <a:graphic>
          <a:graphicData uri="http://schemas.openxmlformats.org/drawingml/2006/table">
            <a:tbl>
              <a:tblPr rtl="1" firstRow="1" firstCol="1" bandRow="1"/>
              <a:tblGrid>
                <a:gridCol w="273962">
                  <a:extLst>
                    <a:ext uri="{9D8B030D-6E8A-4147-A177-3AD203B41FA5}">
                      <a16:colId xmlns:a16="http://schemas.microsoft.com/office/drawing/2014/main" val="2501613001"/>
                    </a:ext>
                  </a:extLst>
                </a:gridCol>
                <a:gridCol w="2650493">
                  <a:extLst>
                    <a:ext uri="{9D8B030D-6E8A-4147-A177-3AD203B41FA5}">
                      <a16:colId xmlns:a16="http://schemas.microsoft.com/office/drawing/2014/main" val="1092669122"/>
                    </a:ext>
                  </a:extLst>
                </a:gridCol>
                <a:gridCol w="526740">
                  <a:extLst>
                    <a:ext uri="{9D8B030D-6E8A-4147-A177-3AD203B41FA5}">
                      <a16:colId xmlns:a16="http://schemas.microsoft.com/office/drawing/2014/main" val="3072779220"/>
                    </a:ext>
                  </a:extLst>
                </a:gridCol>
                <a:gridCol w="1231218">
                  <a:extLst>
                    <a:ext uri="{9D8B030D-6E8A-4147-A177-3AD203B41FA5}">
                      <a16:colId xmlns:a16="http://schemas.microsoft.com/office/drawing/2014/main" val="4089956552"/>
                    </a:ext>
                  </a:extLst>
                </a:gridCol>
                <a:gridCol w="2094960">
                  <a:extLst>
                    <a:ext uri="{9D8B030D-6E8A-4147-A177-3AD203B41FA5}">
                      <a16:colId xmlns:a16="http://schemas.microsoft.com/office/drawing/2014/main" val="2511132460"/>
                    </a:ext>
                  </a:extLst>
                </a:gridCol>
              </a:tblGrid>
              <a:tr h="265351">
                <a:tc>
                  <a:txBody>
                    <a:bodyPr/>
                    <a:lstStyle/>
                    <a:p>
                      <a:pPr marL="71755" marR="71755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5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ردیف</a:t>
                      </a:r>
                      <a:endParaRPr lang="en-US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46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عنوان گزارش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46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توالی ارسال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46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مستندات</a:t>
                      </a:r>
                      <a:r>
                        <a:rPr lang="fa-I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46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آخرین مهلت ارسال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46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0086608"/>
                  </a:ext>
                </a:extLst>
              </a:tr>
              <a:tr h="184023">
                <a:tc rowSpan="4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گزارش عملکرد فعالیت های آموزشی برنامه سلامت میانسالان  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فصلی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طی نامه اداری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(طبق فایل پیوست)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1401/4/5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7054113"/>
                  </a:ext>
                </a:extLst>
              </a:tr>
              <a:tr h="1840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1401/7/5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1026707"/>
                  </a:ext>
                </a:extLst>
              </a:tr>
              <a:tr h="1840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1401/10/5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1489292"/>
                  </a:ext>
                </a:extLst>
              </a:tr>
              <a:tr h="1840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1401/12/15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3844370"/>
                  </a:ext>
                </a:extLst>
              </a:tr>
              <a:tr h="184023">
                <a:tc rowSpan="4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2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ارسال تعداد پاپ اسمیر و نتایج راستی آزمایی های انجام شده از نمونه های پاپ اسمیر گرفته شده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فصلی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algn="ctr" rtl="1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طی نامه اداری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( طبق فایل  پیوست )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1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1401/4/5</a:t>
                      </a:r>
                      <a:endParaRPr lang="en-US" sz="900" b="1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6115527"/>
                  </a:ext>
                </a:extLst>
              </a:tr>
              <a:tr h="1840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1401/7/5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1591488"/>
                  </a:ext>
                </a:extLst>
              </a:tr>
              <a:tr h="1840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1401/10/5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4333361"/>
                  </a:ext>
                </a:extLst>
              </a:tr>
              <a:tr h="1840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1401/12/15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458318"/>
                  </a:ext>
                </a:extLst>
              </a:tr>
              <a:tr h="238549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3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گزارش تحلیل داده های خدمات ادغام یافته سلامت میانسالان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شش ماهه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گزارش </a:t>
                      </a: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تحلیلی سامانه سیب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(طبق فایل پیوست)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دو هفته پس از بارگذاری شش ماهه اول در گزارشهای دوره ای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8396522"/>
                  </a:ext>
                </a:extLst>
              </a:tr>
              <a:tr h="3191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دو هفته پس از بارگذاری  شش ماهه دوم در گزارشهای دوره ای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265988"/>
                  </a:ext>
                </a:extLst>
              </a:tr>
              <a:tr h="184023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4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گزارش پایش خدمات ادغام یافته سلامت میانسالان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شش ماهه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 rtl="1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طی نامه اداری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(طبق فایل پیوست )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1401/1/31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923114"/>
                  </a:ext>
                </a:extLst>
              </a:tr>
              <a:tr h="1942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1401/8/10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7626510"/>
                  </a:ext>
                </a:extLst>
              </a:tr>
              <a:tr h="205568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5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r>
                        <a:rPr lang="fa-IR" sz="9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ارسال </a:t>
                      </a: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صورتجلسه کمیته مرگ 30تا70 </a:t>
                      </a:r>
                      <a:r>
                        <a:rPr lang="fa-IR" sz="9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سال</a:t>
                      </a: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شش ماهه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طی نامه اداری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(طبق فایل پیوست)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1401/7/5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2994492"/>
                  </a:ext>
                </a:extLst>
              </a:tr>
              <a:tr h="2676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1401/12/15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5380893"/>
                  </a:ext>
                </a:extLst>
              </a:tr>
              <a:tr h="31546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6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گزارش برگزاری پویش ملی  هفته سلامت بانوان ایران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سالیانه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طی نامه اداری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( طبق فایل پیوست )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1401/8/10</a:t>
                      </a:r>
                      <a:endParaRPr lang="en-US" sz="11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9525842"/>
                  </a:ext>
                </a:extLst>
              </a:tr>
              <a:tr h="33572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7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گزارش برگزاری پویش ملی  هفته سلامت مردان ایران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سالیانه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طی نامه اداری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(طبق فایل  پیوست)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1401/12/15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946" marR="359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8068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551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467265" y="281175"/>
            <a:ext cx="5915025" cy="343144"/>
          </a:xfrm>
        </p:spPr>
        <p:txBody>
          <a:bodyPr>
            <a:noAutofit/>
          </a:bodyPr>
          <a:lstStyle/>
          <a:p>
            <a:pPr algn="ctr" rtl="1"/>
            <a:r>
              <a:rPr lang="fa-IR" sz="2100" dirty="0">
                <a:solidFill>
                  <a:srgbClr val="FFFF00"/>
                </a:solidFill>
                <a:cs typeface="B Titr" panose="00000700000000000000" pitchFamily="2" charset="-78"/>
              </a:rPr>
              <a:t>ارسال آمار: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044699"/>
            <a:ext cx="9144000" cy="4098801"/>
          </a:xfrm>
        </p:spPr>
        <p:txBody>
          <a:bodyPr>
            <a:noAutofit/>
          </a:bodyPr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1400" dirty="0">
                <a:cs typeface="B Nazanin" panose="00000400000000000000" pitchFamily="2" charset="-78"/>
              </a:rPr>
              <a:t>1</a:t>
            </a:r>
            <a:r>
              <a:rPr lang="fa-IR" sz="1400" b="1" dirty="0" smtClean="0">
                <a:cs typeface="B Nazanin" panose="00000400000000000000" pitchFamily="2" charset="-78"/>
              </a:rPr>
              <a:t>- ارسال آمار </a:t>
            </a:r>
            <a:r>
              <a:rPr lang="fa-IR" sz="1400" b="1" dirty="0">
                <a:cs typeface="B Nazanin" panose="00000400000000000000" pitchFamily="2" charset="-78"/>
              </a:rPr>
              <a:t>فصلی/شش ماهه/سالانه حداکثر تا تاریخ مرقوم شده در جدول ارسال آمار یا به فراخور شرایط 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1400" b="1" dirty="0" smtClean="0">
                <a:cs typeface="B Nazanin" panose="00000400000000000000" pitchFamily="2" charset="-78"/>
              </a:rPr>
              <a:t>2- </a:t>
            </a:r>
            <a:r>
              <a:rPr lang="fa-IR" sz="1400" b="1" dirty="0">
                <a:cs typeface="B Nazanin" panose="00000400000000000000" pitchFamily="2" charset="-78"/>
              </a:rPr>
              <a:t>کلیه آمار فصلی /شش ماهه هر شهرستان در قالب </a:t>
            </a:r>
            <a:r>
              <a:rPr lang="fa-IR" sz="1400" b="1" u="sng" dirty="0">
                <a:cs typeface="B Nazanin" panose="00000400000000000000" pitchFamily="2" charset="-78"/>
              </a:rPr>
              <a:t>یک نامه </a:t>
            </a:r>
            <a:r>
              <a:rPr lang="fa-IR" sz="1400" b="1" dirty="0">
                <a:cs typeface="B Nazanin" panose="00000400000000000000" pitchFamily="2" charset="-78"/>
              </a:rPr>
              <a:t>به معاونت ارسال گردد.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1400" b="1" dirty="0" smtClean="0">
                <a:cs typeface="B Nazanin" panose="00000400000000000000" pitchFamily="2" charset="-78"/>
              </a:rPr>
              <a:t>3- </a:t>
            </a:r>
            <a:r>
              <a:rPr lang="fa-IR" sz="1400" b="1" dirty="0">
                <a:cs typeface="B Nazanin" panose="00000400000000000000" pitchFamily="2" charset="-78"/>
              </a:rPr>
              <a:t>در عنوان نامه ارسالی حتما کلمه " </a:t>
            </a:r>
            <a:r>
              <a:rPr lang="fa-IR" sz="1400" b="1" u="sng" dirty="0">
                <a:cs typeface="B Nazanin" panose="00000400000000000000" pitchFamily="2" charset="-78"/>
              </a:rPr>
              <a:t>میانسالان </a:t>
            </a:r>
            <a:r>
              <a:rPr lang="fa-IR" sz="1400" b="1" dirty="0">
                <a:cs typeface="B Nazanin" panose="00000400000000000000" pitchFamily="2" charset="-78"/>
              </a:rPr>
              <a:t>" و "</a:t>
            </a:r>
            <a:r>
              <a:rPr lang="fa-IR" sz="1400" b="1" u="sng" dirty="0">
                <a:cs typeface="B Nazanin" panose="00000400000000000000" pitchFamily="2" charset="-78"/>
              </a:rPr>
              <a:t>نام شهرستان </a:t>
            </a:r>
            <a:r>
              <a:rPr lang="fa-IR" sz="1400" b="1" dirty="0">
                <a:cs typeface="B Nazanin" panose="00000400000000000000" pitchFamily="2" charset="-78"/>
              </a:rPr>
              <a:t>" قید شده </a:t>
            </a:r>
            <a:r>
              <a:rPr lang="fa-IR" sz="1400" b="1" dirty="0" smtClean="0">
                <a:cs typeface="B Nazanin" panose="00000400000000000000" pitchFamily="2" charset="-78"/>
              </a:rPr>
              <a:t>باشد. در </a:t>
            </a:r>
            <a:r>
              <a:rPr lang="fa-IR" sz="1400" b="1" dirty="0">
                <a:cs typeface="B Nazanin" panose="00000400000000000000" pitchFamily="2" charset="-78"/>
              </a:rPr>
              <a:t>ارسال کلیه نامه </a:t>
            </a:r>
            <a:r>
              <a:rPr lang="fa-IR" sz="1400" b="1" dirty="0" smtClean="0">
                <a:cs typeface="B Nazanin" panose="00000400000000000000" pitchFamily="2" charset="-78"/>
              </a:rPr>
              <a:t>هائی که </a:t>
            </a:r>
            <a:r>
              <a:rPr lang="fa-IR" sz="1400" b="1" dirty="0">
                <a:cs typeface="B Nazanin" panose="00000400000000000000" pitchFamily="2" charset="-78"/>
              </a:rPr>
              <a:t>مربوط به واحد میانسالان میباشد این </a:t>
            </a:r>
            <a:r>
              <a:rPr lang="fa-IR" sz="1400" b="1" dirty="0" smtClean="0">
                <a:cs typeface="B Nazanin" panose="00000400000000000000" pitchFamily="2" charset="-78"/>
              </a:rPr>
              <a:t>موضوع </a:t>
            </a:r>
            <a:r>
              <a:rPr lang="fa-IR" sz="1400" b="1" dirty="0">
                <a:cs typeface="B Nazanin" panose="00000400000000000000" pitchFamily="2" charset="-78"/>
              </a:rPr>
              <a:t>رعایت گردد.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1400" b="1" dirty="0" smtClean="0">
                <a:cs typeface="B Nazanin" panose="00000400000000000000" pitchFamily="2" charset="-78"/>
              </a:rPr>
              <a:t>4- </a:t>
            </a:r>
            <a:r>
              <a:rPr lang="fa-IR" sz="1400" b="1" dirty="0">
                <a:cs typeface="B Nazanin" panose="00000400000000000000" pitchFamily="2" charset="-78"/>
              </a:rPr>
              <a:t>کلیه آمارها در قالب آخرین فرمت ابلاغ </a:t>
            </a:r>
            <a:r>
              <a:rPr lang="fa-IR" sz="1400" b="1" dirty="0" smtClean="0">
                <a:cs typeface="B Nazanin" panose="00000400000000000000" pitchFamily="2" charset="-78"/>
              </a:rPr>
              <a:t>شده، </a:t>
            </a:r>
            <a:r>
              <a:rPr lang="fa-IR" sz="1400" b="1" dirty="0">
                <a:cs typeface="B Nazanin" panose="00000400000000000000" pitchFamily="2" charset="-78"/>
              </a:rPr>
              <a:t>ارسال شود</a:t>
            </a:r>
            <a:r>
              <a:rPr lang="fa-IR" sz="1400" dirty="0">
                <a:cs typeface="B Nazanin" panose="00000400000000000000" pitchFamily="2" charset="-78"/>
              </a:rPr>
              <a:t>.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1400" b="1" dirty="0" smtClean="0">
                <a:cs typeface="B Nazanin" panose="00000400000000000000" pitchFamily="2" charset="-78"/>
              </a:rPr>
              <a:t>5- </a:t>
            </a:r>
            <a:r>
              <a:rPr lang="fa-IR" sz="1400" b="1" dirty="0">
                <a:cs typeface="B Nazanin" panose="00000400000000000000" pitchFamily="2" charset="-78"/>
              </a:rPr>
              <a:t>حذف گزارش بازاریابی 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1400" b="1" dirty="0" smtClean="0">
                <a:cs typeface="B Nazanin" panose="00000400000000000000" pitchFamily="2" charset="-78"/>
              </a:rPr>
              <a:t>6- </a:t>
            </a:r>
            <a:r>
              <a:rPr lang="fa-IR" sz="1400" b="1" dirty="0">
                <a:cs typeface="B Nazanin" panose="00000400000000000000" pitchFamily="2" charset="-78"/>
              </a:rPr>
              <a:t>حذف گزارش معاینات کارکنان ادارات</a:t>
            </a:r>
          </a:p>
        </p:txBody>
      </p:sp>
    </p:spTree>
    <p:extLst>
      <p:ext uri="{BB962C8B-B14F-4D97-AF65-F5344CB8AC3E}">
        <p14:creationId xmlns:p14="http://schemas.microsoft.com/office/powerpoint/2010/main" val="4230843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1536200" y="20372"/>
            <a:ext cx="8246070" cy="1042857"/>
          </a:xfrm>
        </p:spPr>
        <p:txBody>
          <a:bodyPr>
            <a:normAutofit/>
          </a:bodyPr>
          <a:lstStyle/>
          <a:p>
            <a:pPr algn="ctr" rtl="1"/>
            <a:r>
              <a:rPr lang="fa-IR" sz="2100" dirty="0">
                <a:solidFill>
                  <a:srgbClr val="FFFF00"/>
                </a:solidFill>
                <a:cs typeface="B Titr" panose="00000700000000000000" pitchFamily="2" charset="-78"/>
              </a:rPr>
              <a:t>نکات قابل توجه در خصوص انجام راستی آزمایی :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063229"/>
            <a:ext cx="9000445" cy="3884785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1800" dirty="0">
                <a:cs typeface="B Nazanin" panose="00000400000000000000" pitchFamily="2" charset="-78"/>
              </a:rPr>
              <a:t>1- نمونه ارسالی حتما آب ساده باشد</a:t>
            </a:r>
          </a:p>
          <a:p>
            <a:pPr marL="0" indent="0" algn="just" rtl="1">
              <a:buNone/>
            </a:pPr>
            <a:r>
              <a:rPr lang="fa-IR" sz="1800" dirty="0">
                <a:cs typeface="B Nazanin" panose="00000400000000000000" pitchFamily="2" charset="-78"/>
              </a:rPr>
              <a:t>2- هر شهرستان </a:t>
            </a:r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هر فصل حداقل 2 مورد </a:t>
            </a:r>
            <a:r>
              <a:rPr lang="fa-IR" sz="1800" dirty="0">
                <a:cs typeface="B Nazanin" panose="00000400000000000000" pitchFamily="2" charset="-78"/>
              </a:rPr>
              <a:t>راستی آزمایی انجام و نتیجه را طبق فرمت مربوطه به معاونت بهداشتی ارسال نماید</a:t>
            </a:r>
          </a:p>
          <a:p>
            <a:pPr marL="0" indent="0" algn="just" rtl="1">
              <a:buNone/>
            </a:pPr>
            <a:r>
              <a:rPr lang="fa-IR" sz="1800" dirty="0" smtClean="0">
                <a:cs typeface="B Nazanin" panose="00000400000000000000" pitchFamily="2" charset="-78"/>
              </a:rPr>
              <a:t>3-شهرستان هایی </a:t>
            </a:r>
            <a:r>
              <a:rPr lang="fa-IR" sz="1800" dirty="0">
                <a:cs typeface="B Nazanin" panose="00000400000000000000" pitchFamily="2" charset="-78"/>
              </a:rPr>
              <a:t>که متوسط تعداد نمونه های یک فصل آنها از 500 نمونه بیشتر است </a:t>
            </a:r>
            <a:r>
              <a:rPr lang="fa-IR" sz="1800" dirty="0">
                <a:solidFill>
                  <a:srgbClr val="FF0000"/>
                </a:solidFill>
                <a:cs typeface="B Nazanin" panose="00000400000000000000" pitchFamily="2" charset="-78"/>
              </a:rPr>
              <a:t>حداقل 3 نمونه</a:t>
            </a:r>
            <a:r>
              <a:rPr lang="fa-IR" sz="1800" dirty="0">
                <a:cs typeface="B Nazanin" panose="00000400000000000000" pitchFamily="2" charset="-78"/>
              </a:rPr>
              <a:t> راستی آزمایی داشته باشند.</a:t>
            </a:r>
          </a:p>
          <a:p>
            <a:pPr marL="0" indent="0" algn="just" rtl="1">
              <a:buNone/>
            </a:pPr>
            <a:r>
              <a:rPr lang="fa-IR" sz="1800" dirty="0">
                <a:cs typeface="B Nazanin" panose="00000400000000000000" pitchFamily="2" charset="-78"/>
              </a:rPr>
              <a:t>4-برگه جواب دریافتی حتما اسکن و پیوست جدول مربوطه به معاونت ارسال گردد.</a:t>
            </a:r>
          </a:p>
          <a:p>
            <a:pPr marL="0" indent="0" algn="just" rtl="1">
              <a:buNone/>
            </a:pPr>
            <a:r>
              <a:rPr lang="fa-IR" sz="1800" dirty="0" smtClean="0">
                <a:cs typeface="B Nazanin" panose="00000400000000000000" pitchFamily="2" charset="-78"/>
              </a:rPr>
              <a:t> 5- با توجه به اینکه انجام راستی آزمایی در قرارداد آزمایشگاه لحاظ شده</a:t>
            </a:r>
            <a:r>
              <a:rPr lang="fa-IR" sz="1800" dirty="0">
                <a:cs typeface="B Nazanin" panose="00000400000000000000" pitchFamily="2" charset="-78"/>
              </a:rPr>
              <a:t>(ماده 13 نامه9231 مورخ 1401/8/23) </a:t>
            </a:r>
            <a:r>
              <a:rPr lang="fa-IR" sz="1800" dirty="0" smtClean="0">
                <a:cs typeface="B Nazanin" panose="00000400000000000000" pitchFamily="2" charset="-78"/>
              </a:rPr>
              <a:t>، در مرحله اول ضمن صدور اخطار کتبی، 50 % از مبلغ ماهیانه قرارداد به عنوان جریمه کسر می گردد و در صورت تکرار لغو قرارداد و هیچ آزمایشگاهی حق اعتراض به این امر را ندارد.</a:t>
            </a:r>
          </a:p>
          <a:p>
            <a:pPr marL="0" indent="0" algn="just" rtl="1">
              <a:buNone/>
            </a:pPr>
            <a:r>
              <a:rPr lang="fa-IR" sz="1800" dirty="0" smtClean="0">
                <a:cs typeface="B Nazanin" panose="00000400000000000000" pitchFamily="2" charset="-78"/>
              </a:rPr>
              <a:t>6- انجام راستی آزمایی بصورت </a:t>
            </a:r>
            <a:r>
              <a:rPr lang="fa-IR" sz="18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محرمانه و بدون اطلاع </a:t>
            </a:r>
            <a:r>
              <a:rPr lang="fa-IR" sz="1800" dirty="0" smtClean="0">
                <a:cs typeface="B Nazanin" panose="00000400000000000000" pitchFamily="2" charset="-78"/>
              </a:rPr>
              <a:t>ازمایشگاه انجام گردد.</a:t>
            </a:r>
          </a:p>
          <a:p>
            <a:pPr marL="0" indent="0" algn="just" rtl="1">
              <a:buNone/>
            </a:pPr>
            <a:r>
              <a:rPr lang="fa-IR" sz="1800" dirty="0" smtClean="0">
                <a:cs typeface="B Nazanin" panose="00000400000000000000" pitchFamily="2" charset="-78"/>
              </a:rPr>
              <a:t> </a:t>
            </a:r>
            <a:r>
              <a:rPr lang="fa-IR" sz="1800" dirty="0">
                <a:cs typeface="B Nazanin" panose="00000400000000000000" pitchFamily="2" charset="-78"/>
              </a:rPr>
              <a:t>7-حق خواندن نمونه های راستی آزمایی با هماهنگی آزمایشگاه رایگان ، یا از بودجه جاری شبکه/مرکز بهداشت پرداخت گردد.</a:t>
            </a:r>
          </a:p>
        </p:txBody>
      </p:sp>
    </p:spTree>
    <p:extLst>
      <p:ext uri="{BB962C8B-B14F-4D97-AF65-F5344CB8AC3E}">
        <p14:creationId xmlns:p14="http://schemas.microsoft.com/office/powerpoint/2010/main" val="568828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73455" y="1350110"/>
            <a:ext cx="5611908" cy="540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 rtl="1">
              <a:defRPr/>
            </a:pPr>
            <a:r>
              <a:rPr lang="fa-IR" sz="3300" dirty="0">
                <a:solidFill>
                  <a:srgbClr val="FFFF00"/>
                </a:solidFill>
                <a:latin typeface="Arial"/>
                <a:cs typeface="B Titr" panose="00000700000000000000" pitchFamily="2" charset="-78"/>
              </a:rPr>
              <a:t>بسته خدمات کارکنان دولت </a:t>
            </a:r>
          </a:p>
        </p:txBody>
      </p:sp>
    </p:spTree>
    <p:extLst>
      <p:ext uri="{BB962C8B-B14F-4D97-AF65-F5344CB8AC3E}">
        <p14:creationId xmlns:p14="http://schemas.microsoft.com/office/powerpoint/2010/main" val="107958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98" y="0"/>
            <a:ext cx="8246070" cy="1042857"/>
          </a:xfrm>
        </p:spPr>
        <p:txBody>
          <a:bodyPr/>
          <a:lstStyle/>
          <a:p>
            <a:r>
              <a:rPr lang="fa-IR" sz="2100" dirty="0">
                <a:solidFill>
                  <a:srgbClr val="FFFF00"/>
                </a:solidFill>
                <a:cs typeface="B Titr" panose="00000700000000000000" pitchFamily="2" charset="-78"/>
              </a:rPr>
              <a:t>وظایف گروه سلامت خانواده و جمعیت در برنامه</a:t>
            </a:r>
            <a:r>
              <a:rPr lang="fa-IR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55" y="1200151"/>
            <a:ext cx="9000445" cy="3394472"/>
          </a:xfrm>
        </p:spPr>
        <p:txBody>
          <a:bodyPr/>
          <a:lstStyle/>
          <a:p>
            <a:pPr algn="just" rtl="1"/>
            <a:r>
              <a:rPr lang="fa-IR" sz="2400" dirty="0" smtClean="0">
                <a:cs typeface="B Nazanin" panose="00000400000000000000" pitchFamily="2" charset="-78"/>
              </a:rPr>
              <a:t>همکاری با واحد بهداشت حرفه ای در برنامه ریزی جهت فراخوان و انجام مراقبت های کارکنان دولت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( </a:t>
            </a:r>
            <a:r>
              <a:rPr lang="fa-IR" sz="2400" dirty="0" smtClean="0">
                <a:cs typeface="B Nazanin" panose="00000400000000000000" pitchFamily="2" charset="-78"/>
                <a:hlinkClick r:id="rId2" action="ppaction://hlinkfile"/>
              </a:rPr>
              <a:t>نامه 11442 </a:t>
            </a:r>
            <a:r>
              <a:rPr lang="fa-IR" sz="2400" dirty="0" smtClean="0">
                <a:cs typeface="B Nazanin" panose="00000400000000000000" pitchFamily="2" charset="-78"/>
              </a:rPr>
              <a:t>مورخ 1400/12/7)</a:t>
            </a:r>
          </a:p>
          <a:p>
            <a:pPr algn="just" rtl="1"/>
            <a:r>
              <a:rPr lang="fa-IR" sz="2400" dirty="0" smtClean="0">
                <a:cs typeface="B Nazanin" panose="00000400000000000000" pitchFamily="2" charset="-78"/>
              </a:rPr>
              <a:t>حد انتظار و فرم های ارجاع</a:t>
            </a:r>
          </a:p>
          <a:p>
            <a:pPr algn="just" rtl="1"/>
            <a:r>
              <a:rPr lang="fa-IR" sz="2400" dirty="0" smtClean="0">
                <a:cs typeface="B Nazanin" panose="00000400000000000000" pitchFamily="2" charset="-78"/>
                <a:hlinkClick r:id="rId3" action="ppaction://hlinkfile"/>
              </a:rPr>
              <a:t>بسته خدمات سلامت </a:t>
            </a:r>
            <a:r>
              <a:rPr lang="fa-IR" sz="2400" dirty="0">
                <a:cs typeface="B Nazanin" panose="00000400000000000000" pitchFamily="2" charset="-78"/>
                <a:hlinkClick r:id="rId3" action="ppaction://hlinkfile"/>
              </a:rPr>
              <a:t>کارکنان </a:t>
            </a:r>
            <a:r>
              <a:rPr lang="fa-IR" sz="2400" dirty="0" smtClean="0">
                <a:cs typeface="B Nazanin" panose="00000400000000000000" pitchFamily="2" charset="-78"/>
              </a:rPr>
              <a:t>ویرایش سال 1398</a:t>
            </a:r>
            <a:r>
              <a:rPr lang="fa-IR" sz="1800" dirty="0">
                <a:cs typeface="B Nazanin" panose="00000400000000000000" pitchFamily="2" charset="-78"/>
              </a:rPr>
              <a:t>(فصل چهارم: شرح وظایف معاونت بهداشت دانشگاه ها/دانشکده های علوم پزشکی)</a:t>
            </a:r>
          </a:p>
          <a:p>
            <a:pPr marL="0" indent="0" algn="just" rtl="1">
              <a:buNone/>
            </a:pP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8647" t="37401" r="19563" b="38239"/>
          <a:stretch/>
        </p:blipFill>
        <p:spPr>
          <a:xfrm>
            <a:off x="1514528" y="3335275"/>
            <a:ext cx="6831378" cy="156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05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55" y="1197405"/>
            <a:ext cx="8856890" cy="3817625"/>
          </a:xfrm>
        </p:spPr>
        <p:txBody>
          <a:bodyPr>
            <a:normAutofit/>
          </a:bodyPr>
          <a:lstStyle/>
          <a:p>
            <a:pPr lvl="0" algn="justLow" rtl="1">
              <a:lnSpc>
                <a:spcPct val="120000"/>
              </a:lnSpc>
              <a:buFont typeface="+mj-lt"/>
              <a:buAutoNum type="arabicPeriod"/>
            </a:pPr>
            <a:r>
              <a:rPr lang="fa-IR" sz="1800" dirty="0" smtClean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مکاتبه با کلیه ادارات و سازمانهای استان </a:t>
            </a:r>
            <a:r>
              <a:rPr lang="fa-IR" sz="1800" dirty="0" smtClean="0">
                <a:solidFill>
                  <a:srgbClr val="FF0000"/>
                </a:solidFill>
                <a:cs typeface="B Nazanin" pitchFamily="2" charset="-78"/>
              </a:rPr>
              <a:t>(نامه 12151/6/12/د مورخ 1400/12/23) </a:t>
            </a:r>
            <a:r>
              <a:rPr lang="fa-IR" sz="1800" dirty="0" smtClean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جهت ارجاع </a:t>
            </a:r>
            <a:r>
              <a:rPr lang="fa-IR" sz="1800" dirty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کارکنان تحت پوشش جهت دریافت مراقبت های گروه سنی </a:t>
            </a:r>
            <a:r>
              <a:rPr lang="fa-IR" sz="1800" dirty="0" smtClean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به </a:t>
            </a:r>
            <a:r>
              <a:rPr lang="fa-IR" sz="1800" dirty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نزدیک ترین مرکز خدمات جامع سلامت یا پایگاه سلامت به محل اسکان </a:t>
            </a:r>
            <a:r>
              <a:rPr lang="fa-IR" sz="1800" dirty="0" smtClean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( </a:t>
            </a:r>
            <a:r>
              <a:rPr lang="fa-IR" sz="1800" dirty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4%  کارکنان در هر ماه با استفاده از فرم های </a:t>
            </a:r>
            <a:r>
              <a:rPr lang="fa-IR" sz="1800" dirty="0" smtClean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ارجاع پیوست</a:t>
            </a:r>
            <a:r>
              <a:rPr lang="fa-IR" sz="1800" dirty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. </a:t>
            </a:r>
            <a:endParaRPr lang="fa-IR" sz="1800" dirty="0" smtClean="0">
              <a:solidFill>
                <a:srgbClr val="4F81BD">
                  <a:lumMod val="50000"/>
                </a:srgbClr>
              </a:solidFill>
              <a:cs typeface="B Nazanin" pitchFamily="2" charset="-78"/>
            </a:endParaRPr>
          </a:p>
          <a:p>
            <a:pPr lvl="0" algn="justLow" rtl="1">
              <a:lnSpc>
                <a:spcPct val="120000"/>
              </a:lnSpc>
              <a:buFont typeface="+mj-lt"/>
              <a:buAutoNum type="arabicPeriod"/>
            </a:pPr>
            <a:r>
              <a:rPr lang="fa-IR" sz="1800" dirty="0" smtClean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ارسال فهرست </a:t>
            </a:r>
            <a:r>
              <a:rPr lang="fa-IR" sz="1800" dirty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آدرس و شماره تماس مراکز خدمات جامع سلامت و پایگاه های بهداشتی </a:t>
            </a:r>
            <a:endParaRPr lang="fa-IR" sz="1800" dirty="0" smtClean="0">
              <a:solidFill>
                <a:srgbClr val="4F81BD">
                  <a:lumMod val="50000"/>
                </a:srgbClr>
              </a:solidFill>
              <a:cs typeface="B Nazanin" pitchFamily="2" charset="-78"/>
            </a:endParaRPr>
          </a:p>
          <a:p>
            <a:pPr lvl="0" algn="justLow" rtl="1">
              <a:lnSpc>
                <a:spcPct val="120000"/>
              </a:lnSpc>
              <a:buFont typeface="+mj-lt"/>
              <a:buAutoNum type="arabicPeriod"/>
            </a:pPr>
            <a:r>
              <a:rPr lang="fa-IR" sz="1800" dirty="0" smtClean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لزوم دریافت </a:t>
            </a:r>
            <a:r>
              <a:rPr lang="fa-IR" sz="1800" dirty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کامل مراقبت های گروه سنی </a:t>
            </a:r>
            <a:r>
              <a:rPr lang="fa-IR" sz="1800" dirty="0" smtClean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و همراه داشتن فرم ارجاع، کارت </a:t>
            </a:r>
            <a:r>
              <a:rPr lang="fa-IR" sz="1800" dirty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ملی، گزارش آخرین آزمایشات </a:t>
            </a:r>
            <a:r>
              <a:rPr lang="fa-IR" sz="1800" dirty="0" smtClean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و نتایج پاراکلینیکی</a:t>
            </a:r>
          </a:p>
          <a:p>
            <a:pPr algn="justLow" rtl="1">
              <a:lnSpc>
                <a:spcPct val="120000"/>
              </a:lnSpc>
              <a:buFont typeface="+mj-lt"/>
              <a:buAutoNum type="arabicPeriod"/>
            </a:pPr>
            <a:r>
              <a:rPr lang="fa-IR" sz="1800" dirty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نظارت رابط سلامت اداره/ سازمان بر پرونده سلامت کارکنان به صورت مستمر (تحویل و بررسی فرم های معرفی نامه تکمیل شده)</a:t>
            </a:r>
          </a:p>
          <a:p>
            <a:pPr lvl="0" algn="justLow" rtl="1">
              <a:lnSpc>
                <a:spcPct val="120000"/>
              </a:lnSpc>
              <a:buFont typeface="+mj-lt"/>
              <a:buAutoNum type="arabicPeriod"/>
            </a:pPr>
            <a:r>
              <a:rPr lang="fa-IR" sz="1800" dirty="0" smtClean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رابط سلامت اداره/سازمان، </a:t>
            </a:r>
            <a:r>
              <a:rPr lang="fa-IR" sz="1800" dirty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کارکنانی که در </a:t>
            </a:r>
            <a:r>
              <a:rPr lang="fa-IR" sz="1800" dirty="0" smtClean="0">
                <a:solidFill>
                  <a:srgbClr val="FF0000"/>
                </a:solidFill>
                <a:cs typeface="B Nazanin" pitchFamily="2" charset="-78"/>
              </a:rPr>
              <a:t>سه </a:t>
            </a:r>
            <a:r>
              <a:rPr lang="fa-IR" sz="1800" dirty="0">
                <a:solidFill>
                  <a:srgbClr val="FF0000"/>
                </a:solidFill>
                <a:cs typeface="B Nazanin" pitchFamily="2" charset="-78"/>
              </a:rPr>
              <a:t>سال گذشته </a:t>
            </a:r>
            <a:r>
              <a:rPr lang="fa-IR" sz="1800" dirty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خدمات مراقبتی دریافت نکرده اند در </a:t>
            </a:r>
            <a:r>
              <a:rPr lang="fa-IR" sz="1800" dirty="0" smtClean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اولویت </a:t>
            </a:r>
            <a:r>
              <a:rPr lang="fa-IR" sz="1800" dirty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ارجاع </a:t>
            </a:r>
            <a:r>
              <a:rPr lang="fa-IR" sz="1800" dirty="0" smtClean="0">
                <a:solidFill>
                  <a:srgbClr val="4F81BD">
                    <a:lumMod val="50000"/>
                  </a:srgbClr>
                </a:solidFill>
                <a:cs typeface="B Nazanin" pitchFamily="2" charset="-78"/>
              </a:rPr>
              <a:t>قرار دهد.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6925" y="0"/>
            <a:ext cx="4697780" cy="1042857"/>
          </a:xfrm>
        </p:spPr>
        <p:txBody>
          <a:bodyPr/>
          <a:lstStyle/>
          <a:p>
            <a:pPr algn="ctr" rtl="1"/>
            <a:r>
              <a:rPr lang="fa-IR" sz="2100" dirty="0" smtClean="0">
                <a:solidFill>
                  <a:srgbClr val="FFFF00"/>
                </a:solidFill>
                <a:cs typeface="B Titr" panose="00000700000000000000" pitchFamily="2" charset="-78"/>
              </a:rPr>
              <a:t>ابلاغ نحوه اجرای بسته خدمات کارکنان دولت در ادارات و سازمانها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06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2298" y="0"/>
            <a:ext cx="4318114" cy="27923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706" y="2792396"/>
            <a:ext cx="4383330" cy="21981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327" y="2969135"/>
            <a:ext cx="4277438" cy="2174365"/>
          </a:xfrm>
          <a:prstGeom prst="rect">
            <a:avLst/>
          </a:prstGeom>
        </p:spPr>
      </p:pic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0" y="32970"/>
            <a:ext cx="4672330" cy="275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95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r="2918" b="10138"/>
          <a:stretch/>
        </p:blipFill>
        <p:spPr>
          <a:xfrm>
            <a:off x="2739540" y="0"/>
            <a:ext cx="4275740" cy="474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0350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296260" y="1113588"/>
            <a:ext cx="8704185" cy="3834426"/>
          </a:xfrm>
        </p:spPr>
        <p:txBody>
          <a:bodyPr>
            <a:noAutofit/>
          </a:bodyPr>
          <a:lstStyle/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رئیس کمیته اجرایی : ریاست محترم شبکه (نامه 13912 مورخ 1401/12/13)</a:t>
            </a: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دبیر کمیته : مسئول سلامت خانواده شهرستان</a:t>
            </a: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اعضای کمیته : واحدهای فنی و برخی واحدهای پشتیبانی </a:t>
            </a:r>
          </a:p>
          <a:p>
            <a:pPr marL="228600" algn="justLow" rtl="1">
              <a:spcAft>
                <a:spcPts val="0"/>
              </a:spcAft>
            </a:pPr>
            <a:r>
              <a:rPr lang="fa-IR" sz="1800" b="1" dirty="0" smtClean="0">
                <a:solidFill>
                  <a:srgbClr val="FF0000"/>
                </a:solidFill>
                <a:latin typeface="B Nazanin" panose="00000400000000000000" pitchFamily="2" charset="-78"/>
                <a:ea typeface="SimSun" panose="02010600030101010101" pitchFamily="2" charset="-122"/>
                <a:cs typeface="B Nazanin" panose="00000400000000000000" pitchFamily="2" charset="-78"/>
              </a:rPr>
              <a:t>اهداف</a:t>
            </a:r>
            <a:endParaRPr lang="en-US" sz="1800" b="1" dirty="0">
              <a:solidFill>
                <a:srgbClr val="FF0000"/>
              </a:solidFill>
              <a:latin typeface="B Nazanin" panose="00000400000000000000" pitchFamily="2" charset="-78"/>
              <a:ea typeface="SimSun" panose="02010600030101010101" pitchFamily="2" charset="-122"/>
              <a:cs typeface="B Nazanin" panose="00000400000000000000" pitchFamily="2" charset="-78"/>
            </a:endParaRPr>
          </a:p>
          <a:p>
            <a:pPr marL="457200" lvl="0" indent="-457200" algn="just" rtl="1">
              <a:spcAft>
                <a:spcPts val="0"/>
              </a:spcAft>
              <a:buFont typeface="+mj-lt"/>
              <a:buAutoNum type="arabicPeriod"/>
            </a:pPr>
            <a:r>
              <a:rPr lang="ar-SA" sz="1800" dirty="0">
                <a:cs typeface="B Nazanin" pitchFamily="2" charset="-78"/>
              </a:rPr>
              <a:t>تکمیل شناسنامه سبک زندگی سالم بر اساس آموزه های طب ایرانی در 80 درصد جمعیت بالاتر از 6 ساله تحت پوشش برنامه طی سه سال از شروع برنامه</a:t>
            </a:r>
            <a:endParaRPr lang="fa-IR" sz="1800" dirty="0">
              <a:cs typeface="B Nazanin" pitchFamily="2" charset="-78"/>
            </a:endParaRPr>
          </a:p>
          <a:p>
            <a:pPr marL="457200" lvl="0" indent="-457200" algn="just" rtl="1">
              <a:spcAft>
                <a:spcPts val="0"/>
              </a:spcAft>
              <a:buFont typeface="+mj-lt"/>
              <a:buAutoNum type="arabicPeriod"/>
            </a:pPr>
            <a:r>
              <a:rPr lang="en-US" sz="1800" dirty="0" smtClean="0">
                <a:cs typeface="B Nazanin" pitchFamily="2" charset="-78"/>
              </a:rPr>
              <a:t> </a:t>
            </a:r>
            <a:r>
              <a:rPr lang="ar-SA" sz="1800" dirty="0">
                <a:cs typeface="B Nazanin" pitchFamily="2" charset="-78"/>
              </a:rPr>
              <a:t>افزايش دانش، مورد نياز براي داشتن شیوه زندگی سالم بر اساس آموزه‌های طب ایرانی در 20 درصد جمعیت بالاتر از 6 ساله تحت پوشش برنامه سالیانه</a:t>
            </a:r>
            <a:endParaRPr lang="fa-IR" sz="1800" dirty="0">
              <a:cs typeface="B Nazanin" pitchFamily="2" charset="-78"/>
            </a:endParaRPr>
          </a:p>
          <a:p>
            <a:pPr marL="457200" lvl="0" indent="-457200" algn="just" rtl="1">
              <a:spcAft>
                <a:spcPts val="0"/>
              </a:spcAft>
              <a:buFont typeface="+mj-lt"/>
              <a:buAutoNum type="arabicPeriod"/>
            </a:pPr>
            <a:r>
              <a:rPr lang="ar-SA" sz="1800" dirty="0" smtClean="0">
                <a:cs typeface="B Nazanin" pitchFamily="2" charset="-78"/>
              </a:rPr>
              <a:t>اصلاح </a:t>
            </a:r>
            <a:r>
              <a:rPr lang="ar-SA" sz="1800" dirty="0">
                <a:cs typeface="B Nazanin" pitchFamily="2" charset="-78"/>
              </a:rPr>
              <a:t>نگرش مورد نياز براي داشتن شیوه زندگی سالم بر اساس آموزه‌های طب ایرانی در 10 درصد جمعیت بالاتر از 6 ساله تحت پوشش برنامه هر سال</a:t>
            </a:r>
            <a:endParaRPr lang="en-US" sz="1800" dirty="0">
              <a:cs typeface="B Nazanin" pitchFamily="2" charset="-78"/>
            </a:endParaRP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 </a:t>
            </a:r>
            <a:endParaRPr lang="fa-IR" sz="1800" dirty="0">
              <a:cs typeface="B Nazanin" pitchFamily="2" charset="-78"/>
            </a:endParaRPr>
          </a:p>
        </p:txBody>
      </p:sp>
      <p:sp>
        <p:nvSpPr>
          <p:cNvPr id="4" name="Title 3"/>
          <p:cNvSpPr txBox="1">
            <a:spLocks/>
          </p:cNvSpPr>
          <p:nvPr/>
        </p:nvSpPr>
        <p:spPr>
          <a:xfrm>
            <a:off x="296260" y="303498"/>
            <a:ext cx="8246069" cy="572644"/>
          </a:xfrm>
          <a:prstGeom prst="rect">
            <a:avLst/>
          </a:prstGeom>
          <a:solidFill>
            <a:srgbClr val="003296"/>
          </a:solidFill>
        </p:spPr>
        <p:txBody>
          <a:bodyPr vert="horz" lIns="68580" tIns="34290" rIns="68580" bIns="34290" rtlCol="0" anchor="ctr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defTabSz="685800" rtl="1">
              <a:defRPr/>
            </a:pPr>
            <a:r>
              <a:rPr lang="fa-IR" sz="2100" b="1" dirty="0" smtClean="0">
                <a:solidFill>
                  <a:srgbClr val="FFFF00"/>
                </a:solidFill>
                <a:effectLst/>
                <a:latin typeface="Arial"/>
                <a:cs typeface="B Titr" pitchFamily="2" charset="-78"/>
              </a:rPr>
              <a:t>ادغام </a:t>
            </a:r>
            <a:r>
              <a:rPr lang="fa-IR" sz="2100" b="1" dirty="0">
                <a:solidFill>
                  <a:srgbClr val="FFFF00"/>
                </a:solidFill>
                <a:effectLst/>
                <a:latin typeface="Arial"/>
                <a:cs typeface="B Titr" pitchFamily="2" charset="-78"/>
              </a:rPr>
              <a:t>آموزه های طب ایرانی در نظام شبکه</a:t>
            </a:r>
          </a:p>
        </p:txBody>
      </p:sp>
    </p:spTree>
    <p:extLst>
      <p:ext uri="{BB962C8B-B14F-4D97-AF65-F5344CB8AC3E}">
        <p14:creationId xmlns:p14="http://schemas.microsoft.com/office/powerpoint/2010/main" val="415668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266" y="4251505"/>
            <a:ext cx="8551479" cy="526559"/>
          </a:xfrm>
          <a:solidFill>
            <a:srgbClr val="ECF3FA"/>
          </a:solidFill>
          <a:ln w="38100"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51435" tIns="25718" rIns="51435" bIns="25718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61722" algn="ctr" rtl="1">
              <a:spcBef>
                <a:spcPts val="563"/>
              </a:spcBef>
            </a:pPr>
            <a:r>
              <a:rPr lang="ar-SA" sz="135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براساس </a:t>
            </a:r>
            <a:r>
              <a:rPr lang="ar-SA" sz="1350" b="1" dirty="0">
                <a:solidFill>
                  <a:srgbClr val="FF0000"/>
                </a:solidFill>
                <a:cs typeface="B Nazanin" panose="00000400000000000000" pitchFamily="2" charset="-78"/>
              </a:rPr>
              <a:t>آخرین آمار استخراج شده از سایت مرکز آمار جمعیت میانسالان کشور درحال حاضر</a:t>
            </a:r>
            <a:r>
              <a:rPr lang="fa-IR" sz="1350" b="1" dirty="0">
                <a:solidFill>
                  <a:srgbClr val="FF0000"/>
                </a:solidFill>
                <a:cs typeface="B Nazanin" panose="00000400000000000000" pitchFamily="2" charset="-78"/>
              </a:rPr>
              <a:t> 38/326/000</a:t>
            </a:r>
            <a:r>
              <a:rPr lang="ar-SA" sz="1350" b="1" dirty="0">
                <a:solidFill>
                  <a:srgbClr val="FF0000"/>
                </a:solidFill>
                <a:cs typeface="B Nazanin" panose="00000400000000000000" pitchFamily="2" charset="-78"/>
              </a:rPr>
              <a:t>نفر</a:t>
            </a:r>
            <a:r>
              <a:rPr lang="fa-IR" sz="1350" b="1" dirty="0">
                <a:solidFill>
                  <a:srgbClr val="FF0000"/>
                </a:solidFill>
                <a:cs typeface="B Nazanin" panose="00000400000000000000" pitchFamily="2" charset="-78"/>
              </a:rPr>
              <a:t>(</a:t>
            </a:r>
            <a:r>
              <a:rPr lang="ar-SA" sz="1350" b="1" dirty="0">
                <a:solidFill>
                  <a:srgbClr val="FF0000"/>
                </a:solidFill>
                <a:cs typeface="B Nazanin" panose="00000400000000000000" pitchFamily="2" charset="-78"/>
              </a:rPr>
              <a:t> 43% جمعیت) می باشد.  </a:t>
            </a:r>
            <a:endParaRPr lang="en-US" sz="135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3571" y="65275"/>
            <a:ext cx="6476770" cy="40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103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96260" y="739290"/>
            <a:ext cx="5611908" cy="540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 rtl="1">
              <a:defRPr/>
            </a:pPr>
            <a:r>
              <a:rPr lang="fa-IR" sz="3000" dirty="0" smtClean="0">
                <a:solidFill>
                  <a:srgbClr val="FFFF00"/>
                </a:solidFill>
                <a:latin typeface="Arial"/>
                <a:cs typeface="B Titr" panose="00000700000000000000" pitchFamily="2" charset="-78"/>
              </a:rPr>
              <a:t>مهمترین مشکلات مشاهده شده در پایش های ستاد شهرستان و مراکز محیطی</a:t>
            </a:r>
            <a:endParaRPr lang="fa-IR" sz="3000" dirty="0">
              <a:solidFill>
                <a:srgbClr val="FFFF00"/>
              </a:solidFill>
              <a:latin typeface="Arial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9967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143554" y="1113588"/>
            <a:ext cx="8704185" cy="3834426"/>
          </a:xfrm>
        </p:spPr>
        <p:txBody>
          <a:bodyPr>
            <a:noAutofit/>
          </a:bodyPr>
          <a:lstStyle/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1- ضعف در وجود مستندات آموزش تئوری و عملی نیروهای جدیدالورود</a:t>
            </a: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2- ضعف در وجود جدول مشخصات اعضای هسته آموزشی و کمیته مرگ 30تا70 سال</a:t>
            </a: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3- ضعف در تحلیل صحیح دوره های آموزشی برگزار شده و ارسال لیست انتظارات به مراکز محیطی</a:t>
            </a: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4- ضعف در بایگانی مناسب نامه ها، دستورالعمل ها و فایل های الکترونیکی </a:t>
            </a: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5- عدم ارسال فیلم های آموزشی تمرینات بدنی میانسالان به مراکز </a:t>
            </a: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6- ضعف در ارسال به موقع و صحیح برخی آمار و گزارش های برنامه</a:t>
            </a:r>
            <a:endParaRPr lang="fa-IR" sz="1800" dirty="0">
              <a:cs typeface="B Nazanin" pitchFamily="2" charset="-78"/>
            </a:endParaRPr>
          </a:p>
        </p:txBody>
      </p:sp>
      <p:sp>
        <p:nvSpPr>
          <p:cNvPr id="4" name="Title 3"/>
          <p:cNvSpPr txBox="1">
            <a:spLocks/>
          </p:cNvSpPr>
          <p:nvPr/>
        </p:nvSpPr>
        <p:spPr>
          <a:xfrm>
            <a:off x="296260" y="303498"/>
            <a:ext cx="8246069" cy="572644"/>
          </a:xfrm>
          <a:prstGeom prst="rect">
            <a:avLst/>
          </a:prstGeom>
          <a:solidFill>
            <a:srgbClr val="003296"/>
          </a:solidFill>
        </p:spPr>
        <p:txBody>
          <a:bodyPr vert="horz" lIns="68580" tIns="34290" rIns="68580" bIns="34290" rtlCol="0" anchor="ctr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defTabSz="685800" rtl="1">
              <a:defRPr/>
            </a:pPr>
            <a:r>
              <a:rPr lang="fa-IR" sz="2100" b="1" dirty="0" smtClean="0">
                <a:solidFill>
                  <a:srgbClr val="FFFF00"/>
                </a:solidFill>
                <a:effectLst/>
                <a:latin typeface="Arial"/>
                <a:cs typeface="B Titr" pitchFamily="2" charset="-78"/>
              </a:rPr>
              <a:t>اهم مشکلات برنامه سلامت میانسالان در پایش </a:t>
            </a:r>
            <a:r>
              <a:rPr lang="fa-IR" sz="2100" b="1" dirty="0" smtClean="0">
                <a:solidFill>
                  <a:srgbClr val="FF0000"/>
                </a:solidFill>
                <a:effectLst/>
                <a:latin typeface="Arial"/>
                <a:cs typeface="B Titr" pitchFamily="2" charset="-78"/>
              </a:rPr>
              <a:t>ستاد شهرستان ها</a:t>
            </a:r>
            <a:endParaRPr lang="fa-IR" sz="2100" b="1" dirty="0">
              <a:solidFill>
                <a:srgbClr val="FF0000"/>
              </a:solidFill>
              <a:effectLst/>
              <a:latin typeface="Arial"/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9751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143556" y="1113588"/>
            <a:ext cx="8704184" cy="3834426"/>
          </a:xfrm>
        </p:spPr>
        <p:txBody>
          <a:bodyPr>
            <a:noAutofit/>
          </a:bodyPr>
          <a:lstStyle/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1- ضعف در نحوه استخراج شاخص های برنامه از گزارش های دوره ای</a:t>
            </a: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2-ضعف در آگاهی از تعریف برخی شاخص های برنامه (مامایی و مراقب سلامت)</a:t>
            </a: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3- ضعف در اجرای سیستم نوبت دهی همزمان با پیگیری و فراخوان گروه هدف</a:t>
            </a: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4- ضعف در آگاهی از برخی دستورالعمل های برنامه</a:t>
            </a: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5- ضعف در ارائه همزمان خدمات اصلی مراقب (5خدمت اصلی)</a:t>
            </a: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6- ضعف در ارائه همزمان خدمات مراقب و ماما به زنان میانسال مراجعه کننده</a:t>
            </a: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7- ضعف در هماهنگی بین پزشک، مراقب/بهورز و ماما جهت استفاده از فرصت مراجعه میانسال به هر عنوان برای دریافت خدمات گروه سنی</a:t>
            </a: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8- ضعف در استفاده صحیح از فیلم ها و منابع آموزشی جهت ارائه آموزش به گروه هدف</a:t>
            </a: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9- ضعف در پیگیری زنان نیازمند مراقبت و پیگیری و تکمیل فایل ارجاع سطح 2</a:t>
            </a:r>
            <a:endParaRPr lang="fa-IR" sz="1800" dirty="0">
              <a:cs typeface="B Nazanin" pitchFamily="2" charset="-78"/>
            </a:endParaRPr>
          </a:p>
        </p:txBody>
      </p:sp>
      <p:sp>
        <p:nvSpPr>
          <p:cNvPr id="4" name="Title 3"/>
          <p:cNvSpPr txBox="1">
            <a:spLocks/>
          </p:cNvSpPr>
          <p:nvPr/>
        </p:nvSpPr>
        <p:spPr>
          <a:xfrm>
            <a:off x="296260" y="303498"/>
            <a:ext cx="8246069" cy="572644"/>
          </a:xfrm>
          <a:prstGeom prst="rect">
            <a:avLst/>
          </a:prstGeom>
          <a:solidFill>
            <a:srgbClr val="003296"/>
          </a:solidFill>
        </p:spPr>
        <p:txBody>
          <a:bodyPr vert="horz" lIns="68580" tIns="34290" rIns="68580" bIns="34290" rtlCol="0" anchor="ctr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defTabSz="685800" rtl="1">
              <a:defRPr/>
            </a:pPr>
            <a:r>
              <a:rPr lang="fa-IR" sz="2100" b="1" dirty="0">
                <a:solidFill>
                  <a:srgbClr val="FFFF00"/>
                </a:solidFill>
                <a:effectLst/>
                <a:latin typeface="Arial"/>
                <a:cs typeface="B Titr" pitchFamily="2" charset="-78"/>
              </a:rPr>
              <a:t>اهم مشکلات برنامه در پایش </a:t>
            </a:r>
            <a:r>
              <a:rPr lang="fa-IR" sz="2100" b="1" dirty="0" smtClean="0">
                <a:solidFill>
                  <a:srgbClr val="FF0000"/>
                </a:solidFill>
                <a:effectLst/>
                <a:latin typeface="Arial"/>
                <a:cs typeface="B Titr" pitchFamily="2" charset="-78"/>
              </a:rPr>
              <a:t>مراکز </a:t>
            </a:r>
            <a:r>
              <a:rPr lang="fa-IR" sz="2100" b="1" dirty="0">
                <a:solidFill>
                  <a:srgbClr val="FF0000"/>
                </a:solidFill>
                <a:effectLst/>
                <a:latin typeface="Arial"/>
                <a:cs typeface="B Titr" pitchFamily="2" charset="-78"/>
              </a:rPr>
              <a:t>محیطی</a:t>
            </a:r>
          </a:p>
        </p:txBody>
      </p:sp>
    </p:spTree>
    <p:extLst>
      <p:ext uri="{BB962C8B-B14F-4D97-AF65-F5344CB8AC3E}">
        <p14:creationId xmlns:p14="http://schemas.microsoft.com/office/powerpoint/2010/main" val="67033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143555" y="1113588"/>
            <a:ext cx="8856890" cy="3834426"/>
          </a:xfrm>
        </p:spPr>
        <p:txBody>
          <a:bodyPr>
            <a:noAutofit/>
          </a:bodyPr>
          <a:lstStyle/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خدمات مورد نظر در برنامه میانسالان و سالمندان:</a:t>
            </a: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1- ثبت آموزش های حضوری</a:t>
            </a: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2- ثبت مکمل </a:t>
            </a: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fa-IR" sz="1800" dirty="0" smtClean="0">
                <a:cs typeface="B Nazanin" pitchFamily="2" charset="-78"/>
              </a:rPr>
              <a:t>3- ثبت واکسیناسیون توام   </a:t>
            </a:r>
            <a:endParaRPr lang="fa-IR" sz="1800" dirty="0">
              <a:cs typeface="B Nazanin" pitchFamily="2" charset="-78"/>
            </a:endParaRPr>
          </a:p>
        </p:txBody>
      </p:sp>
      <p:sp>
        <p:nvSpPr>
          <p:cNvPr id="4" name="Title 3"/>
          <p:cNvSpPr txBox="1">
            <a:spLocks/>
          </p:cNvSpPr>
          <p:nvPr/>
        </p:nvSpPr>
        <p:spPr>
          <a:xfrm>
            <a:off x="296260" y="303498"/>
            <a:ext cx="8246069" cy="572644"/>
          </a:xfrm>
          <a:prstGeom prst="rect">
            <a:avLst/>
          </a:prstGeom>
          <a:solidFill>
            <a:srgbClr val="003296"/>
          </a:solidFill>
        </p:spPr>
        <p:txBody>
          <a:bodyPr vert="horz" lIns="68580" tIns="34290" rIns="68580" bIns="34290" rtlCol="0" anchor="ctr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100" b="1" dirty="0" smtClean="0">
                <a:solidFill>
                  <a:srgbClr val="FFFF00"/>
                </a:solidFill>
                <a:effectLst/>
                <a:cs typeface="B Titr" pitchFamily="2" charset="-78"/>
              </a:rPr>
              <a:t>نامه افزایش پوشش جمعیت حداقل یکبار خدمت گرفته </a:t>
            </a:r>
            <a:r>
              <a:rPr lang="fa-IR" sz="1400" b="1" dirty="0" smtClean="0">
                <a:solidFill>
                  <a:srgbClr val="FFFF00"/>
                </a:solidFill>
                <a:effectLst/>
                <a:cs typeface="B Titr" pitchFamily="2" charset="-78"/>
              </a:rPr>
              <a:t>(نامه13701 مورخ 1401/12/7)</a:t>
            </a:r>
            <a:endParaRPr lang="fa-IR" sz="1400" b="1" dirty="0">
              <a:solidFill>
                <a:srgbClr val="FFFF00"/>
              </a:solidFill>
              <a:effectLst/>
              <a:cs typeface="B Titr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670" y="876142"/>
            <a:ext cx="3136433" cy="4201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44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96260" y="1197405"/>
            <a:ext cx="5611908" cy="124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 rtl="1">
              <a:defRPr/>
            </a:pPr>
            <a:r>
              <a:rPr lang="fa-IR" sz="3000" dirty="0">
                <a:solidFill>
                  <a:srgbClr val="FFFF00"/>
                </a:solidFill>
                <a:latin typeface="Arial"/>
                <a:cs typeface="B Titr" panose="00000700000000000000" pitchFamily="2" charset="-78"/>
              </a:rPr>
              <a:t>برنامه ها و اولویت های برنامه سلامت میانسالان در سال 1402</a:t>
            </a:r>
          </a:p>
        </p:txBody>
      </p:sp>
    </p:spTree>
    <p:extLst>
      <p:ext uri="{BB962C8B-B14F-4D97-AF65-F5344CB8AC3E}">
        <p14:creationId xmlns:p14="http://schemas.microsoft.com/office/powerpoint/2010/main" val="135301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143555" y="1113588"/>
            <a:ext cx="8856890" cy="4029912"/>
          </a:xfrm>
        </p:spPr>
        <p:txBody>
          <a:bodyPr>
            <a:noAutofit/>
          </a:bodyPr>
          <a:lstStyle/>
          <a:p>
            <a:pPr algn="justLow" rtl="1">
              <a:lnSpc>
                <a:spcPct val="120000"/>
              </a:lnSpc>
              <a:buFont typeface="+mj-lt"/>
              <a:buAutoNum type="arabicPeriod"/>
            </a:pPr>
            <a:r>
              <a:rPr lang="fa-IR" sz="1800" dirty="0" smtClean="0">
                <a:cs typeface="B Nazanin" pitchFamily="2" charset="-78"/>
              </a:rPr>
              <a:t>تقویت برنامه معاینات کارکنان دولت با اولویت پرسنل دانشگاه علوم پزشکی </a:t>
            </a:r>
            <a:endParaRPr lang="en-US" sz="1800" dirty="0" smtClean="0">
              <a:cs typeface="B Nazanin" pitchFamily="2" charset="-78"/>
            </a:endParaRPr>
          </a:p>
          <a:p>
            <a:pPr algn="justLow" rtl="1">
              <a:lnSpc>
                <a:spcPct val="120000"/>
              </a:lnSpc>
              <a:buFont typeface="+mj-lt"/>
              <a:buAutoNum type="arabicPeriod"/>
            </a:pPr>
            <a:r>
              <a:rPr lang="fa-IR" sz="1800" dirty="0" smtClean="0">
                <a:cs typeface="B Nazanin" pitchFamily="2" charset="-78"/>
              </a:rPr>
              <a:t>هماهنگی و برگزاری دوره توجیهی کارشناسان جدید برنامه میانسالان شهرستان های اصفهان2، نجف آباد، گلپایگان</a:t>
            </a:r>
          </a:p>
          <a:p>
            <a:pPr algn="justLow" rtl="1">
              <a:lnSpc>
                <a:spcPct val="120000"/>
              </a:lnSpc>
              <a:buFont typeface="+mj-lt"/>
              <a:buAutoNum type="arabicPeriod"/>
            </a:pPr>
            <a:r>
              <a:rPr lang="fa-IR" sz="1800" dirty="0">
                <a:cs typeface="B Nazanin" pitchFamily="2" charset="-78"/>
              </a:rPr>
              <a:t>نظارت بر اجرای دستورالعمل شماره  9 خدمات جامع سلامت میانسالان (نامه 6/3646/د مورخ 1401/4/11)</a:t>
            </a:r>
          </a:p>
          <a:p>
            <a:pPr algn="r" rtl="1"/>
            <a:r>
              <a:rPr lang="fa-IR" sz="1800" dirty="0">
                <a:cs typeface="B Nazanin" pitchFamily="2" charset="-78"/>
              </a:rPr>
              <a:t>حداقل یکبار در سال برای ماماها </a:t>
            </a:r>
          </a:p>
          <a:p>
            <a:pPr algn="r" rtl="1"/>
            <a:r>
              <a:rPr lang="fa-IR" sz="1800" dirty="0" smtClean="0">
                <a:cs typeface="B Nazanin" pitchFamily="2" charset="-78"/>
              </a:rPr>
              <a:t>تکمیل توسط کارشناس میانسالان </a:t>
            </a:r>
            <a:r>
              <a:rPr lang="fa-IR" sz="1800" dirty="0">
                <a:cs typeface="B Nazanin" pitchFamily="2" charset="-78"/>
              </a:rPr>
              <a:t>با همکاری مربی بهورزی </a:t>
            </a:r>
          </a:p>
          <a:p>
            <a:pPr algn="r" rtl="1"/>
            <a:r>
              <a:rPr lang="fa-IR" sz="1800" dirty="0">
                <a:cs typeface="B Nazanin" pitchFamily="2" charset="-78"/>
              </a:rPr>
              <a:t>ماماهای با امتیاز کمتر از70 %، آموزش عملی زیر نظر یکی از ماماهای معتمد و متبحر شهرستان و تکمیل مجدد چک لیست مربوطه در فصل بعد  </a:t>
            </a:r>
            <a:endParaRPr lang="en-US" sz="1800" dirty="0">
              <a:cs typeface="B Nazanin" pitchFamily="2" charset="-78"/>
            </a:endParaRPr>
          </a:p>
          <a:p>
            <a:pPr algn="r" rtl="1"/>
            <a:r>
              <a:rPr lang="fa-IR" sz="1800" dirty="0" smtClean="0">
                <a:cs typeface="B Nazanin" pitchFamily="2" charset="-78"/>
              </a:rPr>
              <a:t>تکمیل چک لیستها </a:t>
            </a:r>
            <a:r>
              <a:rPr lang="fa-IR" sz="1800" dirty="0">
                <a:cs typeface="B Nazanin" pitchFamily="2" charset="-78"/>
              </a:rPr>
              <a:t>برای کلیه ماماهای جدیدالورود در </a:t>
            </a:r>
            <a:r>
              <a:rPr lang="fa-IR" sz="1800" dirty="0" smtClean="0">
                <a:cs typeface="B Nazanin" pitchFamily="2" charset="-78"/>
              </a:rPr>
              <a:t>ابتدای دوره (به عنوان </a:t>
            </a:r>
            <a:r>
              <a:rPr lang="fa-IR" sz="1800" dirty="0">
                <a:cs typeface="B Nazanin" pitchFamily="2" charset="-78"/>
              </a:rPr>
              <a:t>پیش آزمون دوره </a:t>
            </a:r>
            <a:r>
              <a:rPr lang="fa-IR" sz="1800" dirty="0" smtClean="0">
                <a:cs typeface="B Nazanin" pitchFamily="2" charset="-78"/>
              </a:rPr>
              <a:t>عملی) </a:t>
            </a:r>
            <a:r>
              <a:rPr lang="fa-IR" sz="1800" dirty="0">
                <a:cs typeface="B Nazanin" pitchFamily="2" charset="-78"/>
              </a:rPr>
              <a:t>و یک ماه بعد از شروع به </a:t>
            </a:r>
            <a:r>
              <a:rPr lang="fa-IR" sz="1800" dirty="0" smtClean="0">
                <a:cs typeface="B Nazanin" pitchFamily="2" charset="-78"/>
              </a:rPr>
              <a:t>کار (به عنوان </a:t>
            </a:r>
            <a:r>
              <a:rPr lang="fa-IR" sz="1800" dirty="0">
                <a:cs typeface="B Nazanin" pitchFamily="2" charset="-78"/>
              </a:rPr>
              <a:t>پس </a:t>
            </a:r>
            <a:r>
              <a:rPr lang="fa-IR" sz="1800" dirty="0" smtClean="0">
                <a:cs typeface="B Nazanin" pitchFamily="2" charset="-78"/>
              </a:rPr>
              <a:t>آزمون) </a:t>
            </a:r>
          </a:p>
          <a:p>
            <a:pPr algn="r" rtl="1"/>
            <a:r>
              <a:rPr lang="fa-IR" sz="1800" dirty="0" smtClean="0">
                <a:cs typeface="B Nazanin" pitchFamily="2" charset="-78"/>
              </a:rPr>
              <a:t>وجود مستندات (چک لیست ها و نتایج نمرات) در </a:t>
            </a:r>
            <a:r>
              <a:rPr lang="fa-IR" sz="1800" dirty="0">
                <a:cs typeface="B Nazanin" pitchFamily="2" charset="-78"/>
              </a:rPr>
              <a:t>واحد سلامت خانواده ستاد </a:t>
            </a:r>
            <a:r>
              <a:rPr lang="fa-IR" sz="1800" dirty="0" smtClean="0">
                <a:cs typeface="B Nazanin" pitchFamily="2" charset="-78"/>
              </a:rPr>
              <a:t>شهرستان</a:t>
            </a:r>
            <a:endParaRPr lang="fa-IR" sz="3200" dirty="0" smtClean="0">
              <a:solidFill>
                <a:srgbClr val="FF0000"/>
              </a:solidFill>
              <a:cs typeface="B Nazanin" pitchFamily="2" charset="-78"/>
            </a:endParaRPr>
          </a:p>
          <a:p>
            <a:pPr marL="0" indent="0" algn="justLow" rtl="1">
              <a:lnSpc>
                <a:spcPct val="120000"/>
              </a:lnSpc>
              <a:buNone/>
            </a:pPr>
            <a:endParaRPr lang="fa-IR" sz="3200" dirty="0">
              <a:solidFill>
                <a:srgbClr val="FF0000"/>
              </a:solidFill>
              <a:cs typeface="B Nazanin" pitchFamily="2" charset="-78"/>
            </a:endParaRPr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143554" y="303498"/>
            <a:ext cx="8704185" cy="572644"/>
          </a:xfrm>
          <a:prstGeom prst="rect">
            <a:avLst/>
          </a:prstGeom>
          <a:solidFill>
            <a:srgbClr val="003296"/>
          </a:solidFill>
        </p:spPr>
        <p:txBody>
          <a:bodyPr vert="horz" lIns="68580" tIns="34290" rIns="68580" bIns="34290" rtlCol="0" anchor="ctr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100" b="1" dirty="0" smtClean="0">
                <a:solidFill>
                  <a:srgbClr val="FFFF00"/>
                </a:solidFill>
                <a:effectLst/>
                <a:cs typeface="B Titr" pitchFamily="2" charset="-78"/>
              </a:rPr>
              <a:t>اهم برنامه ها و فعالیت های پیش بینی شده سال 1402</a:t>
            </a:r>
            <a:endParaRPr lang="fa-IR" sz="2100" b="1" dirty="0">
              <a:solidFill>
                <a:srgbClr val="FFFF00"/>
              </a:solidFill>
              <a:effectLst/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558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5" y="-24235"/>
            <a:ext cx="408345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68038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143554" y="1113588"/>
            <a:ext cx="9000446" cy="4029912"/>
          </a:xfrm>
        </p:spPr>
        <p:txBody>
          <a:bodyPr>
            <a:noAutofit/>
          </a:bodyPr>
          <a:lstStyle/>
          <a:p>
            <a:pPr algn="just" rtl="1"/>
            <a:r>
              <a:rPr lang="fa-IR" sz="1800" dirty="0" smtClean="0">
                <a:cs typeface="B Nazanin" pitchFamily="2" charset="-78"/>
              </a:rPr>
              <a:t>رصد مستمر عملکرد </a:t>
            </a:r>
            <a:r>
              <a:rPr lang="fa-IR" sz="1800" dirty="0">
                <a:cs typeface="B Nazanin" pitchFamily="2" charset="-78"/>
              </a:rPr>
              <a:t>ماماها</a:t>
            </a:r>
            <a:r>
              <a:rPr lang="fa-IR" sz="1800" dirty="0" smtClean="0">
                <a:cs typeface="B Nazanin" pitchFamily="2" charset="-78"/>
              </a:rPr>
              <a:t> در ثبت موارد </a:t>
            </a:r>
            <a:r>
              <a:rPr lang="en-US" sz="1800" dirty="0" smtClean="0">
                <a:cs typeface="B Nazanin" pitchFamily="2" charset="-78"/>
              </a:rPr>
              <a:t>HPV</a:t>
            </a:r>
            <a:r>
              <a:rPr lang="fa-IR" sz="1800" dirty="0" smtClean="0">
                <a:cs typeface="B Nazanin" pitchFamily="2" charset="-78"/>
              </a:rPr>
              <a:t> مثبت و تذکر </a:t>
            </a:r>
            <a:r>
              <a:rPr lang="fa-IR" sz="1800" dirty="0">
                <a:cs typeface="B Nazanin" pitchFamily="2" charset="-78"/>
              </a:rPr>
              <a:t>موارد ثبت </a:t>
            </a:r>
            <a:r>
              <a:rPr lang="fa-IR" sz="1800" dirty="0" smtClean="0">
                <a:cs typeface="B Nazanin" pitchFamily="2" charset="-78"/>
              </a:rPr>
              <a:t>اشتباه </a:t>
            </a:r>
            <a:r>
              <a:rPr lang="fa-IR" sz="1800" dirty="0">
                <a:cs typeface="B Nazanin" pitchFamily="2" charset="-78"/>
              </a:rPr>
              <a:t>مراقبت 7214: غربالگری </a:t>
            </a:r>
            <a:r>
              <a:rPr lang="fa-IR" sz="1800" dirty="0" smtClean="0">
                <a:cs typeface="B Nazanin" pitchFamily="2" charset="-78"/>
              </a:rPr>
              <a:t>سرطان سرویکس </a:t>
            </a:r>
            <a:r>
              <a:rPr lang="fa-IR" sz="1800" dirty="0">
                <a:cs typeface="B Nazanin" pitchFamily="2" charset="-78"/>
              </a:rPr>
              <a:t>(کد 7214 فقط برای مواردی که جواب </a:t>
            </a:r>
            <a:r>
              <a:rPr lang="en-US" sz="1800" dirty="0">
                <a:cs typeface="B Nazanin" pitchFamily="2" charset="-78"/>
              </a:rPr>
              <a:t>HPV</a:t>
            </a:r>
            <a:r>
              <a:rPr lang="fa-IR" sz="1800" dirty="0">
                <a:cs typeface="B Nazanin" pitchFamily="2" charset="-78"/>
              </a:rPr>
              <a:t> آنها رویت می شود، تکمیل </a:t>
            </a:r>
            <a:r>
              <a:rPr lang="fa-IR" sz="1800" dirty="0" smtClean="0">
                <a:cs typeface="B Nazanin" pitchFamily="2" charset="-78"/>
              </a:rPr>
              <a:t>گردد)</a:t>
            </a:r>
            <a:endParaRPr lang="en-US" sz="1800" dirty="0">
              <a:cs typeface="B Nazanin" pitchFamily="2" charset="-78"/>
            </a:endParaRP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sz="1800" dirty="0" smtClean="0">
                <a:cs typeface="B Nazanin" pitchFamily="2" charset="-78"/>
              </a:rPr>
              <a:t>موارد </a:t>
            </a:r>
            <a:r>
              <a:rPr lang="fa-IR" sz="1800" dirty="0">
                <a:cs typeface="B Nazanin" pitchFamily="2" charset="-78"/>
              </a:rPr>
              <a:t>مثبت جواب </a:t>
            </a:r>
            <a:r>
              <a:rPr lang="en-US" sz="1800" dirty="0">
                <a:cs typeface="B Nazanin" pitchFamily="2" charset="-78"/>
              </a:rPr>
              <a:t>HPV</a:t>
            </a:r>
            <a:r>
              <a:rPr lang="fa-IR" sz="1800" dirty="0">
                <a:cs typeface="B Nazanin" pitchFamily="2" charset="-78"/>
              </a:rPr>
              <a:t>، ضمن ثبت دقیق در سامانه سیب و اکسل ارجاعات سطح دو توسط ماما ، پیگیری موارد به موقع و تا حصول نتیجه انجام، ثبت و گزارش آن برای کارشناس میانسالان ستاد ارسال گردد</a:t>
            </a:r>
            <a:r>
              <a:rPr lang="fa-IR" sz="1800" dirty="0" smtClean="0">
                <a:cs typeface="B Nazanin" pitchFamily="2" charset="-78"/>
              </a:rPr>
              <a:t>.(نظارت </a:t>
            </a:r>
            <a:r>
              <a:rPr lang="fa-IR" sz="1800" dirty="0">
                <a:cs typeface="B Nazanin" pitchFamily="2" charset="-78"/>
              </a:rPr>
              <a:t>دقیق بر روند ثبت جدول اکسل ارجاعات سطح دو ماما در بازدیدهای </a:t>
            </a:r>
            <a:r>
              <a:rPr lang="fa-IR" sz="1800" dirty="0" smtClean="0">
                <a:cs typeface="B Nazanin" pitchFamily="2" charset="-78"/>
              </a:rPr>
              <a:t>محیطی)</a:t>
            </a: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sz="1800" dirty="0" smtClean="0">
                <a:cs typeface="B Nazanin" pitchFamily="2" charset="-78"/>
              </a:rPr>
              <a:t>ثبت </a:t>
            </a:r>
            <a:r>
              <a:rPr lang="fa-IR" sz="1800" dirty="0">
                <a:cs typeface="B Nazanin" pitchFamily="2" charset="-78"/>
              </a:rPr>
              <a:t>خدمت مربوطه در مرکز ارائه دهنده خدمت توسط ماما (درصورت وجود ماما) انجام می گیرد، لذا ثبت توسط پزشک در این مراکز انجام </a:t>
            </a:r>
            <a:r>
              <a:rPr lang="fa-IR" sz="1800" dirty="0" smtClean="0">
                <a:cs typeface="B Nazanin" pitchFamily="2" charset="-78"/>
              </a:rPr>
              <a:t>نگردد.</a:t>
            </a:r>
            <a:endParaRPr lang="fa-IR" sz="1800" dirty="0">
              <a:cs typeface="B Nazanin" pitchFamily="2" charset="-78"/>
            </a:endParaRP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sz="1800" dirty="0" smtClean="0">
                <a:cs typeface="B Nazanin" pitchFamily="2" charset="-78"/>
              </a:rPr>
              <a:t>"</a:t>
            </a:r>
            <a:r>
              <a:rPr lang="fa-IR" sz="1800" dirty="0">
                <a:cs typeface="B Nazanin" pitchFamily="2" charset="-78"/>
              </a:rPr>
              <a:t>راهنمای ثبت سربرگ های پاپ اسمیر و </a:t>
            </a:r>
            <a:r>
              <a:rPr lang="en-US" sz="1800" dirty="0">
                <a:cs typeface="B Nazanin" pitchFamily="2" charset="-78"/>
              </a:rPr>
              <a:t>HPV </a:t>
            </a:r>
            <a:r>
              <a:rPr lang="fa-IR" sz="1800" dirty="0">
                <a:cs typeface="B Nazanin" pitchFamily="2" charset="-78"/>
              </a:rPr>
              <a:t>در ارزیابی سرطان سرویکس زنان میانسال" </a:t>
            </a:r>
            <a:r>
              <a:rPr lang="fa-IR" sz="1800" dirty="0" smtClean="0">
                <a:cs typeface="B Nazanin" pitchFamily="2" charset="-78"/>
              </a:rPr>
              <a:t>سال گذشته ابلاغ گردیده است </a:t>
            </a:r>
            <a:r>
              <a:rPr lang="fa-IR" sz="1800" dirty="0" smtClean="0">
                <a:solidFill>
                  <a:srgbClr val="FF0000"/>
                </a:solidFill>
                <a:cs typeface="B Nazanin" pitchFamily="2" charset="-78"/>
              </a:rPr>
              <a:t>(پیوست نامه 5879/6/د </a:t>
            </a:r>
            <a:r>
              <a:rPr lang="fa-IR" sz="1800" dirty="0">
                <a:solidFill>
                  <a:srgbClr val="FF0000"/>
                </a:solidFill>
                <a:cs typeface="B Nazanin" pitchFamily="2" charset="-78"/>
              </a:rPr>
              <a:t>مورخ </a:t>
            </a:r>
            <a:r>
              <a:rPr lang="fa-IR" sz="1800" dirty="0" smtClean="0">
                <a:solidFill>
                  <a:srgbClr val="FF0000"/>
                </a:solidFill>
                <a:cs typeface="B Nazanin" pitchFamily="2" charset="-78"/>
              </a:rPr>
              <a:t>1400/6/22)</a:t>
            </a:r>
            <a:endParaRPr lang="fa-IR" sz="1800" b="1" dirty="0">
              <a:solidFill>
                <a:srgbClr val="FF0000"/>
              </a:solidFill>
              <a:cs typeface="B Nazanin" pitchFamily="2" charset="-78"/>
            </a:endParaRP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endParaRPr lang="fa-IR" sz="1800" dirty="0">
              <a:cs typeface="B Nazanin" pitchFamily="2" charset="-78"/>
            </a:endParaRPr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143554" y="303498"/>
            <a:ext cx="8704185" cy="572644"/>
          </a:xfrm>
          <a:prstGeom prst="rect">
            <a:avLst/>
          </a:prstGeom>
          <a:solidFill>
            <a:srgbClr val="003296"/>
          </a:solidFill>
        </p:spPr>
        <p:txBody>
          <a:bodyPr vert="horz" lIns="68580" tIns="34290" rIns="68580" bIns="34290" rtlCol="0" anchor="ctr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100" b="1" dirty="0">
                <a:solidFill>
                  <a:srgbClr val="FFFF00"/>
                </a:solidFill>
                <a:effectLst/>
                <a:cs typeface="B Titr" pitchFamily="2" charset="-78"/>
              </a:rPr>
              <a:t>ثبت </a:t>
            </a:r>
            <a:r>
              <a:rPr lang="en-US" sz="2100" b="1" dirty="0">
                <a:solidFill>
                  <a:srgbClr val="FFFF00"/>
                </a:solidFill>
                <a:effectLst/>
                <a:cs typeface="B Titr" pitchFamily="2" charset="-78"/>
              </a:rPr>
              <a:t>HPV </a:t>
            </a:r>
            <a:r>
              <a:rPr lang="fa-IR" sz="2100" b="1" dirty="0">
                <a:solidFill>
                  <a:srgbClr val="FFFF00"/>
                </a:solidFill>
                <a:effectLst/>
                <a:cs typeface="B Titr" pitchFamily="2" charset="-78"/>
              </a:rPr>
              <a:t> و سوش 16 و 18 </a:t>
            </a:r>
            <a:r>
              <a:rPr lang="fa-IR" sz="1600" b="1" dirty="0">
                <a:solidFill>
                  <a:srgbClr val="FF0000"/>
                </a:solidFill>
                <a:effectLst/>
                <a:cs typeface="B Titr" pitchFamily="2" charset="-78"/>
              </a:rPr>
              <a:t>(نامه 4484/6/د مورخ 1401/5/3</a:t>
            </a:r>
            <a:r>
              <a:rPr lang="fa-IR" sz="1600" b="1" dirty="0" smtClean="0">
                <a:solidFill>
                  <a:srgbClr val="FF0000"/>
                </a:solidFill>
                <a:effectLst/>
                <a:cs typeface="B Titr" pitchFamily="2" charset="-78"/>
              </a:rPr>
              <a:t>)</a:t>
            </a:r>
            <a:endParaRPr lang="fa-IR" sz="1600" b="1" dirty="0">
              <a:solidFill>
                <a:srgbClr val="FF0000"/>
              </a:solidFill>
              <a:effectLst/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6456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2301982"/>
              </p:ext>
            </p:extLst>
          </p:nvPr>
        </p:nvGraphicFramePr>
        <p:xfrm>
          <a:off x="-51520" y="1197406"/>
          <a:ext cx="9162300" cy="4008656"/>
        </p:xfrm>
        <a:graphic>
          <a:graphicData uri="http://schemas.openxmlformats.org/drawingml/2006/table">
            <a:tbl>
              <a:tblPr rtl="1" firstRow="1" firstCol="1" bandRow="1"/>
              <a:tblGrid>
                <a:gridCol w="1496880">
                  <a:extLst>
                    <a:ext uri="{9D8B030D-6E8A-4147-A177-3AD203B41FA5}">
                      <a16:colId xmlns:a16="http://schemas.microsoft.com/office/drawing/2014/main" val="163383290"/>
                    </a:ext>
                  </a:extLst>
                </a:gridCol>
                <a:gridCol w="2234154">
                  <a:extLst>
                    <a:ext uri="{9D8B030D-6E8A-4147-A177-3AD203B41FA5}">
                      <a16:colId xmlns:a16="http://schemas.microsoft.com/office/drawing/2014/main" val="3276626347"/>
                    </a:ext>
                  </a:extLst>
                </a:gridCol>
                <a:gridCol w="922150">
                  <a:extLst>
                    <a:ext uri="{9D8B030D-6E8A-4147-A177-3AD203B41FA5}">
                      <a16:colId xmlns:a16="http://schemas.microsoft.com/office/drawing/2014/main" val="1905421810"/>
                    </a:ext>
                  </a:extLst>
                </a:gridCol>
                <a:gridCol w="683842">
                  <a:extLst>
                    <a:ext uri="{9D8B030D-6E8A-4147-A177-3AD203B41FA5}">
                      <a16:colId xmlns:a16="http://schemas.microsoft.com/office/drawing/2014/main" val="3925076222"/>
                    </a:ext>
                  </a:extLst>
                </a:gridCol>
                <a:gridCol w="1318839">
                  <a:extLst>
                    <a:ext uri="{9D8B030D-6E8A-4147-A177-3AD203B41FA5}">
                      <a16:colId xmlns:a16="http://schemas.microsoft.com/office/drawing/2014/main" val="2008582761"/>
                    </a:ext>
                  </a:extLst>
                </a:gridCol>
                <a:gridCol w="1318839">
                  <a:extLst>
                    <a:ext uri="{9D8B030D-6E8A-4147-A177-3AD203B41FA5}">
                      <a16:colId xmlns:a16="http://schemas.microsoft.com/office/drawing/2014/main" val="179829583"/>
                    </a:ext>
                  </a:extLst>
                </a:gridCol>
                <a:gridCol w="1187596">
                  <a:extLst>
                    <a:ext uri="{9D8B030D-6E8A-4147-A177-3AD203B41FA5}">
                      <a16:colId xmlns:a16="http://schemas.microsoft.com/office/drawing/2014/main" val="2887228096"/>
                    </a:ext>
                  </a:extLst>
                </a:gridCol>
              </a:tblGrid>
              <a:tr h="611948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سه برنامه اولویت دار واحد در سال 1402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سه اقدام اولویت دار این برنامه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شاخص ارزیابی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درصد پیشرفت در هر سه ماه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مسئول پیگیری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واحدهای ستادی درگیر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ادارات و نهادهای درگیر خارج از دانشگاه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9974536"/>
                  </a:ext>
                </a:extLst>
              </a:tr>
              <a:tr h="458961"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1)</a:t>
                      </a:r>
                      <a:r>
                        <a:rPr lang="ar-SA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توانمندسازی زنان و مردان میانسال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برگزاری کمپین هفته ملی سلامت مردان ایران در 100درصد شهرستانها</a:t>
                      </a:r>
                      <a:endParaRPr lang="en-US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گزارش </a:t>
                      </a:r>
                      <a:r>
                        <a:rPr lang="ar-S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اقدامات انجام شده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100%</a:t>
                      </a:r>
                      <a:endParaRPr lang="en-US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سه </a:t>
                      </a:r>
                      <a:r>
                        <a:rPr lang="ar-S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ماهه </a:t>
                      </a:r>
                      <a:r>
                        <a:rPr lang="fa-IR" sz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اول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واحد سلامت میانسالان 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کلیه واحدهای فنی معاونت بهداشت 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واحدهای پشتیبانی (اموراداری، روابط عمومی، خدمات، تدارکات و ...)  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استانداری، شهرداری، اداره ورزش و جوانان، آموزش و پرورش و سایر ادارات و سازمانها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615496"/>
                  </a:ext>
                </a:extLst>
              </a:tr>
              <a:tr h="758168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هماهنگی، برنامه ریزی و </a:t>
                      </a:r>
                      <a:r>
                        <a:rPr lang="ar-SA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برگزاری کمپین هفته ملی سلامت زنان ایران</a:t>
                      </a:r>
                      <a:r>
                        <a:rPr lang="ar-SA" sz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در معاونت و کلیه شهرستانهای تابعه</a:t>
                      </a:r>
                      <a:endParaRPr lang="en-US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گزارش </a:t>
                      </a:r>
                      <a:r>
                        <a:rPr lang="ar-S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اقدامات انجام شده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100%</a:t>
                      </a:r>
                      <a:endParaRPr lang="en-US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سه </a:t>
                      </a:r>
                      <a:r>
                        <a:rPr lang="ar-S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ماهه </a:t>
                      </a:r>
                      <a:r>
                        <a:rPr lang="fa-IR" sz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سوم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واحد سلامت میانسالان 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1237566"/>
                  </a:ext>
                </a:extLst>
              </a:tr>
              <a:tr h="764935"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2)</a:t>
                      </a:r>
                      <a:r>
                        <a:rPr lang="ar-SA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ترویج </a:t>
                      </a:r>
                      <a:r>
                        <a:rPr lang="ar-SA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شیوه زندگی سالم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آموزش محتوای آموزشی فعالیت بدنی میانسالان ویژه کارشناسان به 100% کارشناسان میانسالان و مربیان بهورزی برنامه میانسالان  شهرستان ها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گزارش کارگاه های برگزار شده (دعوتنامه، نتایج کارگاه، انتظارات)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100%تا پایان سال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واحد سلامت میانسالان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واحد آموزش بهورزی، امور اداری، خدمات، تدارکات، روابط عمومی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_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1832623"/>
                  </a:ext>
                </a:extLst>
              </a:tr>
              <a:tr h="1070909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آموزش " بسته های خدمات ادغام یافته ویژه ارائه دهندگان خدمت (پزشک-ماما- مراقب سلامت-بهورز)</a:t>
                      </a:r>
                      <a:r>
                        <a:rPr lang="ar-SA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به 100% کارشناسان میانسالان و مربیان بهورزی برنامه میانسالان شهرستان ها 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گزارش کارگاه های برگزار شده (دعوتنامه، نتایج کارگاه، انتظارات)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100%تا پایان سال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واحد سلامت میانسالان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واحد آموزش بهورزی، امور اداری، خدمات، تدارکات، روابط عمومی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_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62426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329672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8226556"/>
              </p:ext>
            </p:extLst>
          </p:nvPr>
        </p:nvGraphicFramePr>
        <p:xfrm>
          <a:off x="296260" y="1502815"/>
          <a:ext cx="8455565" cy="2862072"/>
        </p:xfrm>
        <a:graphic>
          <a:graphicData uri="http://schemas.openxmlformats.org/drawingml/2006/table">
            <a:tbl>
              <a:tblPr rtl="1" firstRow="1" firstCol="1" bandRow="1"/>
              <a:tblGrid>
                <a:gridCol w="1721621">
                  <a:extLst>
                    <a:ext uri="{9D8B030D-6E8A-4147-A177-3AD203B41FA5}">
                      <a16:colId xmlns:a16="http://schemas.microsoft.com/office/drawing/2014/main" val="163383290"/>
                    </a:ext>
                  </a:extLst>
                </a:gridCol>
                <a:gridCol w="1721621">
                  <a:extLst>
                    <a:ext uri="{9D8B030D-6E8A-4147-A177-3AD203B41FA5}">
                      <a16:colId xmlns:a16="http://schemas.microsoft.com/office/drawing/2014/main" val="3276626347"/>
                    </a:ext>
                  </a:extLst>
                </a:gridCol>
                <a:gridCol w="851020">
                  <a:extLst>
                    <a:ext uri="{9D8B030D-6E8A-4147-A177-3AD203B41FA5}">
                      <a16:colId xmlns:a16="http://schemas.microsoft.com/office/drawing/2014/main" val="1905421810"/>
                    </a:ext>
                  </a:extLst>
                </a:gridCol>
                <a:gridCol w="631094">
                  <a:extLst>
                    <a:ext uri="{9D8B030D-6E8A-4147-A177-3AD203B41FA5}">
                      <a16:colId xmlns:a16="http://schemas.microsoft.com/office/drawing/2014/main" val="3925076222"/>
                    </a:ext>
                  </a:extLst>
                </a:gridCol>
                <a:gridCol w="1217109">
                  <a:extLst>
                    <a:ext uri="{9D8B030D-6E8A-4147-A177-3AD203B41FA5}">
                      <a16:colId xmlns:a16="http://schemas.microsoft.com/office/drawing/2014/main" val="2008582761"/>
                    </a:ext>
                  </a:extLst>
                </a:gridCol>
                <a:gridCol w="1217109">
                  <a:extLst>
                    <a:ext uri="{9D8B030D-6E8A-4147-A177-3AD203B41FA5}">
                      <a16:colId xmlns:a16="http://schemas.microsoft.com/office/drawing/2014/main" val="179829583"/>
                    </a:ext>
                  </a:extLst>
                </a:gridCol>
                <a:gridCol w="1095991">
                  <a:extLst>
                    <a:ext uri="{9D8B030D-6E8A-4147-A177-3AD203B41FA5}">
                      <a16:colId xmlns:a16="http://schemas.microsoft.com/office/drawing/2014/main" val="2887228096"/>
                    </a:ext>
                  </a:extLst>
                </a:gridCol>
              </a:tblGrid>
              <a:tr h="439453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سه برنامه اولویت دار واحد در سال 1402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سه اقدام اولویت دار این برنامه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شاخص ارزیابی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درصد پیشرفت در هر سه ماه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مسئول پیگیری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واحدهای ستادی درگیر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ادارات و نهادهای درگیر خارج از دانشگاه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9974536"/>
                  </a:ext>
                </a:extLst>
              </a:tr>
              <a:tr h="340586"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3)</a:t>
                      </a:r>
                      <a:r>
                        <a:rPr lang="ar-SA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اجرای برنامه خدمات ادغام یافته سلامت میانسالان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پایش و نظارت ارائه خدمات ادغام یافته سلامت میانسالان با رویکرد ارتقای نحوه اجرای برنامه ها  در 100% شهرستانها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گزارش پایش شش ماهه شهرستانها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25% فصلی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واحد سلامت میانسالان 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گسترش، امور اداری، نقلیه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_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964634"/>
                  </a:ext>
                </a:extLst>
              </a:tr>
              <a:tr h="248643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بازاریابی خدمات میانسالان در ادارات، سازمانها، صنایع و صنوف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مکاتبات ارسالی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100 % پایان سال 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واحد سلامت میانسالان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بهداشت حرفه ای </a:t>
                      </a: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Sakkal Majalla" panose="02000000000000000000" pitchFamily="2" charset="-78"/>
                        </a:rPr>
                        <a:t>–</a:t>
                      </a: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بهداشت محیط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استانداری،  ادارات، صنایع و صنوف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794424"/>
                  </a:ext>
                </a:extLst>
              </a:tr>
              <a:tr h="463508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رصد و تحلیل  پوشش  ارائه تمام خدمات ارزیابی سلامت میانسالان به 30درصد میانسالان تحت پوشش هر شهرستان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استخراج شاخص های فصلی از سامانه سیب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25% فصلی</a:t>
                      </a:r>
                      <a:r>
                        <a:rPr lang="ar-SA" sz="105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(ارتقای پوشش 7.5درصدی فصلی)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واحد سلامت میانسالان 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واحد آموزش بهورزی، خدمات، تدارکات، روابط عمومی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_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783" marR="397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37019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0075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96259" y="195486"/>
            <a:ext cx="8847739" cy="648072"/>
          </a:xfrm>
          <a:prstGeom prst="rect">
            <a:avLst/>
          </a:prstGeom>
          <a:solidFill>
            <a:srgbClr val="003296"/>
          </a:solidFill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9900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defTabSz="685800" rtl="1">
              <a:lnSpc>
                <a:spcPct val="107000"/>
              </a:lnSpc>
              <a:spcAft>
                <a:spcPts val="600"/>
              </a:spcAft>
              <a:defRPr/>
            </a:pPr>
            <a:r>
              <a:rPr lang="fa-IR" sz="18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درصد جمعیت میانسالان نسبت به کل جمعیت سامانه سیب- </a:t>
            </a:r>
            <a:r>
              <a:rPr lang="fa-IR" sz="1800" dirty="0" smtClean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شهرستان های </a:t>
            </a:r>
            <a:r>
              <a:rPr lang="fa-IR" sz="18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تابعه دانشگاه علوم پزشکی </a:t>
            </a:r>
            <a:r>
              <a:rPr lang="fa-IR" sz="1800" dirty="0" smtClean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اصفهان </a:t>
            </a:r>
            <a:r>
              <a:rPr lang="fa-IR" sz="18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ابتدای  سال </a:t>
            </a:r>
            <a:r>
              <a:rPr lang="fa-IR" sz="1800" dirty="0" smtClean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1401</a:t>
            </a:r>
            <a:endParaRPr lang="fa-IR" sz="1800" dirty="0">
              <a:solidFill>
                <a:srgbClr val="FFFF00"/>
              </a:solidFill>
              <a:latin typeface="Arial"/>
              <a:cs typeface="Arial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4374596"/>
              </p:ext>
            </p:extLst>
          </p:nvPr>
        </p:nvGraphicFramePr>
        <p:xfrm>
          <a:off x="0" y="1044700"/>
          <a:ext cx="9143999" cy="3970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9514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231" y="230294"/>
            <a:ext cx="8169442" cy="720965"/>
          </a:xfrm>
          <a:solidFill>
            <a:schemeClr val="accent4">
              <a:lumMod val="5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fa-IR" sz="2000" b="1" dirty="0">
                <a:solidFill>
                  <a:srgbClr val="FFFF00"/>
                </a:solidFill>
                <a:effectLst/>
                <a:cs typeface="B Titr" pitchFamily="2" charset="-78"/>
              </a:rPr>
              <a:t>عناوین آموزشی و زمان بندی دوره های آموزشی </a:t>
            </a:r>
            <a:r>
              <a:rPr lang="fa-IR" sz="2000" b="1" dirty="0">
                <a:solidFill>
                  <a:srgbClr val="FF0000"/>
                </a:solidFill>
                <a:effectLst/>
                <a:cs typeface="B Titr" pitchFamily="2" charset="-78"/>
              </a:rPr>
              <a:t>ستاد شهرستان </a:t>
            </a:r>
            <a:r>
              <a:rPr lang="fa-IR" sz="2000" b="1" dirty="0">
                <a:solidFill>
                  <a:srgbClr val="FFFF00"/>
                </a:solidFill>
                <a:effectLst/>
                <a:cs typeface="B Titr" pitchFamily="2" charset="-78"/>
              </a:rPr>
              <a:t>- سال 1402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3362403"/>
              </p:ext>
            </p:extLst>
          </p:nvPr>
        </p:nvGraphicFramePr>
        <p:xfrm>
          <a:off x="163881" y="1197405"/>
          <a:ext cx="8888141" cy="3664919"/>
        </p:xfrm>
        <a:graphic>
          <a:graphicData uri="http://schemas.openxmlformats.org/drawingml/2006/table">
            <a:tbl>
              <a:tblPr rtl="1"/>
              <a:tblGrid>
                <a:gridCol w="2967849">
                  <a:extLst>
                    <a:ext uri="{9D8B030D-6E8A-4147-A177-3AD203B41FA5}">
                      <a16:colId xmlns:a16="http://schemas.microsoft.com/office/drawing/2014/main" val="1838163480"/>
                    </a:ext>
                  </a:extLst>
                </a:gridCol>
                <a:gridCol w="5000830">
                  <a:extLst>
                    <a:ext uri="{9D8B030D-6E8A-4147-A177-3AD203B41FA5}">
                      <a16:colId xmlns:a16="http://schemas.microsoft.com/office/drawing/2014/main" val="3735196530"/>
                    </a:ext>
                  </a:extLst>
                </a:gridCol>
                <a:gridCol w="919462">
                  <a:extLst>
                    <a:ext uri="{9D8B030D-6E8A-4147-A177-3AD203B41FA5}">
                      <a16:colId xmlns:a16="http://schemas.microsoft.com/office/drawing/2014/main" val="3097923285"/>
                    </a:ext>
                  </a:extLst>
                </a:gridCol>
              </a:tblGrid>
              <a:tr h="70166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عنوان </a:t>
                      </a:r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دوره</a:t>
                      </a:r>
                      <a:endParaRPr lang="fa-IR" sz="11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75" marR="7575" marT="75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 </a:t>
                      </a:r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گروه هدف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75" marR="7575" marT="75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زمان اجرا</a:t>
                      </a:r>
                    </a:p>
                  </a:txBody>
                  <a:tcPr marL="7575" marR="7575" marT="75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0244356"/>
                  </a:ext>
                </a:extLst>
              </a:tr>
              <a:tr h="571351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محتوای آموزشی فعالیت بدنی میانسالان(غیر پزشک)</a:t>
                      </a: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کارشناس برنامه، مربی بهورزی، پزشک هسته آموزشی</a:t>
                      </a: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سه ماهه دوم</a:t>
                      </a: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3860134"/>
                  </a:ext>
                </a:extLst>
              </a:tr>
              <a:tr h="571351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محتوای آموزشی فعالیت بدنی میانسالان(پزشک)</a:t>
                      </a: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کارشناس برنامه، مربی بهورزی، پزشک هسته آموزشی</a:t>
                      </a: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سه ماهه دوم</a:t>
                      </a: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1071369"/>
                  </a:ext>
                </a:extLst>
              </a:tr>
              <a:tr h="65067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بسته خدمتی میانسالان(ماما)</a:t>
                      </a: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کارشناس برنامه، مربی بهورزی، پزشک هسته آموزشی، مسئول سلامت خانواده</a:t>
                      </a: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سه ماهه سوم</a:t>
                      </a: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3928339"/>
                  </a:ext>
                </a:extLst>
              </a:tr>
              <a:tr h="58662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بسته خدمتی میانسالان(مراقب/بهورز)</a:t>
                      </a: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کارشناس برنامه، مربی بهورزی، پزشک هسته آموزشی، مسئول سلامت خانواده</a:t>
                      </a: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سه ماهه سوم</a:t>
                      </a: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8750363"/>
                  </a:ext>
                </a:extLst>
              </a:tr>
              <a:tr h="58325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بسته خدمتی میانسالان(پزشک)</a:t>
                      </a: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کارشناس برنامه، مربی بهورزی، پزشک هسته آموزشی، مسئولین سلامت خانواده، معاون بهداشتی </a:t>
                      </a: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سه ماهه سوم</a:t>
                      </a: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9895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406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231" y="230294"/>
            <a:ext cx="8169442" cy="720965"/>
          </a:xfrm>
          <a:solidFill>
            <a:srgbClr val="003296"/>
          </a:solidFill>
        </p:spPr>
        <p:txBody>
          <a:bodyPr>
            <a:noAutofit/>
          </a:bodyPr>
          <a:lstStyle/>
          <a:p>
            <a:pPr algn="ctr"/>
            <a:r>
              <a:rPr lang="fa-IR" sz="2000" b="1" dirty="0">
                <a:solidFill>
                  <a:srgbClr val="FFFF00"/>
                </a:solidFill>
                <a:effectLst/>
                <a:cs typeface="B Titr" pitchFamily="2" charset="-78"/>
              </a:rPr>
              <a:t>عناوین آموزشی و زمان بندی دوره های آموزشی </a:t>
            </a:r>
            <a:r>
              <a:rPr lang="fa-IR" sz="2000" b="1" dirty="0" smtClean="0">
                <a:solidFill>
                  <a:srgbClr val="FF0000"/>
                </a:solidFill>
                <a:effectLst/>
                <a:cs typeface="B Titr" pitchFamily="2" charset="-78"/>
              </a:rPr>
              <a:t>واحدهای محیطی- </a:t>
            </a:r>
            <a:r>
              <a:rPr lang="fa-IR" sz="2000" b="1" dirty="0">
                <a:solidFill>
                  <a:srgbClr val="FFFF00"/>
                </a:solidFill>
                <a:effectLst/>
                <a:cs typeface="B Titr" pitchFamily="2" charset="-78"/>
              </a:rPr>
              <a:t>سال 1402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1840920"/>
              </p:ext>
            </p:extLst>
          </p:nvPr>
        </p:nvGraphicFramePr>
        <p:xfrm>
          <a:off x="163881" y="1197405"/>
          <a:ext cx="8888141" cy="3664919"/>
        </p:xfrm>
        <a:graphic>
          <a:graphicData uri="http://schemas.openxmlformats.org/drawingml/2006/table">
            <a:tbl>
              <a:tblPr rtl="1"/>
              <a:tblGrid>
                <a:gridCol w="2967849">
                  <a:extLst>
                    <a:ext uri="{9D8B030D-6E8A-4147-A177-3AD203B41FA5}">
                      <a16:colId xmlns:a16="http://schemas.microsoft.com/office/drawing/2014/main" val="1838163480"/>
                    </a:ext>
                  </a:extLst>
                </a:gridCol>
                <a:gridCol w="5000830">
                  <a:extLst>
                    <a:ext uri="{9D8B030D-6E8A-4147-A177-3AD203B41FA5}">
                      <a16:colId xmlns:a16="http://schemas.microsoft.com/office/drawing/2014/main" val="3735196530"/>
                    </a:ext>
                  </a:extLst>
                </a:gridCol>
                <a:gridCol w="919462">
                  <a:extLst>
                    <a:ext uri="{9D8B030D-6E8A-4147-A177-3AD203B41FA5}">
                      <a16:colId xmlns:a16="http://schemas.microsoft.com/office/drawing/2014/main" val="3097923285"/>
                    </a:ext>
                  </a:extLst>
                </a:gridCol>
              </a:tblGrid>
              <a:tr h="70166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عنوان </a:t>
                      </a:r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دوره</a:t>
                      </a:r>
                      <a:endParaRPr lang="fa-IR" sz="11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75" marR="7575" marT="75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 </a:t>
                      </a:r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گروه هدف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75" marR="7575" marT="75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زمان اجرا</a:t>
                      </a:r>
                    </a:p>
                  </a:txBody>
                  <a:tcPr marL="7575" marR="7575" marT="75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0244356"/>
                  </a:ext>
                </a:extLst>
              </a:tr>
              <a:tr h="571351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محتوای آموزشی فعالیت بدنی میانسالان(غیر پزشک)</a:t>
                      </a: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مراقب سلامت / بهورز/ کارشناس ناظر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سه ماهه </a:t>
                      </a:r>
                      <a:r>
                        <a:rPr lang="fa-I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سوم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3860134"/>
                  </a:ext>
                </a:extLst>
              </a:tr>
              <a:tr h="571351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محتوای آموزشی فعالیت بدنی میانسالان(پزشک)</a:t>
                      </a: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پزشک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سه ماهه </a:t>
                      </a:r>
                      <a:r>
                        <a:rPr lang="fa-I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سوم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1071369"/>
                  </a:ext>
                </a:extLst>
              </a:tr>
              <a:tr h="65067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بسته خدمتی میانسالان(ماما)</a:t>
                      </a: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ماما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سه ماهه </a:t>
                      </a:r>
                      <a:r>
                        <a:rPr lang="fa-I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چهارم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3928339"/>
                  </a:ext>
                </a:extLst>
              </a:tr>
              <a:tr h="58662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بسته خدمتی میانسالان(مراقب/بهورز)</a:t>
                      </a: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مراقب سلامت / بهورز/ کارشناس ناظر</a:t>
                      </a: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سه ماهه </a:t>
                      </a:r>
                      <a:r>
                        <a:rPr lang="fa-I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چهارم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8750363"/>
                  </a:ext>
                </a:extLst>
              </a:tr>
              <a:tr h="58325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بسته خدمتی میانسالان(پزشک)</a:t>
                      </a: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پزشک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سه ماهه </a:t>
                      </a:r>
                      <a:r>
                        <a:rPr lang="fa-I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چهارم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6668" marR="6668" marT="66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9895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521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96260" y="739290"/>
            <a:ext cx="5611908" cy="540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 rtl="1">
              <a:defRPr/>
            </a:pPr>
            <a:r>
              <a:rPr lang="fa-IR" sz="3000" dirty="0">
                <a:solidFill>
                  <a:srgbClr val="FFFF00"/>
                </a:solidFill>
                <a:latin typeface="Arial"/>
                <a:cs typeface="B Titr" panose="00000700000000000000" pitchFamily="2" charset="-78"/>
              </a:rPr>
              <a:t>انتظارات از </a:t>
            </a:r>
            <a:r>
              <a:rPr lang="fa-IR" sz="3000" dirty="0" smtClean="0">
                <a:solidFill>
                  <a:srgbClr val="FFFF00"/>
                </a:solidFill>
                <a:latin typeface="Arial"/>
                <a:cs typeface="B Titr" panose="00000700000000000000" pitchFamily="2" charset="-78"/>
              </a:rPr>
              <a:t>مسئولین سلامت خانواده در برنامه </a:t>
            </a:r>
            <a:r>
              <a:rPr lang="fa-IR" sz="3000" dirty="0">
                <a:solidFill>
                  <a:srgbClr val="FFFF00"/>
                </a:solidFill>
                <a:latin typeface="Arial"/>
                <a:cs typeface="B Titr" panose="00000700000000000000" pitchFamily="2" charset="-78"/>
              </a:rPr>
              <a:t>های سلامت میانسالان و سالمندان</a:t>
            </a:r>
          </a:p>
        </p:txBody>
      </p:sp>
    </p:spTree>
    <p:extLst>
      <p:ext uri="{BB962C8B-B14F-4D97-AF65-F5344CB8AC3E}">
        <p14:creationId xmlns:p14="http://schemas.microsoft.com/office/powerpoint/2010/main" val="306452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143555" y="1113588"/>
            <a:ext cx="8856890" cy="4029912"/>
          </a:xfrm>
        </p:spPr>
        <p:txBody>
          <a:bodyPr>
            <a:noAutofit/>
          </a:bodyPr>
          <a:lstStyle/>
          <a:p>
            <a:pPr algn="justLow" rtl="1">
              <a:lnSpc>
                <a:spcPct val="120000"/>
              </a:lnSpc>
              <a:buFont typeface="+mj-lt"/>
              <a:buAutoNum type="arabicPeriod"/>
            </a:pPr>
            <a:r>
              <a:rPr lang="fa-IR" sz="1800" dirty="0">
                <a:cs typeface="B Nazanin" pitchFamily="2" charset="-78"/>
              </a:rPr>
              <a:t>آگاهی از برنامه ها و شاخص های کلی برنامه های سلامت میانسالان و سالمندان</a:t>
            </a:r>
          </a:p>
          <a:p>
            <a:pPr algn="justLow" rtl="1">
              <a:lnSpc>
                <a:spcPct val="120000"/>
              </a:lnSpc>
              <a:buFont typeface="+mj-lt"/>
              <a:buAutoNum type="arabicPeriod"/>
            </a:pPr>
            <a:r>
              <a:rPr lang="fa-IR" sz="1800" dirty="0">
                <a:cs typeface="B Nazanin" pitchFamily="2" charset="-78"/>
              </a:rPr>
              <a:t>حمایت از اجرای برنامه های میانسالان و سالمندان</a:t>
            </a:r>
          </a:p>
          <a:p>
            <a:pPr algn="justLow" rtl="1">
              <a:lnSpc>
                <a:spcPct val="120000"/>
              </a:lnSpc>
              <a:buFont typeface="+mj-lt"/>
              <a:buAutoNum type="arabicPeriod"/>
            </a:pPr>
            <a:r>
              <a:rPr lang="fa-IR" sz="1800" dirty="0">
                <a:cs typeface="B Nazanin" pitchFamily="2" charset="-78"/>
              </a:rPr>
              <a:t>تلاش برای ایجاد همدلی و همکاری درون بخشی برنامه سالمندان و خصوصاً میانسالان با سایر واحدها : مبارزه با بیماریها، سلامت روان، تغذیه، بهورزی، آموزش سلامت </a:t>
            </a:r>
            <a:r>
              <a:rPr lang="fa-IR" sz="1800" dirty="0" smtClean="0">
                <a:cs typeface="B Nazanin" pitchFamily="2" charset="-78"/>
              </a:rPr>
              <a:t>به </a:t>
            </a:r>
            <a:r>
              <a:rPr lang="fa-IR" sz="1800" dirty="0">
                <a:cs typeface="B Nazanin" pitchFamily="2" charset="-78"/>
              </a:rPr>
              <a:t>منظور ارتقا کیفیت وکمیت خدمات به گروه سنی هدف</a:t>
            </a:r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143554" y="303498"/>
            <a:ext cx="8704185" cy="572644"/>
          </a:xfrm>
          <a:prstGeom prst="rect">
            <a:avLst/>
          </a:prstGeom>
          <a:solidFill>
            <a:srgbClr val="003296"/>
          </a:solidFill>
        </p:spPr>
        <p:txBody>
          <a:bodyPr vert="horz" lIns="68580" tIns="34290" rIns="68580" bIns="34290" rtlCol="0" anchor="ctr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100" b="1" dirty="0">
                <a:solidFill>
                  <a:srgbClr val="FFFF00"/>
                </a:solidFill>
                <a:effectLst/>
                <a:cs typeface="B Titr" pitchFamily="2" charset="-78"/>
              </a:rPr>
              <a:t>انتظارات از </a:t>
            </a:r>
            <a:r>
              <a:rPr lang="fa-IR" sz="2100" b="1" dirty="0" smtClean="0">
                <a:solidFill>
                  <a:srgbClr val="FFFF00"/>
                </a:solidFill>
                <a:effectLst/>
                <a:cs typeface="B Titr" pitchFamily="2" charset="-78"/>
              </a:rPr>
              <a:t>مسئولین سلامت خانواده شهرستانها در برنامه </a:t>
            </a:r>
            <a:r>
              <a:rPr lang="fa-IR" sz="2100" b="1" dirty="0">
                <a:solidFill>
                  <a:srgbClr val="FFFF00"/>
                </a:solidFill>
                <a:effectLst/>
                <a:cs typeface="B Titr" pitchFamily="2" charset="-78"/>
              </a:rPr>
              <a:t>های سلامت میانسالان و سالمندان </a:t>
            </a:r>
          </a:p>
        </p:txBody>
      </p:sp>
    </p:spTree>
    <p:extLst>
      <p:ext uri="{BB962C8B-B14F-4D97-AF65-F5344CB8AC3E}">
        <p14:creationId xmlns:p14="http://schemas.microsoft.com/office/powerpoint/2010/main" val="411995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143554" y="1197405"/>
            <a:ext cx="8856891" cy="3946095"/>
          </a:xfrm>
        </p:spPr>
        <p:txBody>
          <a:bodyPr>
            <a:noAutofit/>
          </a:bodyPr>
          <a:lstStyle/>
          <a:p>
            <a:pPr algn="justLow" rtl="1">
              <a:lnSpc>
                <a:spcPct val="120000"/>
              </a:lnSpc>
              <a:buFont typeface="+mj-lt"/>
              <a:buAutoNum type="arabicPeriod" startAt="4"/>
            </a:pPr>
            <a:r>
              <a:rPr lang="fa-IR" sz="1800" dirty="0">
                <a:cs typeface="B Nazanin" pitchFamily="2" charset="-78"/>
              </a:rPr>
              <a:t>تأمین کارشناس ستادی برنامه های سلامت میانسالان و سالمندان با هماهنگی </a:t>
            </a:r>
            <a:r>
              <a:rPr lang="fa-IR" sz="1800" dirty="0" smtClean="0">
                <a:cs typeface="B Nazanin" pitchFamily="2" charset="-78"/>
              </a:rPr>
              <a:t>گروه سلامت خانواده و جمعیت معاونت</a:t>
            </a:r>
          </a:p>
          <a:p>
            <a:pPr algn="justLow" rtl="1">
              <a:lnSpc>
                <a:spcPct val="120000"/>
              </a:lnSpc>
              <a:buFont typeface="+mj-lt"/>
              <a:buAutoNum type="arabicPeriod" startAt="4"/>
            </a:pPr>
            <a:r>
              <a:rPr lang="fa-IR" sz="1800" dirty="0" smtClean="0">
                <a:cs typeface="B Nazanin" pitchFamily="2" charset="-78"/>
              </a:rPr>
              <a:t>پیگیری </a:t>
            </a:r>
            <a:r>
              <a:rPr lang="fa-IR" sz="1800" dirty="0">
                <a:cs typeface="B Nazanin" pitchFamily="2" charset="-78"/>
              </a:rPr>
              <a:t>و تأمین نیروی انسانی واحدهای ارائه دهنده خدمت تابعه شهرستان</a:t>
            </a:r>
          </a:p>
          <a:p>
            <a:pPr algn="justLow" rtl="1">
              <a:lnSpc>
                <a:spcPct val="120000"/>
              </a:lnSpc>
              <a:buFont typeface="+mj-lt"/>
              <a:buAutoNum type="arabicPeriod" startAt="4"/>
            </a:pPr>
            <a:r>
              <a:rPr lang="fa-IR" sz="1800" dirty="0" smtClean="0">
                <a:cs typeface="B Nazanin" pitchFamily="2" charset="-78"/>
              </a:rPr>
              <a:t>نظارت بر تأمین </a:t>
            </a:r>
            <a:r>
              <a:rPr lang="fa-IR" sz="1800" dirty="0">
                <a:cs typeface="B Nazanin" pitchFamily="2" charset="-78"/>
              </a:rPr>
              <a:t>و توزیع تجهیزات مصرفی و پلاک خور، مکمل ها و اقلام داروئی </a:t>
            </a:r>
            <a:endParaRPr lang="fa-IR" sz="1800" dirty="0" smtClean="0">
              <a:cs typeface="B Nazanin" pitchFamily="2" charset="-78"/>
            </a:endParaRPr>
          </a:p>
          <a:p>
            <a:pPr algn="justLow" rtl="1">
              <a:lnSpc>
                <a:spcPct val="120000"/>
              </a:lnSpc>
              <a:buFont typeface="+mj-lt"/>
              <a:buAutoNum type="arabicPeriod" startAt="4"/>
            </a:pPr>
            <a:r>
              <a:rPr lang="fa-IR" sz="1800" dirty="0" smtClean="0">
                <a:cs typeface="B Nazanin" pitchFamily="2" charset="-78"/>
              </a:rPr>
              <a:t>پیگیری </a:t>
            </a:r>
            <a:r>
              <a:rPr lang="fa-IR" sz="1800" dirty="0">
                <a:cs typeface="B Nazanin" pitchFamily="2" charset="-78"/>
              </a:rPr>
              <a:t>دریافت و تخصیص اعتبارات ابلاغی دانشگاه و مرکز بهداشت استان در برنامه های سلامت میانسالان و سالمندان</a:t>
            </a:r>
          </a:p>
          <a:p>
            <a:pPr algn="justLow" rtl="1">
              <a:lnSpc>
                <a:spcPct val="120000"/>
              </a:lnSpc>
              <a:buFont typeface="+mj-lt"/>
              <a:buAutoNum type="arabicPeriod" startAt="4"/>
            </a:pPr>
            <a:r>
              <a:rPr lang="fa-IR" sz="1800" dirty="0" smtClean="0">
                <a:cs typeface="B Nazanin" pitchFamily="2" charset="-78"/>
              </a:rPr>
              <a:t>تعامل و هماهنگی </a:t>
            </a:r>
            <a:r>
              <a:rPr lang="fa-IR" sz="1800" dirty="0">
                <a:cs typeface="B Nazanin" pitchFamily="2" charset="-78"/>
              </a:rPr>
              <a:t>اجرای برنامه های مشارکتی میانسالان و سالمندان با واحدهای برون </a:t>
            </a:r>
            <a:r>
              <a:rPr lang="fa-IR" sz="1800" dirty="0" smtClean="0">
                <a:cs typeface="B Nazanin" pitchFamily="2" charset="-78"/>
              </a:rPr>
              <a:t>بخشی</a:t>
            </a:r>
          </a:p>
          <a:p>
            <a:pPr algn="justLow" rtl="1">
              <a:lnSpc>
                <a:spcPct val="120000"/>
              </a:lnSpc>
              <a:buFont typeface="+mj-lt"/>
              <a:buAutoNum type="arabicPeriod" startAt="4"/>
            </a:pPr>
            <a:r>
              <a:rPr lang="fa-IR" sz="1800" dirty="0" smtClean="0">
                <a:cs typeface="B Nazanin" pitchFamily="2" charset="-78"/>
              </a:rPr>
              <a:t>نظارت بر ارسال صحیح و به موقع مکاتبات، آمار و گزارشات برنامه به معاونت بهداشت</a:t>
            </a:r>
            <a:endParaRPr lang="fa-IR" sz="1800" dirty="0">
              <a:cs typeface="B Nazanin" pitchFamily="2" charset="-78"/>
            </a:endParaRPr>
          </a:p>
        </p:txBody>
      </p:sp>
      <p:sp>
        <p:nvSpPr>
          <p:cNvPr id="4" name="Title 3"/>
          <p:cNvSpPr txBox="1">
            <a:spLocks/>
          </p:cNvSpPr>
          <p:nvPr/>
        </p:nvSpPr>
        <p:spPr>
          <a:xfrm>
            <a:off x="143554" y="303498"/>
            <a:ext cx="8704185" cy="572644"/>
          </a:xfrm>
          <a:prstGeom prst="rect">
            <a:avLst/>
          </a:prstGeom>
          <a:solidFill>
            <a:srgbClr val="003296"/>
          </a:solidFill>
        </p:spPr>
        <p:txBody>
          <a:bodyPr vert="horz" lIns="68580" tIns="34290" rIns="68580" bIns="34290" rtlCol="0" anchor="ctr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100" b="1" dirty="0">
                <a:solidFill>
                  <a:srgbClr val="FFFF00"/>
                </a:solidFill>
                <a:effectLst/>
                <a:cs typeface="B Titr" pitchFamily="2" charset="-78"/>
              </a:rPr>
              <a:t>انتظارات از </a:t>
            </a:r>
            <a:r>
              <a:rPr lang="fa-IR" sz="2100" b="1" dirty="0" smtClean="0">
                <a:solidFill>
                  <a:srgbClr val="FFFF00"/>
                </a:solidFill>
                <a:effectLst/>
                <a:cs typeface="B Titr" pitchFamily="2" charset="-78"/>
              </a:rPr>
              <a:t>مسئولین سلامت خانواده شهرستانها در برنامه </a:t>
            </a:r>
            <a:r>
              <a:rPr lang="fa-IR" sz="2100" b="1" dirty="0">
                <a:solidFill>
                  <a:srgbClr val="FFFF00"/>
                </a:solidFill>
                <a:effectLst/>
                <a:cs typeface="B Titr" pitchFamily="2" charset="-78"/>
              </a:rPr>
              <a:t>های سلامت میانسالان و سالمندان </a:t>
            </a:r>
          </a:p>
        </p:txBody>
      </p:sp>
    </p:spTree>
    <p:extLst>
      <p:ext uri="{BB962C8B-B14F-4D97-AF65-F5344CB8AC3E}">
        <p14:creationId xmlns:p14="http://schemas.microsoft.com/office/powerpoint/2010/main" val="274652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143555" y="1502814"/>
            <a:ext cx="9000446" cy="3640685"/>
          </a:xfrm>
        </p:spPr>
        <p:txBody>
          <a:bodyPr>
            <a:noAutofit/>
          </a:bodyPr>
          <a:lstStyle/>
          <a:p>
            <a:pPr algn="justLow" rtl="1">
              <a:lnSpc>
                <a:spcPct val="120000"/>
              </a:lnSpc>
              <a:buFont typeface="+mj-lt"/>
              <a:buAutoNum type="arabicPeriod" startAt="10"/>
            </a:pPr>
            <a:r>
              <a:rPr lang="fa-IR" sz="1725" dirty="0">
                <a:cs typeface="B Nazanin" pitchFamily="2" charset="-78"/>
              </a:rPr>
              <a:t>حضور فعال و مستمر در کمیته های درون بخشی و برون بخشی برنامه سلامت میانسالان (کمیته های هفته های ملی سلامت بانوان و مردان ایران، کمیته پیشگیری از مرگ زودرس در گروه سنی 30-70سال) و سالمندان(کمیته روز جهانی و هفته ملی سالمندان و شورای ساماندهی سالمندان</a:t>
            </a:r>
          </a:p>
          <a:p>
            <a:pPr algn="justLow" rtl="1">
              <a:lnSpc>
                <a:spcPct val="120000"/>
              </a:lnSpc>
              <a:buFont typeface="+mj-lt"/>
              <a:buAutoNum type="arabicPeriod" startAt="10"/>
            </a:pPr>
            <a:r>
              <a:rPr lang="fa-IR" sz="1725" dirty="0">
                <a:cs typeface="B Nazanin" pitchFamily="2" charset="-78"/>
              </a:rPr>
              <a:t>حضور فعال و مستمر در جلسات هماهنگی واحد سلامت جمعیت و خانواده در راستای برنامه های واحدهای فنی</a:t>
            </a:r>
          </a:p>
          <a:p>
            <a:pPr algn="justLow" rtl="1">
              <a:lnSpc>
                <a:spcPct val="120000"/>
              </a:lnSpc>
              <a:buFont typeface="+mj-lt"/>
              <a:buAutoNum type="arabicPeriod" startAt="10"/>
            </a:pPr>
            <a:r>
              <a:rPr lang="fa-IR" sz="1725" dirty="0" smtClean="0">
                <a:cs typeface="B Nazanin" pitchFamily="2" charset="-78"/>
              </a:rPr>
              <a:t>پیگیری اجرای </a:t>
            </a:r>
            <a:r>
              <a:rPr lang="fa-IR" sz="1725" dirty="0">
                <a:cs typeface="B Nazanin" pitchFamily="2" charset="-78"/>
              </a:rPr>
              <a:t>مصوبات مربوط به جلسات و کمیته های مربوط به برنامه سلامت میانسالان و سالمندان</a:t>
            </a:r>
          </a:p>
          <a:p>
            <a:pPr algn="justLow" rtl="1">
              <a:lnSpc>
                <a:spcPct val="120000"/>
              </a:lnSpc>
              <a:buFont typeface="+mj-lt"/>
              <a:buAutoNum type="arabicPeriod" startAt="10"/>
            </a:pPr>
            <a:r>
              <a:rPr lang="fa-IR" sz="1725" dirty="0">
                <a:cs typeface="B Nazanin" pitchFamily="2" charset="-78"/>
              </a:rPr>
              <a:t>حضور در جلسات بین بخشی مهم برنامه سلامت میانسالان وسالمندان مانند: جلسات پیرامون انجام معاینات کارکنان، برگزاری هفته ملی سلامت بانوان و مردان ایران، شورای ملی سالمندان شهرستان، جلسات مراقبت سالمندان پر خطر و بسیار پر خطر و ...</a:t>
            </a:r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143554" y="303498"/>
            <a:ext cx="8704185" cy="572644"/>
          </a:xfrm>
          <a:prstGeom prst="rect">
            <a:avLst/>
          </a:prstGeom>
          <a:solidFill>
            <a:srgbClr val="003296"/>
          </a:solidFill>
        </p:spPr>
        <p:txBody>
          <a:bodyPr vert="horz" lIns="68580" tIns="34290" rIns="68580" bIns="34290" rtlCol="0" anchor="ctr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100" b="1" dirty="0">
                <a:solidFill>
                  <a:srgbClr val="FFFF00"/>
                </a:solidFill>
                <a:effectLst/>
                <a:cs typeface="B Titr" pitchFamily="2" charset="-78"/>
              </a:rPr>
              <a:t>انتظارات از </a:t>
            </a:r>
            <a:r>
              <a:rPr lang="fa-IR" sz="2100" b="1" dirty="0" smtClean="0">
                <a:solidFill>
                  <a:srgbClr val="FFFF00"/>
                </a:solidFill>
                <a:effectLst/>
                <a:cs typeface="B Titr" pitchFamily="2" charset="-78"/>
              </a:rPr>
              <a:t>مسئولین سلامت خانواده شهرستانها در برنامه </a:t>
            </a:r>
            <a:r>
              <a:rPr lang="fa-IR" sz="2100" b="1" dirty="0">
                <a:solidFill>
                  <a:srgbClr val="FFFF00"/>
                </a:solidFill>
                <a:effectLst/>
                <a:cs typeface="B Titr" pitchFamily="2" charset="-78"/>
              </a:rPr>
              <a:t>های سلامت میانسالان و سالمندان </a:t>
            </a:r>
          </a:p>
        </p:txBody>
      </p:sp>
    </p:spTree>
    <p:extLst>
      <p:ext uri="{BB962C8B-B14F-4D97-AF65-F5344CB8AC3E}">
        <p14:creationId xmlns:p14="http://schemas.microsoft.com/office/powerpoint/2010/main" val="214091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143554" y="1383618"/>
            <a:ext cx="8856891" cy="3759882"/>
          </a:xfrm>
        </p:spPr>
        <p:txBody>
          <a:bodyPr>
            <a:noAutofit/>
          </a:bodyPr>
          <a:lstStyle/>
          <a:p>
            <a:pPr algn="justLow" rtl="1">
              <a:lnSpc>
                <a:spcPct val="120000"/>
              </a:lnSpc>
              <a:buFont typeface="+mj-lt"/>
              <a:buAutoNum type="arabicPeriod" startAt="14"/>
            </a:pPr>
            <a:r>
              <a:rPr lang="fa-IR" sz="1725" dirty="0">
                <a:cs typeface="B Nazanin" pitchFamily="2" charset="-78"/>
              </a:rPr>
              <a:t>حضور و مشارکت فعال در </a:t>
            </a:r>
            <a:r>
              <a:rPr lang="fa-IR" sz="1725" dirty="0">
                <a:solidFill>
                  <a:srgbClr val="FF0000"/>
                </a:solidFill>
                <a:cs typeface="B Nazanin" pitchFamily="2" charset="-78"/>
              </a:rPr>
              <a:t>برنامه های پایش استانی </a:t>
            </a:r>
            <a:r>
              <a:rPr lang="fa-IR" sz="1725" dirty="0">
                <a:cs typeface="B Nazanin" pitchFamily="2" charset="-78"/>
              </a:rPr>
              <a:t>برنامه سلامت میانسالان و سالمندان</a:t>
            </a:r>
          </a:p>
          <a:p>
            <a:pPr algn="justLow" rtl="1">
              <a:lnSpc>
                <a:spcPct val="120000"/>
              </a:lnSpc>
              <a:buFont typeface="+mj-lt"/>
              <a:buAutoNum type="arabicPeriod" startAt="14"/>
            </a:pPr>
            <a:r>
              <a:rPr lang="fa-IR" sz="1725" dirty="0">
                <a:cs typeface="B Nazanin" pitchFamily="2" charset="-78"/>
              </a:rPr>
              <a:t>حضور فعال در </a:t>
            </a:r>
            <a:r>
              <a:rPr lang="fa-IR" sz="1725" dirty="0">
                <a:solidFill>
                  <a:srgbClr val="FF0000"/>
                </a:solidFill>
                <a:cs typeface="B Nazanin" pitchFamily="2" charset="-78"/>
              </a:rPr>
              <a:t>پایش های مدیریتی </a:t>
            </a:r>
            <a:r>
              <a:rPr lang="fa-IR" sz="1725" dirty="0">
                <a:cs typeface="B Nazanin" pitchFamily="2" charset="-78"/>
              </a:rPr>
              <a:t>شهرستان  با حضور مسئولین واحدهای ستادی (وجود برنامه زمانبندی پایش مدیریتی</a:t>
            </a:r>
            <a:r>
              <a:rPr lang="fa-IR" sz="1725" dirty="0" smtClean="0">
                <a:cs typeface="B Nazanin" pitchFamily="2" charset="-78"/>
              </a:rPr>
              <a:t>)</a:t>
            </a:r>
          </a:p>
          <a:p>
            <a:pPr algn="justLow" rtl="1">
              <a:lnSpc>
                <a:spcPct val="120000"/>
              </a:lnSpc>
              <a:buFont typeface="+mj-lt"/>
              <a:buAutoNum type="arabicPeriod" startAt="14"/>
            </a:pPr>
            <a:r>
              <a:rPr lang="fa-IR" sz="1600" dirty="0">
                <a:cs typeface="B Nazanin" pitchFamily="2" charset="-78"/>
              </a:rPr>
              <a:t>نظارت بر کمبود اقلام و تجهیزات و پیگیری تامین (سه ماهه اول 1402) </a:t>
            </a:r>
          </a:p>
          <a:p>
            <a:pPr algn="justLow" rtl="1">
              <a:lnSpc>
                <a:spcPct val="120000"/>
              </a:lnSpc>
              <a:buFont typeface="+mj-lt"/>
              <a:buAutoNum type="arabicPeriod" startAt="14"/>
            </a:pPr>
            <a:endParaRPr lang="fa-IR" sz="1725" dirty="0">
              <a:cs typeface="B Nazanin" pitchFamily="2" charset="-78"/>
            </a:endParaRPr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143554" y="303498"/>
            <a:ext cx="8704185" cy="572644"/>
          </a:xfrm>
          <a:prstGeom prst="rect">
            <a:avLst/>
          </a:prstGeom>
          <a:solidFill>
            <a:srgbClr val="003296"/>
          </a:solidFill>
        </p:spPr>
        <p:txBody>
          <a:bodyPr vert="horz" lIns="68580" tIns="34290" rIns="68580" bIns="34290" rtlCol="0" anchor="ctr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100" b="1" dirty="0">
                <a:solidFill>
                  <a:srgbClr val="FFFF00"/>
                </a:solidFill>
                <a:effectLst/>
                <a:cs typeface="B Titr" pitchFamily="2" charset="-78"/>
              </a:rPr>
              <a:t>انتظارات از </a:t>
            </a:r>
            <a:r>
              <a:rPr lang="fa-IR" sz="2100" b="1" dirty="0" smtClean="0">
                <a:solidFill>
                  <a:srgbClr val="FFFF00"/>
                </a:solidFill>
                <a:effectLst/>
                <a:cs typeface="B Titr" pitchFamily="2" charset="-78"/>
              </a:rPr>
              <a:t>مسئولین سلامت خانواده شهرستانها در برنامه </a:t>
            </a:r>
            <a:r>
              <a:rPr lang="fa-IR" sz="2100" b="1" dirty="0">
                <a:solidFill>
                  <a:srgbClr val="FFFF00"/>
                </a:solidFill>
                <a:effectLst/>
                <a:cs typeface="B Titr" pitchFamily="2" charset="-78"/>
              </a:rPr>
              <a:t>های سلامت میانسالان و سالمندان </a:t>
            </a:r>
          </a:p>
        </p:txBody>
      </p:sp>
    </p:spTree>
    <p:extLst>
      <p:ext uri="{BB962C8B-B14F-4D97-AF65-F5344CB8AC3E}">
        <p14:creationId xmlns:p14="http://schemas.microsoft.com/office/powerpoint/2010/main" val="347802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46"/>
          <a:stretch/>
        </p:blipFill>
        <p:spPr>
          <a:xfrm>
            <a:off x="4419295" y="357930"/>
            <a:ext cx="4275741" cy="4615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19" y="1808225"/>
            <a:ext cx="4266590" cy="1832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03727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5107" y="303498"/>
            <a:ext cx="6723366" cy="429483"/>
          </a:xfrm>
          <a:solidFill>
            <a:srgbClr val="003296"/>
          </a:solidFill>
        </p:spPr>
        <p:txBody>
          <a:bodyPr>
            <a:noAutofit/>
          </a:bodyPr>
          <a:lstStyle/>
          <a:p>
            <a:pPr algn="r" rtl="1"/>
            <a:r>
              <a:rPr lang="fa-IR" sz="1950" b="1" dirty="0">
                <a:solidFill>
                  <a:srgbClr val="FFFF00"/>
                </a:solidFill>
                <a:cs typeface="B Titr" panose="00000700000000000000" pitchFamily="2" charset="-78"/>
              </a:rPr>
              <a:t>سهم گروه های سنی در جمعیت ثبت نام شده در سامانه سیب – اسفند 1401</a:t>
            </a:r>
            <a:endParaRPr lang="en-US" sz="195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993156" y="1437624"/>
          <a:ext cx="7007844" cy="4050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8720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900" y="0"/>
            <a:ext cx="3825860" cy="1042857"/>
          </a:xfrm>
        </p:spPr>
        <p:txBody>
          <a:bodyPr/>
          <a:lstStyle/>
          <a:p>
            <a:pPr rtl="1"/>
            <a:r>
              <a:rPr lang="fa-IR" sz="2400" dirty="0">
                <a:solidFill>
                  <a:srgbClr val="FFFF00"/>
                </a:solidFill>
                <a:latin typeface="+mn-lt"/>
                <a:ea typeface="+mn-ea"/>
                <a:cs typeface="B Titr" panose="00000700000000000000" pitchFamily="2" charset="-78"/>
              </a:rPr>
              <a:t>اهداف و برنامه ها</a:t>
            </a:r>
            <a:r>
              <a:rPr lang="en-US" sz="2400" dirty="0">
                <a:solidFill>
                  <a:srgbClr val="FFFF00"/>
                </a:solidFill>
                <a:latin typeface="+mn-lt"/>
                <a:ea typeface="+mn-ea"/>
                <a:cs typeface="B Titr" panose="00000700000000000000" pitchFamily="2" charset="-78"/>
              </a:rPr>
              <a:t>:</a:t>
            </a:r>
            <a:endParaRPr lang="fa-IR" sz="2400" dirty="0">
              <a:solidFill>
                <a:srgbClr val="FFFF00"/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71450" indent="-171450" algn="justLow" rtl="1">
              <a:lnSpc>
                <a:spcPct val="110000"/>
              </a:lnSpc>
              <a:spcBef>
                <a:spcPts val="750"/>
              </a:spcBef>
            </a:pPr>
            <a:r>
              <a:rPr lang="fa-IR" sz="1350" b="1" dirty="0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</a:rPr>
              <a:t>هدف کلی </a:t>
            </a:r>
            <a:r>
              <a:rPr lang="ar-SA" sz="1350" b="1" dirty="0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</a:rPr>
              <a:t>اول </a:t>
            </a:r>
            <a:r>
              <a:rPr lang="ar-SA" sz="13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: </a:t>
            </a:r>
            <a:r>
              <a:rPr lang="ar-SA" sz="15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افزایش امید زندگی سالم</a:t>
            </a:r>
            <a:endParaRPr lang="fa-IR" sz="15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171450" indent="-171450" algn="justLow" rtl="1">
              <a:lnSpc>
                <a:spcPct val="110000"/>
              </a:lnSpc>
              <a:spcBef>
                <a:spcPts val="750"/>
              </a:spcBef>
            </a:pPr>
            <a:r>
              <a:rPr lang="ar-SA" sz="135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  <a:cs typeface="B Nazanin" panose="00000400000000000000" pitchFamily="2" charset="-78"/>
              </a:rPr>
              <a:t>هدف کمی: </a:t>
            </a:r>
            <a:r>
              <a:rPr lang="ar-SA" sz="13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کاهش میزان مرگ 30 تا 70 سال به مقدار 10 % تا پایان برنامه ششم</a:t>
            </a:r>
            <a:endParaRPr lang="fa-IR" sz="1350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171450" indent="-171450" algn="justLow" rtl="1">
              <a:lnSpc>
                <a:spcPct val="110000"/>
              </a:lnSpc>
              <a:spcBef>
                <a:spcPts val="750"/>
              </a:spcBef>
            </a:pPr>
            <a:r>
              <a:rPr lang="fa-IR" sz="1350" b="1" dirty="0">
                <a:solidFill>
                  <a:srgbClr val="70AD47">
                    <a:lumMod val="75000"/>
                  </a:srgbClr>
                </a:solidFill>
                <a:latin typeface="Calibri" panose="020F0502020204030204"/>
                <a:cs typeface="B Nazanin" panose="00000400000000000000" pitchFamily="2" charset="-78"/>
              </a:rPr>
              <a:t>برنامه ها : </a:t>
            </a:r>
          </a:p>
          <a:p>
            <a:pPr marL="514350" lvl="1" indent="-171450" algn="justLow" defTabSz="685800" rtl="1">
              <a:lnSpc>
                <a:spcPct val="11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ar-SA" sz="120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توانمند سازی زنان و مردان میانسال</a:t>
            </a:r>
            <a:endParaRPr lang="fa-IR" sz="1200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514350" lvl="1" indent="-171450" algn="justLow" defTabSz="685800" rtl="1">
              <a:lnSpc>
                <a:spcPct val="11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ar-SA" sz="120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ترویج شیوه زندگی سالم </a:t>
            </a:r>
            <a:endParaRPr lang="fa-IR" sz="1200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342900" lvl="1" indent="0" algn="justLow" defTabSz="685800" rtl="1">
              <a:lnSpc>
                <a:spcPct val="110000"/>
              </a:lnSpc>
              <a:spcBef>
                <a:spcPts val="375"/>
              </a:spcBef>
              <a:buNone/>
              <a:defRPr/>
            </a:pPr>
            <a:endParaRPr lang="fa-IR" sz="1200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171450" indent="-171450" algn="justLow" rtl="1">
              <a:lnSpc>
                <a:spcPct val="110000"/>
              </a:lnSpc>
              <a:spcBef>
                <a:spcPts val="750"/>
              </a:spcBef>
            </a:pPr>
            <a:r>
              <a:rPr lang="ar-SA" sz="1350" b="1" dirty="0">
                <a:solidFill>
                  <a:srgbClr val="FF0000"/>
                </a:solidFill>
                <a:latin typeface="Calibri" panose="020F0502020204030204"/>
                <a:cs typeface="B Nazanin" panose="00000400000000000000" pitchFamily="2" charset="-78"/>
              </a:rPr>
              <a:t>هدف کلی دوم: </a:t>
            </a:r>
            <a:r>
              <a:rPr lang="ar-SA" sz="150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ارتقای سلامت همه جانبه در ابعاد جسمی، روانی و اجتماعی </a:t>
            </a:r>
            <a:endParaRPr lang="fa-IR" sz="15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171450" indent="-171450" algn="justLow" rtl="1">
              <a:lnSpc>
                <a:spcPct val="110000"/>
              </a:lnSpc>
              <a:spcBef>
                <a:spcPts val="750"/>
              </a:spcBef>
            </a:pPr>
            <a:r>
              <a:rPr lang="ar-SA" sz="135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  <a:cs typeface="B Nazanin" panose="00000400000000000000" pitchFamily="2" charset="-78"/>
              </a:rPr>
              <a:t>هدف کمی: </a:t>
            </a:r>
            <a:r>
              <a:rPr lang="ar-SA" sz="13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افزایش پوشش خدمات ادغام یافته سلامت میانسالان</a:t>
            </a:r>
            <a:r>
              <a:rPr lang="fa-IR" sz="13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به 30% در هر سال</a:t>
            </a:r>
          </a:p>
          <a:p>
            <a:pPr marL="171450" indent="-171450" algn="justLow" rtl="1">
              <a:lnSpc>
                <a:spcPct val="110000"/>
              </a:lnSpc>
              <a:spcBef>
                <a:spcPts val="750"/>
              </a:spcBef>
            </a:pPr>
            <a:r>
              <a:rPr lang="fa-IR" sz="1350" b="1" dirty="0">
                <a:solidFill>
                  <a:srgbClr val="70AD47">
                    <a:lumMod val="75000"/>
                  </a:srgbClr>
                </a:solidFill>
                <a:latin typeface="Calibri" panose="020F0502020204030204"/>
                <a:cs typeface="B Nazanin" panose="00000400000000000000" pitchFamily="2" charset="-78"/>
              </a:rPr>
              <a:t>برنامه ها : </a:t>
            </a:r>
          </a:p>
          <a:p>
            <a:pPr marL="514350" lvl="1" indent="-171450" algn="justLow" defTabSz="685800" rtl="1">
              <a:lnSpc>
                <a:spcPct val="11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ar-SA" sz="120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اجرای برنامه خدمات ادغام یافته سلامت میانسالان </a:t>
            </a:r>
            <a:endParaRPr lang="fa-IR" sz="1200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514350" lvl="1" indent="-171450" algn="justLow" defTabSz="685800" rtl="1">
              <a:lnSpc>
                <a:spcPct val="11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ar-SA" sz="120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مدیریت سلامت زنان میانسال در دوران پیش یائسگی و یائسگی</a:t>
            </a:r>
            <a:endParaRPr lang="fa-IR" sz="1200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514350" lvl="1" indent="-171450" algn="justLow" defTabSz="685800" rtl="1">
              <a:lnSpc>
                <a:spcPct val="11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ar-SA" sz="120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مدیریت سلامت مردان میانسال</a:t>
            </a:r>
            <a:endParaRPr lang="en-US" sz="1200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algn="r" rtl="1"/>
            <a:endParaRPr lang="fa-IR" sz="1800" dirty="0"/>
          </a:p>
        </p:txBody>
      </p:sp>
    </p:spTree>
    <p:extLst>
      <p:ext uri="{BB962C8B-B14F-4D97-AF65-F5344CB8AC3E}">
        <p14:creationId xmlns:p14="http://schemas.microsoft.com/office/powerpoint/2010/main" val="3413032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5195" y="0"/>
            <a:ext cx="2756925" cy="1042857"/>
          </a:xfrm>
        </p:spPr>
        <p:txBody>
          <a:bodyPr/>
          <a:lstStyle/>
          <a:p>
            <a:r>
              <a:rPr lang="fa-IR" sz="2400" dirty="0">
                <a:solidFill>
                  <a:srgbClr val="FFFF00"/>
                </a:solidFill>
                <a:latin typeface="+mn-lt"/>
                <a:ea typeface="+mn-ea"/>
                <a:cs typeface="B Titr" panose="00000700000000000000" pitchFamily="2" charset="-78"/>
              </a:rPr>
              <a:t>فعالیت ها: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221600"/>
            <a:ext cx="9000444" cy="3726414"/>
          </a:xfrm>
        </p:spPr>
        <p:txBody>
          <a:bodyPr/>
          <a:lstStyle/>
          <a:p>
            <a:pPr marL="171450" indent="-171450" algn="justLow" rtl="1">
              <a:lnSpc>
                <a:spcPct val="110000"/>
              </a:lnSpc>
              <a:spcBef>
                <a:spcPts val="750"/>
              </a:spcBef>
            </a:pPr>
            <a:r>
              <a:rPr lang="fa-IR" sz="15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  <a:cs typeface="B Nazanin" panose="00000400000000000000" pitchFamily="2" charset="-78"/>
              </a:rPr>
              <a:t>الف:  </a:t>
            </a:r>
            <a:r>
              <a:rPr lang="ar-SA" sz="15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  <a:cs typeface="B Nazanin" panose="00000400000000000000" pitchFamily="2" charset="-78"/>
              </a:rPr>
              <a:t>ارتقای شیوه زندگی و بهبود رفتارهای گروه هدف در زمینه تغذیه، فعالیت فیزیکی و ترک استعمال دخانیات</a:t>
            </a:r>
            <a:endParaRPr lang="fa-IR" sz="1200" b="1" dirty="0">
              <a:solidFill>
                <a:srgbClr val="FF0000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514350" lvl="1" indent="-171450" algn="justLow" defTabSz="685800" rtl="1">
              <a:lnSpc>
                <a:spcPct val="11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fa-IR" sz="105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</a:t>
            </a:r>
            <a:r>
              <a:rPr lang="ar-SA" sz="105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تن سنجی </a:t>
            </a:r>
            <a:endParaRPr lang="fa-IR" sz="105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514350" lvl="1" indent="-171450" algn="justLow" defTabSz="685800" rtl="1">
              <a:lnSpc>
                <a:spcPct val="11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ar-SA" sz="105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ارزیابی الگوی تغذیه </a:t>
            </a:r>
            <a:endParaRPr lang="en-US" sz="105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514350" lvl="1" indent="-171450" algn="justLow" defTabSz="685800" rtl="1">
              <a:lnSpc>
                <a:spcPct val="11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ar-SA" sz="105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ارزیابی  فعاليت بدنی</a:t>
            </a:r>
            <a:endParaRPr lang="en-US" sz="105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514350" lvl="1" indent="-171450" algn="justLow" defTabSz="685800" rtl="1">
              <a:lnSpc>
                <a:spcPct val="11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ar-SA" sz="105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غربالگری اولیه درگیری با مصرف دخانيات الكل و مواد مخدر </a:t>
            </a:r>
            <a:r>
              <a:rPr lang="fa-IR" sz="105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وروان گردان </a:t>
            </a:r>
          </a:p>
          <a:p>
            <a:pPr marL="514350" lvl="1" indent="-171450" algn="justLow" defTabSz="685800" rtl="1">
              <a:lnSpc>
                <a:spcPct val="11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ar-SA" sz="105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بررسی سوابق فردی و خانوادگی ، علائم و عوامل خطرسرطان کولورکتال و انجام آزمایش فیت </a:t>
            </a:r>
            <a:endParaRPr lang="fa-IR" sz="105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342900" lvl="1" indent="0" algn="justLow" defTabSz="685800" rtl="1">
              <a:lnSpc>
                <a:spcPct val="110000"/>
              </a:lnSpc>
              <a:spcBef>
                <a:spcPts val="375"/>
              </a:spcBef>
              <a:buNone/>
              <a:defRPr/>
            </a:pPr>
            <a:endParaRPr lang="fa-IR" sz="1050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171450" indent="-171450" algn="justLow" rtl="1">
              <a:lnSpc>
                <a:spcPct val="110000"/>
              </a:lnSpc>
              <a:spcBef>
                <a:spcPts val="750"/>
              </a:spcBef>
            </a:pPr>
            <a:r>
              <a:rPr lang="fa-IR" sz="135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  <a:cs typeface="B Nazanin" panose="00000400000000000000" pitchFamily="2" charset="-78"/>
              </a:rPr>
              <a:t>ب: </a:t>
            </a:r>
            <a:r>
              <a:rPr lang="ar-SA" sz="135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  <a:cs typeface="B Nazanin" panose="00000400000000000000" pitchFamily="2" charset="-78"/>
              </a:rPr>
              <a:t> </a:t>
            </a:r>
            <a:r>
              <a:rPr lang="fa-IR" sz="135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  <a:cs typeface="B Nazanin" panose="00000400000000000000" pitchFamily="2" charset="-78"/>
              </a:rPr>
              <a:t>تغییر رفتار از رفتارهای ناسالم به رفتار سالم</a:t>
            </a:r>
            <a:endParaRPr lang="en-US" sz="1200" b="1" dirty="0">
              <a:solidFill>
                <a:srgbClr val="FF0000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514350" lvl="1" indent="-171450" algn="justLow" defTabSz="685800" rtl="1">
              <a:lnSpc>
                <a:spcPct val="11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ar-SA" sz="105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غربالگری اولیه  سلامت روان </a:t>
            </a:r>
            <a:endParaRPr lang="en-US" sz="105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514350" lvl="1" indent="-171450" algn="justLow" rtl="1">
              <a:lnSpc>
                <a:spcPct val="11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fa-IR" sz="105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خطر سنجی </a:t>
            </a:r>
            <a:r>
              <a:rPr lang="ar-SA" sz="105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سکته های قلبی ومغزی از طریق خطر سنجی و</a:t>
            </a:r>
            <a:r>
              <a:rPr lang="fa-IR" sz="105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</a:t>
            </a:r>
            <a:r>
              <a:rPr lang="ar-SA" sz="105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مراقبت </a:t>
            </a:r>
            <a:r>
              <a:rPr lang="ar-SA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ادغام </a:t>
            </a:r>
            <a:r>
              <a:rPr lang="ar-SA" sz="1050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یافته دیابت ، فشار خون بالا واختلالات چربی </a:t>
            </a:r>
          </a:p>
          <a:p>
            <a:pPr algn="r" rtl="1"/>
            <a:endParaRPr lang="fa-IR" sz="105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207912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900" y="0"/>
            <a:ext cx="3367745" cy="1042857"/>
          </a:xfrm>
        </p:spPr>
        <p:txBody>
          <a:bodyPr/>
          <a:lstStyle/>
          <a:p>
            <a:r>
              <a:rPr lang="fa-IR" sz="2400" dirty="0">
                <a:solidFill>
                  <a:srgbClr val="FFFF00"/>
                </a:solidFill>
                <a:latin typeface="+mn-lt"/>
                <a:ea typeface="+mn-ea"/>
                <a:cs typeface="B Titr" panose="00000700000000000000" pitchFamily="2" charset="-78"/>
              </a:rPr>
              <a:t>فعالیت ها: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55" y="1200151"/>
            <a:ext cx="8704185" cy="3394472"/>
          </a:xfrm>
        </p:spPr>
        <p:txBody>
          <a:bodyPr/>
          <a:lstStyle/>
          <a:p>
            <a:pPr marL="0" indent="0" algn="justLow" defTabSz="685800" rtl="1">
              <a:lnSpc>
                <a:spcPct val="110000"/>
              </a:lnSpc>
              <a:spcBef>
                <a:spcPts val="750"/>
              </a:spcBef>
              <a:buNone/>
              <a:defRPr/>
            </a:pPr>
            <a:r>
              <a:rPr lang="fa-IR" sz="21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  <a:cs typeface="B Nazanin" panose="00000400000000000000" pitchFamily="2" charset="-78"/>
              </a:rPr>
              <a:t>ج- زنان</a:t>
            </a:r>
            <a:r>
              <a:rPr lang="ar-SA" sz="21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  <a:cs typeface="B Nazanin" panose="00000400000000000000" pitchFamily="2" charset="-78"/>
              </a:rPr>
              <a:t>: </a:t>
            </a:r>
            <a:endParaRPr lang="en-US" sz="1200" dirty="0">
              <a:solidFill>
                <a:srgbClr val="FF0000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514350" lvl="1" indent="-171450" algn="r" defTabSz="685800" rtl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ar-SA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</a:t>
            </a:r>
            <a:r>
              <a:rPr lang="fa-IR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بررسی </a:t>
            </a:r>
            <a:r>
              <a:rPr lang="ar-SA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تاریخچه باروری و</a:t>
            </a:r>
            <a:r>
              <a:rPr lang="fa-IR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</a:t>
            </a:r>
            <a:r>
              <a:rPr lang="ar-SA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یائسگی</a:t>
            </a:r>
            <a:r>
              <a:rPr lang="fa-IR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/</a:t>
            </a:r>
            <a:r>
              <a:rPr lang="ar-SA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ارزیابی اختلال عملکرد جنسی</a:t>
            </a:r>
            <a:endParaRPr lang="fa-IR" sz="1050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514350" lvl="1" indent="-171450" algn="r" defTabSz="685800" rtl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ar-SA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بررسی علائم و عوارض  يائسگي در زنان 45تا 59 سال</a:t>
            </a:r>
            <a:endParaRPr lang="en-US" sz="1050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514350" lvl="1" indent="-171450" algn="r" defTabSz="685800" rtl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ar-SA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ارزیابی عفونت های آمیزشی/  ایدز</a:t>
            </a:r>
            <a:endParaRPr lang="fa-IR" sz="1050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514350" lvl="1" indent="-171450" algn="r" defTabSz="685800" rtl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ar-SA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بررسی روابط زناشویی و اختلال عملکرد جنسی</a:t>
            </a:r>
            <a:endParaRPr lang="en-US" sz="1050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514350" lvl="1" indent="-171450" algn="r" defTabSz="685800" rtl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ar-SA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معاینه ژنیکولوژی</a:t>
            </a:r>
            <a:endParaRPr lang="en-US" sz="1050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514350" lvl="1" indent="-171450" algn="r" defTabSz="685800" rtl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ar-SA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بررسی  وجود خونريزي هاي غير طبيعي رحمی</a:t>
            </a:r>
            <a:endParaRPr lang="en-US" sz="1050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514350" lvl="1" indent="-171450" algn="r" defTabSz="685800" rtl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ar-SA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غربالگری و</a:t>
            </a:r>
            <a:r>
              <a:rPr lang="fa-IR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</a:t>
            </a:r>
            <a:r>
              <a:rPr lang="ar-SA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تشخیص زودهنگام  سرطان دهانه رحم</a:t>
            </a:r>
            <a:endParaRPr lang="fa-IR" sz="1050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514350" lvl="1" indent="-171450" algn="r" defTabSz="685800" rtl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ar-SA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غربالگری و</a:t>
            </a:r>
            <a:r>
              <a:rPr lang="fa-IR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</a:t>
            </a:r>
            <a:r>
              <a:rPr lang="ar-SA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تشخیص زودهنگام سرطان پستان</a:t>
            </a:r>
            <a:endParaRPr lang="fa-IR" sz="1050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0" indent="0" algn="justLow" defTabSz="685800" rtl="1">
              <a:lnSpc>
                <a:spcPct val="110000"/>
              </a:lnSpc>
              <a:spcBef>
                <a:spcPts val="750"/>
              </a:spcBef>
              <a:buNone/>
              <a:defRPr/>
            </a:pPr>
            <a:r>
              <a:rPr lang="fa-IR" sz="21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  <a:cs typeface="B Nazanin" panose="00000400000000000000" pitchFamily="2" charset="-78"/>
              </a:rPr>
              <a:t>د: خودمراقبتی درمیانسالان :</a:t>
            </a:r>
            <a:endParaRPr lang="fa-IR" sz="1200" b="1" dirty="0">
              <a:solidFill>
                <a:srgbClr val="FF0000"/>
              </a:solidFill>
              <a:latin typeface="Calibri" panose="020F0502020204030204"/>
              <a:cs typeface="B Nazanin" panose="00000400000000000000" pitchFamily="2" charset="-78"/>
            </a:endParaRPr>
          </a:p>
          <a:p>
            <a:pPr marL="514350" lvl="1" indent="-171450" algn="r" defTabSz="685800" rtl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fa-IR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ارتقا سواد سلامت از طریق آموزش چهره به چهره به مراجعین </a:t>
            </a:r>
          </a:p>
          <a:p>
            <a:pPr marL="514350" lvl="1" indent="-171450" algn="r" defTabSz="685800" rtl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fa-IR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آموزش گروهی به ادارات و سازمان ها </a:t>
            </a:r>
          </a:p>
          <a:p>
            <a:pPr marL="514350" lvl="1" indent="-171450" algn="r" defTabSz="685800" rtl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fa-IR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آموزش ازطریق فضای مجازی </a:t>
            </a:r>
          </a:p>
          <a:p>
            <a:pPr marL="514350" lvl="1" indent="-171450" algn="r" defTabSz="685800" rtl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Char char="ü"/>
              <a:defRPr/>
            </a:pPr>
            <a:r>
              <a:rPr lang="fa-IR" sz="1050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آموزش از طریق رسانه های شنیداری و دیداری </a:t>
            </a:r>
          </a:p>
          <a:p>
            <a:pPr algn="r" rtl="1"/>
            <a:endParaRPr lang="fa-IR" sz="1050" dirty="0"/>
          </a:p>
        </p:txBody>
      </p:sp>
    </p:spTree>
    <p:extLst>
      <p:ext uri="{BB962C8B-B14F-4D97-AF65-F5344CB8AC3E}">
        <p14:creationId xmlns:p14="http://schemas.microsoft.com/office/powerpoint/2010/main" val="9772403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4111</Words>
  <Application>Microsoft Office PowerPoint</Application>
  <PresentationFormat>On-screen Show (16:9)</PresentationFormat>
  <Paragraphs>465</Paragraphs>
  <Slides>57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57</vt:i4>
      </vt:variant>
    </vt:vector>
  </HeadingPairs>
  <TitlesOfParts>
    <vt:vector size="73" baseType="lpstr">
      <vt:lpstr>SimSun</vt:lpstr>
      <vt:lpstr>Arial</vt:lpstr>
      <vt:lpstr>B Mitra</vt:lpstr>
      <vt:lpstr>B Nazanin</vt:lpstr>
      <vt:lpstr>B Titr</vt:lpstr>
      <vt:lpstr>Browallia New</vt:lpstr>
      <vt:lpstr>Calibri</vt:lpstr>
      <vt:lpstr>Calibri Light</vt:lpstr>
      <vt:lpstr>Century Gothic</vt:lpstr>
      <vt:lpstr>Sakkal Majalla</vt:lpstr>
      <vt:lpstr>Symbol</vt:lpstr>
      <vt:lpstr>Times New Roman</vt:lpstr>
      <vt:lpstr>Verdana</vt:lpstr>
      <vt:lpstr>Wingdings</vt:lpstr>
      <vt:lpstr>Office Theme</vt:lpstr>
      <vt:lpstr>1_Office Theme</vt:lpstr>
      <vt:lpstr>PowerPoint Presentation</vt:lpstr>
      <vt:lpstr>PowerPoint Presentation</vt:lpstr>
      <vt:lpstr>اهمیت سلامت میانسالان</vt:lpstr>
      <vt:lpstr>براساس آخرین آمار استخراج شده از سایت مرکز آمار جمعیت میانسالان کشور درحال حاضر 38/326/000نفر( 43% جمعیت) می باشد.  </vt:lpstr>
      <vt:lpstr>PowerPoint Presentation</vt:lpstr>
      <vt:lpstr>سهم گروه های سنی در جمعیت ثبت نام شده در سامانه سیب – اسفند 1401</vt:lpstr>
      <vt:lpstr>اهداف و برنامه ها:</vt:lpstr>
      <vt:lpstr>فعالیت ها:</vt:lpstr>
      <vt:lpstr>فعالیت ها:</vt:lpstr>
      <vt:lpstr>سند ملی پیشگیری و کنترل بیماری های  غیر واگیر و عوامل خطر مرتبط در بازه زمانی 1394 تا 1404 </vt:lpstr>
      <vt:lpstr>PowerPoint Presentation</vt:lpstr>
      <vt:lpstr>بسته های خدمتی برنامه سلامت میانسالان </vt:lpstr>
      <vt:lpstr>مکمل های برنامه سلامت میانسالان</vt:lpstr>
      <vt:lpstr>PowerPoint Presentation</vt:lpstr>
      <vt:lpstr>شاخص های اصلی برنامه سلامت میانسالان </vt:lpstr>
      <vt:lpstr>شاخص های مربوط به بهورز/ مراقب سلامت در برنامه سلامت میانسالان</vt:lpstr>
      <vt:lpstr>نکات مهم در محاسبه شاخص ها:</vt:lpstr>
      <vt:lpstr>PowerPoint Presentation</vt:lpstr>
      <vt:lpstr>PowerPoint Presentation</vt:lpstr>
      <vt:lpstr>PowerPoint Presentation</vt:lpstr>
      <vt:lpstr>PowerPoint Presentation</vt:lpstr>
      <vt:lpstr>اهمیت ارائه خدمات همزمان میانسالان</vt:lpstr>
      <vt:lpstr>نتایج پراکندگی در ارائه خدمات: </vt:lpstr>
      <vt:lpstr>PowerPoint Presentation</vt:lpstr>
      <vt:lpstr>PowerPoint Presentation</vt:lpstr>
      <vt:lpstr>PowerPoint Presentation</vt:lpstr>
      <vt:lpstr>فرمول نحوه استخراج شاخص های خدمات مامایی در برنامه سلامت میانسالان</vt:lpstr>
      <vt:lpstr>PowerPoint Presentation</vt:lpstr>
      <vt:lpstr>ارائه خدمات کیفی</vt:lpstr>
      <vt:lpstr>PowerPoint Presentation</vt:lpstr>
      <vt:lpstr>ارسال گزارشات برنامه خدمات ادغام  یافته سلامت میانسالان  نامه شماره 1271 مورخ 1401/2/12</vt:lpstr>
      <vt:lpstr>ارسال آمار:</vt:lpstr>
      <vt:lpstr>نکات قابل توجه در خصوص انجام راستی آزمایی :</vt:lpstr>
      <vt:lpstr>PowerPoint Presentation</vt:lpstr>
      <vt:lpstr>وظایف گروه سلامت خانواده و جمعیت در برنامه </vt:lpstr>
      <vt:lpstr>ابلاغ نحوه اجرای بسته خدمات کارکنان دولت در ادارات و سازمانها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عناوین آموزشی و زمان بندی دوره های آموزشی ستاد شهرستان - سال 1402</vt:lpstr>
      <vt:lpstr>عناوین آموزشی و زمان بندی دوره های آموزشی واحدهای محیطی- سال 1402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2017-08-01T15:40:51Z</dcterms:created>
  <dcterms:modified xsi:type="dcterms:W3CDTF">2023-03-14T04:56:51Z</dcterms:modified>
</cp:coreProperties>
</file>