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61"/>
  </p:notesMasterIdLst>
  <p:sldIdLst>
    <p:sldId id="265" r:id="rId2"/>
    <p:sldId id="260" r:id="rId3"/>
    <p:sldId id="257" r:id="rId4"/>
    <p:sldId id="258" r:id="rId5"/>
    <p:sldId id="272" r:id="rId6"/>
    <p:sldId id="274" r:id="rId7"/>
    <p:sldId id="275" r:id="rId8"/>
    <p:sldId id="273" r:id="rId9"/>
    <p:sldId id="276" r:id="rId10"/>
    <p:sldId id="277" r:id="rId11"/>
    <p:sldId id="281" r:id="rId12"/>
    <p:sldId id="287" r:id="rId13"/>
    <p:sldId id="282" r:id="rId14"/>
    <p:sldId id="293" r:id="rId15"/>
    <p:sldId id="292" r:id="rId16"/>
    <p:sldId id="291" r:id="rId17"/>
    <p:sldId id="290" r:id="rId18"/>
    <p:sldId id="283" r:id="rId19"/>
    <p:sldId id="284" r:id="rId20"/>
    <p:sldId id="285" r:id="rId21"/>
    <p:sldId id="278" r:id="rId22"/>
    <p:sldId id="296" r:id="rId23"/>
    <p:sldId id="297" r:id="rId24"/>
    <p:sldId id="298" r:id="rId25"/>
    <p:sldId id="299" r:id="rId26"/>
    <p:sldId id="300" r:id="rId27"/>
    <p:sldId id="301" r:id="rId28"/>
    <p:sldId id="302" r:id="rId29"/>
    <p:sldId id="303" r:id="rId30"/>
    <p:sldId id="304" r:id="rId31"/>
    <p:sldId id="305" r:id="rId32"/>
    <p:sldId id="306" r:id="rId33"/>
    <p:sldId id="294" r:id="rId34"/>
    <p:sldId id="308" r:id="rId35"/>
    <p:sldId id="309" r:id="rId36"/>
    <p:sldId id="289" r:id="rId37"/>
    <p:sldId id="295" r:id="rId38"/>
    <p:sldId id="312" r:id="rId39"/>
    <p:sldId id="280" r:id="rId40"/>
    <p:sldId id="313" r:id="rId41"/>
    <p:sldId id="311" r:id="rId42"/>
    <p:sldId id="318" r:id="rId43"/>
    <p:sldId id="319" r:id="rId44"/>
    <p:sldId id="340" r:id="rId45"/>
    <p:sldId id="337" r:id="rId46"/>
    <p:sldId id="325" r:id="rId47"/>
    <p:sldId id="338" r:id="rId48"/>
    <p:sldId id="339" r:id="rId49"/>
    <p:sldId id="328" r:id="rId50"/>
    <p:sldId id="329" r:id="rId51"/>
    <p:sldId id="326" r:id="rId52"/>
    <p:sldId id="330" r:id="rId53"/>
    <p:sldId id="331" r:id="rId54"/>
    <p:sldId id="332" r:id="rId55"/>
    <p:sldId id="333" r:id="rId56"/>
    <p:sldId id="334" r:id="rId57"/>
    <p:sldId id="335" r:id="rId58"/>
    <p:sldId id="336" r:id="rId59"/>
    <p:sldId id="310" r:id="rId6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62" autoAdjust="0"/>
    <p:restoredTop sz="94419" autoAdjust="0"/>
  </p:normalViewPr>
  <p:slideViewPr>
    <p:cSldViewPr snapToGrid="0">
      <p:cViewPr varScale="1">
        <p:scale>
          <a:sx n="69" d="100"/>
          <a:sy n="69" d="100"/>
        </p:scale>
        <p:origin x="95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AC47D6-8712-4677-8320-6B385C624FEE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1E5287-AE5F-4267-8776-589B694A9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008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E5287-AE5F-4267-8776-589B694A908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9062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E5287-AE5F-4267-8776-589B694A9088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7865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BAFD4-1EA1-4210-987B-1901B9005C9F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53D67-828D-4671-8F25-A53F68B87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04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BAFD4-1EA1-4210-987B-1901B9005C9F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53D67-828D-4671-8F25-A53F68B87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492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BAFD4-1EA1-4210-987B-1901B9005C9F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53D67-828D-4671-8F25-A53F68B87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7307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BAFD4-1EA1-4210-987B-1901B9005C9F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53D67-828D-4671-8F25-A53F68B87650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961659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BAFD4-1EA1-4210-987B-1901B9005C9F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53D67-828D-4671-8F25-A53F68B87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3173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BAFD4-1EA1-4210-987B-1901B9005C9F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53D67-828D-4671-8F25-A53F68B87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7676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BAFD4-1EA1-4210-987B-1901B9005C9F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53D67-828D-4671-8F25-A53F68B87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2357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BAFD4-1EA1-4210-987B-1901B9005C9F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53D67-828D-4671-8F25-A53F68B87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6281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BAFD4-1EA1-4210-987B-1901B9005C9F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53D67-828D-4671-8F25-A53F68B87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140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BAFD4-1EA1-4210-987B-1901B9005C9F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53D67-828D-4671-8F25-A53F68B87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87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BAFD4-1EA1-4210-987B-1901B9005C9F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53D67-828D-4671-8F25-A53F68B87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842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BAFD4-1EA1-4210-987B-1901B9005C9F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53D67-828D-4671-8F25-A53F68B87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256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BAFD4-1EA1-4210-987B-1901B9005C9F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53D67-828D-4671-8F25-A53F68B87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846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BAFD4-1EA1-4210-987B-1901B9005C9F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53D67-828D-4671-8F25-A53F68B87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079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BAFD4-1EA1-4210-987B-1901B9005C9F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53D67-828D-4671-8F25-A53F68B87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339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BAFD4-1EA1-4210-987B-1901B9005C9F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53D67-828D-4671-8F25-A53F68B87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319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BAFD4-1EA1-4210-987B-1901B9005C9F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53D67-828D-4671-8F25-A53F68B87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191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FBAFD4-1EA1-4210-987B-1901B9005C9F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C53D67-828D-4671-8F25-A53F68B87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15183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Relationship Id="rId4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Relationship Id="rId4" Type="http://schemas.openxmlformats.org/officeDocument/2006/relationships/image" Target="../media/image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2.xml"/><Relationship Id="rId4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image" Target="../media/image9.wmf"/><Relationship Id="rId4" Type="http://schemas.openxmlformats.org/officeDocument/2006/relationships/oleObject" Target="../embeddings/oleObject1.bin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3.xml"/><Relationship Id="rId5" Type="http://schemas.openxmlformats.org/officeDocument/2006/relationships/image" Target="../media/image21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-436402" y="6326934"/>
            <a:ext cx="3896824" cy="3485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a-IR" sz="1800" dirty="0" smtClean="0">
                <a:cs typeface="B Mitra" panose="00000400000000000000" pitchFamily="2" charset="-78"/>
              </a:rPr>
              <a:t>واحد طب ایرانی</a:t>
            </a:r>
            <a:endParaRPr lang="en-US" sz="1800" dirty="0">
              <a:cs typeface="B Mitra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0637" y="2022075"/>
            <a:ext cx="6266090" cy="46126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460122" y="6326934"/>
            <a:ext cx="2601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گروه  توسعه شبکه</a:t>
            </a:r>
            <a:endParaRPr lang="en-US" sz="14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7018" y="-1"/>
            <a:ext cx="3241964" cy="2175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94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4933" y="458452"/>
            <a:ext cx="10353761" cy="1326321"/>
          </a:xfrm>
        </p:spPr>
        <p:txBody>
          <a:bodyPr/>
          <a:lstStyle/>
          <a:p>
            <a:r>
              <a:rPr lang="fa-IR" dirty="0">
                <a:cs typeface="B Titr" panose="00000700000000000000" pitchFamily="2" charset="-78"/>
              </a:rPr>
              <a:t>بسته خدمات سلامت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63091" y="2096064"/>
            <a:ext cx="8704466" cy="2642191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400" dirty="0">
                <a:cs typeface="B Mitra" panose="00000400000000000000" pitchFamily="2" charset="-78"/>
              </a:rPr>
              <a:t>خدمات </a:t>
            </a:r>
            <a:r>
              <a:rPr lang="fa-IR" sz="2400" dirty="0" smtClean="0">
                <a:cs typeface="B Mitra" panose="00000400000000000000" pitchFamily="2" charset="-78"/>
              </a:rPr>
              <a:t>بهداشتی درمانی ، توانبخشی </a:t>
            </a:r>
            <a:r>
              <a:rPr lang="fa-IR" sz="2400" dirty="0">
                <a:cs typeface="B Mitra" panose="00000400000000000000" pitchFamily="2" charset="-78"/>
              </a:rPr>
              <a:t>پایه و داراي اولویت که </a:t>
            </a:r>
            <a:r>
              <a:rPr lang="fa-IR" sz="2400" dirty="0" smtClean="0">
                <a:cs typeface="B Mitra" panose="00000400000000000000" pitchFamily="2" charset="-78"/>
              </a:rPr>
              <a:t>توسط پزشک </a:t>
            </a:r>
            <a:r>
              <a:rPr lang="fa-IR" sz="2400" dirty="0">
                <a:cs typeface="B Mitra" panose="00000400000000000000" pitchFamily="2" charset="-78"/>
              </a:rPr>
              <a:t>خانواده یا تيم </a:t>
            </a:r>
            <a:r>
              <a:rPr lang="fa-IR" sz="2400" dirty="0" smtClean="0">
                <a:cs typeface="B Mitra" panose="00000400000000000000" pitchFamily="2" charset="-78"/>
              </a:rPr>
              <a:t>سلامت </a:t>
            </a:r>
            <a:r>
              <a:rPr lang="fa-IR" sz="2400" dirty="0">
                <a:cs typeface="B Mitra" panose="00000400000000000000" pitchFamily="2" charset="-78"/>
              </a:rPr>
              <a:t>ارائه یا فراهم </a:t>
            </a:r>
            <a:r>
              <a:rPr lang="fa-IR" sz="2400" dirty="0" smtClean="0">
                <a:cs typeface="B Mitra" panose="00000400000000000000" pitchFamily="2" charset="-78"/>
              </a:rPr>
              <a:t>میشود.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Mitra" panose="00000400000000000000" pitchFamily="2" charset="-78"/>
              </a:rPr>
              <a:t>کالاها </a:t>
            </a:r>
            <a:r>
              <a:rPr lang="fa-IR" sz="2400" dirty="0">
                <a:cs typeface="B Mitra" panose="00000400000000000000" pitchFamily="2" charset="-78"/>
              </a:rPr>
              <a:t>یا خدماتی که در </a:t>
            </a:r>
            <a:r>
              <a:rPr lang="fa-IR" sz="2400" dirty="0" smtClean="0">
                <a:cs typeface="B Mitra" panose="00000400000000000000" pitchFamily="2" charset="-78"/>
              </a:rPr>
              <a:t>پوشش فهرست </a:t>
            </a:r>
            <a:r>
              <a:rPr lang="fa-IR" sz="2400" dirty="0">
                <a:cs typeface="B Mitra" panose="00000400000000000000" pitchFamily="2" charset="-78"/>
              </a:rPr>
              <a:t>ملی </a:t>
            </a:r>
            <a:r>
              <a:rPr lang="fa-IR" sz="2400" dirty="0" smtClean="0">
                <a:cs typeface="B Mitra" panose="00000400000000000000" pitchFamily="2" charset="-78"/>
              </a:rPr>
              <a:t>انواع مراقبت ها چه پيشگيرانه </a:t>
            </a:r>
            <a:r>
              <a:rPr lang="fa-IR" sz="2400" dirty="0">
                <a:cs typeface="B Mitra" panose="00000400000000000000" pitchFamily="2" charset="-78"/>
              </a:rPr>
              <a:t>و چه درمانی </a:t>
            </a:r>
            <a:r>
              <a:rPr lang="fa-IR" sz="2400" dirty="0" smtClean="0">
                <a:cs typeface="B Mitra" panose="00000400000000000000" pitchFamily="2" charset="-78"/>
              </a:rPr>
              <a:t>قرار </a:t>
            </a:r>
            <a:r>
              <a:rPr lang="fa-IR" sz="2400" dirty="0">
                <a:cs typeface="B Mitra" panose="00000400000000000000" pitchFamily="2" charset="-78"/>
              </a:rPr>
              <a:t>دارند و </a:t>
            </a:r>
            <a:r>
              <a:rPr lang="fa-IR" sz="2400" dirty="0" smtClean="0">
                <a:cs typeface="B Mitra" panose="00000400000000000000" pitchFamily="2" charset="-78"/>
              </a:rPr>
              <a:t>هزینه ي </a:t>
            </a:r>
            <a:r>
              <a:rPr lang="fa-IR" sz="2400" dirty="0">
                <a:cs typeface="B Mitra" panose="00000400000000000000" pitchFamily="2" charset="-78"/>
              </a:rPr>
              <a:t>آنها به سبب اساسی بودن یا برخورداري از اولویت توسط جامعه پرداخت میشود در حالی که </a:t>
            </a:r>
            <a:r>
              <a:rPr lang="fa-IR" sz="2400" dirty="0" smtClean="0">
                <a:cs typeface="B Mitra" panose="00000400000000000000" pitchFamily="2" charset="-78"/>
              </a:rPr>
              <a:t>هزینه ي </a:t>
            </a:r>
            <a:r>
              <a:rPr lang="fa-IR" sz="2400" dirty="0">
                <a:cs typeface="B Mitra" panose="00000400000000000000" pitchFamily="2" charset="-78"/>
              </a:rPr>
              <a:t>سایر خدمات باید توسط فرد یا طرحهاي بيمه مکمل و به طور اختياري تامين شود. 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-726282" y="6326934"/>
            <a:ext cx="3896824" cy="3485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a-IR" sz="1800" dirty="0" smtClean="0">
                <a:cs typeface="B Mitra" panose="00000400000000000000" pitchFamily="2" charset="-78"/>
              </a:rPr>
              <a:t>واحد طب ایرانی</a:t>
            </a:r>
            <a:endParaRPr lang="en-US" sz="1800" dirty="0">
              <a:cs typeface="B Mitra" panose="000004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9460122" y="6326934"/>
            <a:ext cx="2601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گروه توسعه </a:t>
            </a:r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شبکه و ارتقاء سلامت</a:t>
            </a:r>
            <a:endParaRPr lang="en-US" sz="14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403235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0"/>
            <a:ext cx="10353761" cy="1326321"/>
          </a:xfrm>
        </p:spPr>
        <p:txBody>
          <a:bodyPr/>
          <a:lstStyle/>
          <a:p>
            <a:r>
              <a:rPr lang="fa-IR" dirty="0">
                <a:cs typeface="B Titr" panose="00000700000000000000" pitchFamily="2" charset="-78"/>
              </a:rPr>
              <a:t>سطح بندی خدمات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3708" y="1258135"/>
            <a:ext cx="8953847" cy="1118191"/>
          </a:xfrm>
        </p:spPr>
        <p:txBody>
          <a:bodyPr>
            <a:normAutofit fontScale="92500"/>
          </a:bodyPr>
          <a:lstStyle/>
          <a:p>
            <a:pPr algn="r" rtl="1"/>
            <a:r>
              <a:rPr lang="fa-IR" sz="2400" dirty="0">
                <a:cs typeface="B Mitra" panose="00000400000000000000" pitchFamily="2" charset="-78"/>
              </a:rPr>
              <a:t>چيدمان خاص واحدهاي تامين کننده </a:t>
            </a:r>
            <a:r>
              <a:rPr lang="fa-IR" sz="2400" dirty="0" smtClean="0">
                <a:cs typeface="B Mitra" panose="00000400000000000000" pitchFamily="2" charset="-78"/>
              </a:rPr>
              <a:t>خدمت ها </a:t>
            </a:r>
            <a:r>
              <a:rPr lang="fa-IR" sz="2400" dirty="0">
                <a:cs typeface="B Mitra" panose="00000400000000000000" pitchFamily="2" charset="-78"/>
              </a:rPr>
              <a:t>و مراقبتهاي </a:t>
            </a:r>
            <a:r>
              <a:rPr lang="fa-IR" sz="2400" dirty="0" smtClean="0">
                <a:cs typeface="B Mitra" panose="00000400000000000000" pitchFamily="2" charset="-78"/>
              </a:rPr>
              <a:t>سلامت </a:t>
            </a:r>
            <a:r>
              <a:rPr lang="fa-IR" sz="2400" dirty="0">
                <a:cs typeface="B Mitra" panose="00000400000000000000" pitchFamily="2" charset="-78"/>
              </a:rPr>
              <a:t>براي آنکه </a:t>
            </a:r>
            <a:r>
              <a:rPr lang="fa-IR" sz="2400" dirty="0" smtClean="0">
                <a:cs typeface="B Mitra" panose="00000400000000000000" pitchFamily="2" charset="-78"/>
              </a:rPr>
              <a:t>دسترس </a:t>
            </a:r>
            <a:r>
              <a:rPr lang="fa-IR" sz="2400" dirty="0">
                <a:cs typeface="B Mitra" panose="00000400000000000000" pitchFamily="2" charset="-78"/>
              </a:rPr>
              <a:t>بی مردم به </a:t>
            </a:r>
            <a:r>
              <a:rPr lang="fa-IR" sz="2400" dirty="0" smtClean="0">
                <a:cs typeface="B Mitra" panose="00000400000000000000" pitchFamily="2" charset="-78"/>
              </a:rPr>
              <a:t>مجمو عه ي </a:t>
            </a:r>
            <a:r>
              <a:rPr lang="fa-IR" sz="2400" dirty="0">
                <a:cs typeface="B Mitra" panose="00000400000000000000" pitchFamily="2" charset="-78"/>
              </a:rPr>
              <a:t>خدمات تا جایی که ممکن است سهل و سریع </a:t>
            </a:r>
            <a:r>
              <a:rPr lang="fa-IR" sz="2400" dirty="0" smtClean="0">
                <a:cs typeface="B Mitra" panose="00000400000000000000" pitchFamily="2" charset="-78"/>
              </a:rPr>
              <a:t>عادلانه </a:t>
            </a:r>
            <a:r>
              <a:rPr lang="fa-IR" sz="2400" dirty="0">
                <a:cs typeface="B Mitra" panose="00000400000000000000" pitchFamily="2" charset="-78"/>
              </a:rPr>
              <a:t>با کمترین هزینه و با بيشترین کيفيت باشد . </a:t>
            </a:r>
          </a:p>
          <a:p>
            <a:pPr algn="r" rtl="1"/>
            <a:endParaRPr lang="en-US" dirty="0"/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-726282" y="6326934"/>
            <a:ext cx="3896824" cy="3485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a-IR" sz="1800" dirty="0" smtClean="0">
                <a:cs typeface="B Mitra" panose="00000400000000000000" pitchFamily="2" charset="-78"/>
              </a:rPr>
              <a:t>واحد طب ایرانی</a:t>
            </a:r>
            <a:endParaRPr lang="en-US" sz="1800" dirty="0">
              <a:cs typeface="B Mitra" panose="000004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557271" y="2384401"/>
            <a:ext cx="75922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dirty="0">
                <a:solidFill>
                  <a:srgbClr val="00B0F0"/>
                </a:solidFill>
                <a:cs typeface="B Titr" panose="00000700000000000000" pitchFamily="2" charset="-78"/>
              </a:rPr>
              <a:t>خدمتها و مراقبتهاي سلامت در سه سطح در اختيار جمعيت و جامعه گذارده میشود: 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152733" y="3054886"/>
            <a:ext cx="9275795" cy="28638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sz="2400" dirty="0" smtClean="0">
                <a:solidFill>
                  <a:schemeClr val="accent1"/>
                </a:solidFill>
                <a:cs typeface="B Titr" panose="00000700000000000000" pitchFamily="2" charset="-78"/>
              </a:rPr>
              <a:t>سطح یك: </a:t>
            </a:r>
            <a:r>
              <a:rPr lang="fa-IR" sz="2400" dirty="0" smtClean="0">
                <a:cs typeface="B Mitra" panose="00000400000000000000" pitchFamily="2" charset="-78"/>
              </a:rPr>
              <a:t>واحدي در نظام سلامت که به طور معمول در جایی نزدیک به محل زندگی مردم (جمعيت تحت پوشش) قرار دارد  و در آن نخستين تماس فرد با نظام سلامت از طریق پزشک خانواده یا تيم سلامت اتفاق میافتد.</a:t>
            </a:r>
          </a:p>
          <a:p>
            <a:pPr algn="r" rtl="1"/>
            <a:r>
              <a:rPr lang="fa-IR" sz="2400" dirty="0" smtClean="0">
                <a:cs typeface="B Mitra" panose="00000400000000000000" pitchFamily="2" charset="-78"/>
              </a:rPr>
              <a:t> خدمات ارتقاي سلامت  پيشگيري و درمانهاي اوليه  ثبت اطلا عات در پرونده سلامت و ارجاع و پیگيري بيمارعمده ي خدمات این سطح را تشکيل میدهد که در چارچوب خدمتهاي واحد پزشکی خانواده تجویز دارو و دیگر محصولات پزشکی و درخواست انجام خدمات پاراکلينيک شکل میگيرد . </a:t>
            </a:r>
            <a:endParaRPr lang="en-US" sz="2400" dirty="0">
              <a:cs typeface="B Mitra" panose="000004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9460122" y="6326934"/>
            <a:ext cx="2601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گروه توسعه </a:t>
            </a:r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شبکه و ارتقاء سلامت</a:t>
            </a:r>
            <a:endParaRPr lang="en-US" sz="14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24798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88744" y="469744"/>
            <a:ext cx="8672350" cy="2268118"/>
          </a:xfrm>
        </p:spPr>
        <p:txBody>
          <a:bodyPr>
            <a:normAutofit lnSpcReduction="10000"/>
          </a:bodyPr>
          <a:lstStyle/>
          <a:p>
            <a:pPr marL="0" indent="0" algn="r" rtl="1">
              <a:buNone/>
            </a:pPr>
            <a:r>
              <a:rPr lang="fa-IR" sz="2400" dirty="0">
                <a:solidFill>
                  <a:schemeClr val="accent1"/>
                </a:solidFill>
                <a:cs typeface="B Titr" panose="00000700000000000000" pitchFamily="2" charset="-78"/>
              </a:rPr>
              <a:t>سطح دو:</a:t>
            </a:r>
            <a:r>
              <a:rPr lang="fa-IR" sz="2400" dirty="0">
                <a:solidFill>
                  <a:schemeClr val="accent1">
                    <a:lumMod val="60000"/>
                    <a:lumOff val="40000"/>
                  </a:schemeClr>
                </a:solidFill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Mitra" panose="00000400000000000000" pitchFamily="2" charset="-78"/>
              </a:rPr>
              <a:t>واحدي در نظام سلامت که خدمات درمان تخصصی سرپایی یا بستري را در اختيار </a:t>
            </a:r>
            <a:r>
              <a:rPr lang="fa-IR" sz="2400" dirty="0" smtClean="0">
                <a:cs typeface="B Mitra" panose="00000400000000000000" pitchFamily="2" charset="-78"/>
              </a:rPr>
              <a:t>ارجاع شدگان </a:t>
            </a:r>
            <a:r>
              <a:rPr lang="fa-IR" sz="2400" dirty="0">
                <a:cs typeface="B Mitra" panose="00000400000000000000" pitchFamily="2" charset="-78"/>
              </a:rPr>
              <a:t>از سطح یک قرار میدهد و سپس پز شک </a:t>
            </a:r>
            <a:r>
              <a:rPr lang="fa-IR" sz="2400" dirty="0" smtClean="0">
                <a:cs typeface="B Mitra" panose="00000400000000000000" pitchFamily="2" charset="-78"/>
              </a:rPr>
              <a:t>خانواده ي ارجاع کننده </a:t>
            </a:r>
            <a:r>
              <a:rPr lang="fa-IR" sz="2400" dirty="0">
                <a:cs typeface="B Mitra" panose="00000400000000000000" pitchFamily="2" charset="-78"/>
              </a:rPr>
              <a:t>را از </a:t>
            </a:r>
            <a:r>
              <a:rPr lang="fa-IR" sz="2400" dirty="0" smtClean="0">
                <a:cs typeface="B Mitra" panose="00000400000000000000" pitchFamily="2" charset="-78"/>
              </a:rPr>
              <a:t>نتيجه </a:t>
            </a:r>
            <a:r>
              <a:rPr lang="fa-IR" sz="2400" dirty="0">
                <a:cs typeface="B Mitra" panose="00000400000000000000" pitchFamily="2" charset="-78"/>
              </a:rPr>
              <a:t>کار خویش مطلع می سازد. </a:t>
            </a:r>
            <a:endParaRPr lang="fa-IR" sz="2400" dirty="0" smtClean="0">
              <a:cs typeface="B Mitra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 smtClean="0">
                <a:cs typeface="B Mitra" panose="00000400000000000000" pitchFamily="2" charset="-78"/>
              </a:rPr>
              <a:t>خدمات تخصصی سرپایی، </a:t>
            </a:r>
            <a:r>
              <a:rPr lang="fa-IR" sz="2400" dirty="0">
                <a:cs typeface="B Mitra" panose="00000400000000000000" pitchFamily="2" charset="-78"/>
              </a:rPr>
              <a:t>خدمات </a:t>
            </a:r>
            <a:r>
              <a:rPr lang="fa-IR" sz="2400" dirty="0" smtClean="0">
                <a:cs typeface="B Mitra" panose="00000400000000000000" pitchFamily="2" charset="-78"/>
              </a:rPr>
              <a:t>بستري، تجویز </a:t>
            </a:r>
            <a:r>
              <a:rPr lang="fa-IR" sz="2400" dirty="0">
                <a:cs typeface="B Mitra" panose="00000400000000000000" pitchFamily="2" charset="-78"/>
              </a:rPr>
              <a:t>دارو و دیگر محصولات پزشکی و درخواست </a:t>
            </a:r>
            <a:r>
              <a:rPr lang="fa-IR" sz="2400" dirty="0" smtClean="0">
                <a:cs typeface="B Mitra" panose="00000400000000000000" pitchFamily="2" charset="-78"/>
              </a:rPr>
              <a:t>انجام </a:t>
            </a:r>
            <a:r>
              <a:rPr lang="fa-IR" sz="2400" dirty="0">
                <a:cs typeface="B Mitra" panose="00000400000000000000" pitchFamily="2" charset="-78"/>
              </a:rPr>
              <a:t>خدمات پاراکلينيک از فعاليتهاي این سطح است . 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-726282" y="6326934"/>
            <a:ext cx="3896824" cy="3485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a-IR" sz="1800" dirty="0" smtClean="0">
                <a:cs typeface="B Mitra" panose="00000400000000000000" pitchFamily="2" charset="-78"/>
              </a:rPr>
              <a:t>واحد طب ایرانی</a:t>
            </a:r>
            <a:endParaRPr lang="en-US" sz="1800" dirty="0">
              <a:cs typeface="B Mitra" panose="00000400000000000000" pitchFamily="2" charset="-78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154382" y="2914114"/>
            <a:ext cx="9664312" cy="207429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sz="2400" dirty="0" smtClean="0">
                <a:solidFill>
                  <a:schemeClr val="accent1"/>
                </a:solidFill>
                <a:cs typeface="B Titr" panose="00000700000000000000" pitchFamily="2" charset="-78"/>
              </a:rPr>
              <a:t>سطح سه: </a:t>
            </a:r>
            <a:r>
              <a:rPr lang="fa-IR" sz="2400" dirty="0" smtClean="0">
                <a:cs typeface="B Mitra" panose="00000400000000000000" pitchFamily="2" charset="-78"/>
              </a:rPr>
              <a:t>واحدي در نظام سلامت که خدمات فوق تخصصی سرپایی یا بستري داراي اولویت را در چارچوب بيمه هاي پایه در اختيار ارجاع شدگان از سطوح یک و دو قرار میدهد و بازخورد لازم را براي سطح ارجااع کننده فراهم میسازد. 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Mitra" panose="00000400000000000000" pitchFamily="2" charset="-78"/>
              </a:rPr>
              <a:t>در این سطح نيز تعهدات از راه خدمات فوق تخصصی،  تجویز دارو و دیگر محصولات پزشکی و درخواست انجام خدمات پاراکلينيک صورت میگيرد. 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31997" y="4988406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rtl="1"/>
            <a:r>
              <a:rPr lang="fa-IR" sz="2400" dirty="0">
                <a:solidFill>
                  <a:schemeClr val="accent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Titr" panose="00000700000000000000" pitchFamily="2" charset="-78"/>
              </a:rPr>
              <a:t>تبصره:  </a:t>
            </a: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فوریتها از این </a:t>
            </a:r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قاعده مستثنی هستند </a:t>
            </a: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و مراجعه </a:t>
            </a:r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مستقيم </a:t>
            </a: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افراد دچار فوریت به واحدهاي اورژانس یا بيمارستانها مانعی ندارد</a:t>
            </a:r>
            <a:endParaRPr lang="en-US" sz="2400" dirty="0">
              <a:effectLst>
                <a:outerShdw blurRad="50800" dist="38100" dir="2700000" algn="tl" rotWithShape="0">
                  <a:srgbClr val="000000">
                    <a:alpha val="48000"/>
                  </a:srgbClr>
                </a:outerShdw>
              </a:effectLst>
              <a:cs typeface="B Mitra" panose="000004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TextBox 10"/>
          <p:cNvSpPr txBox="1"/>
          <p:nvPr/>
        </p:nvSpPr>
        <p:spPr>
          <a:xfrm>
            <a:off x="9460122" y="6326934"/>
            <a:ext cx="2601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گروه توسعه </a:t>
            </a:r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شبکه و ارتقاء سلامت</a:t>
            </a:r>
            <a:endParaRPr lang="en-US" sz="14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241149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8305" y="822249"/>
            <a:ext cx="10353761" cy="1326321"/>
          </a:xfrm>
        </p:spPr>
        <p:txBody>
          <a:bodyPr/>
          <a:lstStyle/>
          <a:p>
            <a:r>
              <a:rPr lang="fa-IR" dirty="0">
                <a:cs typeface="B Titr" panose="00000700000000000000" pitchFamily="2" charset="-78"/>
              </a:rPr>
              <a:t>تیم سلامت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21160" y="2435921"/>
            <a:ext cx="8089856" cy="1907899"/>
          </a:xfrm>
        </p:spPr>
        <p:txBody>
          <a:bodyPr>
            <a:normAutofit fontScale="92500" lnSpcReduction="20000"/>
          </a:bodyPr>
          <a:lstStyle/>
          <a:p>
            <a:pPr marL="0" indent="0" algn="r" rtl="1">
              <a:lnSpc>
                <a:spcPct val="200000"/>
              </a:lnSpc>
              <a:buNone/>
            </a:pPr>
            <a:r>
              <a:rPr lang="fa-IR" sz="2400" b="1" dirty="0">
                <a:cs typeface="B Mitra" panose="00000400000000000000" pitchFamily="2" charset="-78"/>
              </a:rPr>
              <a:t>گروهی از صاحبان دانش و مهارت در حوزه خدمات بهداشتی درمانی  توانبخشی که </a:t>
            </a:r>
            <a:r>
              <a:rPr lang="fa-IR" sz="2400" b="1" dirty="0" smtClean="0">
                <a:cs typeface="B Mitra" panose="00000400000000000000" pitchFamily="2" charset="-78"/>
              </a:rPr>
              <a:t>بسته ي </a:t>
            </a:r>
            <a:r>
              <a:rPr lang="fa-IR" sz="2400" b="1" dirty="0">
                <a:cs typeface="B Mitra" panose="00000400000000000000" pitchFamily="2" charset="-78"/>
              </a:rPr>
              <a:t>خدمات سطح اول را در اختيار جامعه تعریف شده قرار میدهند و مسئوليت آنان با پزشک خانواده است . 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-726282" y="6326934"/>
            <a:ext cx="3896824" cy="3485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a-IR" sz="1800" dirty="0" smtClean="0">
                <a:cs typeface="B Mitra" panose="00000400000000000000" pitchFamily="2" charset="-78"/>
              </a:rPr>
              <a:t>واحد طب ایرانی</a:t>
            </a:r>
            <a:endParaRPr lang="en-US" sz="1800" dirty="0">
              <a:cs typeface="B Mitra" panose="000004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9460122" y="6326934"/>
            <a:ext cx="2601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گروه توسعه </a:t>
            </a:r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شبکه و ارتقاء سلامت</a:t>
            </a:r>
            <a:endParaRPr lang="en-US" sz="14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799726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8305" y="234009"/>
            <a:ext cx="10353761" cy="1326321"/>
          </a:xfrm>
        </p:spPr>
        <p:txBody>
          <a:bodyPr/>
          <a:lstStyle/>
          <a:p>
            <a:r>
              <a:rPr lang="fa-IR" dirty="0">
                <a:cs typeface="B Titr" panose="00000700000000000000" pitchFamily="2" charset="-78"/>
              </a:rPr>
              <a:t>پزشك خانواده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9127" y="1407930"/>
            <a:ext cx="9209927" cy="4424834"/>
          </a:xfrm>
        </p:spPr>
        <p:txBody>
          <a:bodyPr>
            <a:normAutofit fontScale="92500"/>
          </a:bodyPr>
          <a:lstStyle/>
          <a:p>
            <a:pPr marL="0" indent="0" algn="r" rtl="1">
              <a:buNone/>
            </a:pPr>
            <a:r>
              <a:rPr lang="fa-IR" sz="2400" dirty="0">
                <a:cs typeface="B Mitra" panose="00000400000000000000" pitchFamily="2" charset="-78"/>
              </a:rPr>
              <a:t> پز شکی خانواده </a:t>
            </a:r>
            <a:r>
              <a:rPr lang="fa-IR" sz="2400" dirty="0" smtClean="0">
                <a:cs typeface="B Mitra" panose="00000400000000000000" pitchFamily="2" charset="-78"/>
              </a:rPr>
              <a:t>نوعی </a:t>
            </a:r>
            <a:r>
              <a:rPr lang="fa-IR" sz="2400" dirty="0">
                <a:cs typeface="B Mitra" panose="00000400000000000000" pitchFamily="2" charset="-78"/>
              </a:rPr>
              <a:t>از طبابت ا ست که در آن </a:t>
            </a:r>
            <a:r>
              <a:rPr lang="fa-IR" sz="2400" dirty="0" smtClean="0">
                <a:cs typeface="B Mitra" panose="00000400000000000000" pitchFamily="2" charset="-78"/>
              </a:rPr>
              <a:t>پزشکان </a:t>
            </a:r>
            <a:r>
              <a:rPr lang="fa-IR" sz="2400" dirty="0">
                <a:cs typeface="B Mitra" panose="00000400000000000000" pitchFamily="2" charset="-78"/>
              </a:rPr>
              <a:t>خانواده به صورت </a:t>
            </a:r>
            <a:r>
              <a:rPr lang="fa-IR" sz="2400" dirty="0" smtClean="0">
                <a:cs typeface="B Mitra" panose="00000400000000000000" pitchFamily="2" charset="-78"/>
              </a:rPr>
              <a:t>مستقيم </a:t>
            </a:r>
            <a:r>
              <a:rPr lang="fa-IR" sz="2400" dirty="0">
                <a:cs typeface="B Mitra" panose="00000400000000000000" pitchFamily="2" charset="-78"/>
              </a:rPr>
              <a:t>با </a:t>
            </a:r>
            <a:r>
              <a:rPr lang="fa-IR" sz="2400" dirty="0" smtClean="0">
                <a:cs typeface="B Mitra" panose="00000400000000000000" pitchFamily="2" charset="-78"/>
              </a:rPr>
              <a:t>خانواده ها </a:t>
            </a:r>
            <a:r>
              <a:rPr lang="fa-IR" sz="2400" dirty="0">
                <a:cs typeface="B Mitra" panose="00000400000000000000" pitchFamily="2" charset="-78"/>
              </a:rPr>
              <a:t>در تماس </a:t>
            </a:r>
            <a:r>
              <a:rPr lang="fa-IR" sz="2400" dirty="0" smtClean="0">
                <a:cs typeface="B Mitra" panose="00000400000000000000" pitchFamily="2" charset="-78"/>
              </a:rPr>
              <a:t>هستند </a:t>
            </a:r>
            <a:r>
              <a:rPr lang="fa-IR" sz="2400" dirty="0">
                <a:cs typeface="B Mitra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r>
              <a:rPr lang="fa-IR" sz="2400" dirty="0">
                <a:cs typeface="B Mitra" panose="00000400000000000000" pitchFamily="2" charset="-78"/>
              </a:rPr>
              <a:t>این </a:t>
            </a:r>
            <a:r>
              <a:rPr lang="fa-IR" sz="2400" dirty="0" smtClean="0">
                <a:cs typeface="B Mitra" panose="00000400000000000000" pitchFamily="2" charset="-78"/>
              </a:rPr>
              <a:t>پزشکان </a:t>
            </a:r>
            <a:r>
              <a:rPr lang="fa-IR" sz="2400" dirty="0">
                <a:cs typeface="B Mitra" panose="00000400000000000000" pitchFamily="2" charset="-78"/>
              </a:rPr>
              <a:t>مراقبتهاي اوليه را بر  </a:t>
            </a:r>
            <a:r>
              <a:rPr lang="fa-IR" sz="2400" dirty="0" smtClean="0">
                <a:cs typeface="B Mitra" panose="00000400000000000000" pitchFamily="2" charset="-78"/>
              </a:rPr>
              <a:t>عهده </a:t>
            </a:r>
            <a:r>
              <a:rPr lang="fa-IR" sz="2400" dirty="0">
                <a:cs typeface="B Mitra" panose="00000400000000000000" pitchFamily="2" charset="-78"/>
              </a:rPr>
              <a:t>دارند و </a:t>
            </a:r>
            <a:r>
              <a:rPr lang="fa-IR" sz="2400" dirty="0" smtClean="0">
                <a:cs typeface="B Mitra" panose="00000400000000000000" pitchFamily="2" charset="-78"/>
              </a:rPr>
              <a:t>پزشک سلامت </a:t>
            </a:r>
            <a:r>
              <a:rPr lang="fa-IR" sz="2400" dirty="0">
                <a:cs typeface="B Mitra" panose="00000400000000000000" pitchFamily="2" charset="-78"/>
              </a:rPr>
              <a:t>نگر </a:t>
            </a:r>
            <a:r>
              <a:rPr lang="fa-IR" sz="2400" dirty="0" smtClean="0">
                <a:cs typeface="B Mitra" panose="00000400000000000000" pitchFamily="2" charset="-78"/>
              </a:rPr>
              <a:t>هستند</a:t>
            </a:r>
            <a:r>
              <a:rPr lang="fa-IR" sz="2400" dirty="0">
                <a:cs typeface="B Mitra" panose="00000400000000000000" pitchFamily="2" charset="-78"/>
              </a:rPr>
              <a:t>؛ یعنی  </a:t>
            </a:r>
            <a:r>
              <a:rPr lang="fa-IR" sz="2400" dirty="0" smtClean="0">
                <a:cs typeface="B Mitra" panose="00000400000000000000" pitchFamily="2" charset="-78"/>
              </a:rPr>
              <a:t>علاوه </a:t>
            </a:r>
            <a:r>
              <a:rPr lang="fa-IR" sz="2400" dirty="0">
                <a:cs typeface="B Mitra" panose="00000400000000000000" pitchFamily="2" charset="-78"/>
              </a:rPr>
              <a:t>بر درمان بيماري  به </a:t>
            </a:r>
            <a:r>
              <a:rPr lang="fa-IR" sz="2400" dirty="0" smtClean="0">
                <a:cs typeface="B Mitra" panose="00000400000000000000" pitchFamily="2" charset="-78"/>
              </a:rPr>
              <a:t>بهداشت جسم </a:t>
            </a:r>
            <a:r>
              <a:rPr lang="fa-IR" sz="2400" dirty="0">
                <a:cs typeface="B Mitra" panose="00000400000000000000" pitchFamily="2" charset="-78"/>
              </a:rPr>
              <a:t>و روان افراد تحت </a:t>
            </a:r>
            <a:r>
              <a:rPr lang="fa-IR" sz="2400" dirty="0" smtClean="0">
                <a:cs typeface="B Mitra" panose="00000400000000000000" pitchFamily="2" charset="-78"/>
              </a:rPr>
              <a:t>پوشش </a:t>
            </a:r>
            <a:r>
              <a:rPr lang="fa-IR" sz="2400" dirty="0">
                <a:cs typeface="B Mitra" panose="00000400000000000000" pitchFamily="2" charset="-78"/>
              </a:rPr>
              <a:t>خود نيز توجه دارند. </a:t>
            </a:r>
            <a:endParaRPr lang="fa-IR" sz="2400" dirty="0" smtClean="0">
              <a:cs typeface="B Mitra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 smtClean="0">
                <a:cs typeface="B Mitra" panose="00000400000000000000" pitchFamily="2" charset="-78"/>
              </a:rPr>
              <a:t>آنها  عموماً </a:t>
            </a:r>
            <a:r>
              <a:rPr lang="fa-IR" sz="2400" dirty="0">
                <a:cs typeface="B Mitra" panose="00000400000000000000" pitchFamily="2" charset="-78"/>
              </a:rPr>
              <a:t>در </a:t>
            </a:r>
            <a:r>
              <a:rPr lang="fa-IR" sz="2400" dirty="0" smtClean="0">
                <a:cs typeface="B Mitra" panose="00000400000000000000" pitchFamily="2" charset="-78"/>
              </a:rPr>
              <a:t>صورت </a:t>
            </a:r>
            <a:r>
              <a:rPr lang="fa-IR" sz="2400" dirty="0">
                <a:cs typeface="B Mitra" panose="00000400000000000000" pitchFamily="2" charset="-78"/>
              </a:rPr>
              <a:t>بيماري یا </a:t>
            </a:r>
            <a:r>
              <a:rPr lang="fa-IR" sz="2400" dirty="0" smtClean="0">
                <a:cs typeface="B Mitra" panose="00000400000000000000" pitchFamily="2" charset="-78"/>
              </a:rPr>
              <a:t>حوادث ناگوار </a:t>
            </a:r>
            <a:r>
              <a:rPr lang="fa-IR" sz="2400" dirty="0">
                <a:cs typeface="B Mitra" panose="00000400000000000000" pitchFamily="2" charset="-78"/>
              </a:rPr>
              <a:t>با </a:t>
            </a:r>
            <a:r>
              <a:rPr lang="fa-IR" sz="2400" dirty="0" smtClean="0">
                <a:cs typeface="B Mitra" panose="00000400000000000000" pitchFamily="2" charset="-78"/>
              </a:rPr>
              <a:t>خانواده ها </a:t>
            </a:r>
            <a:r>
              <a:rPr lang="fa-IR" sz="2400" dirty="0">
                <a:cs typeface="B Mitra" panose="00000400000000000000" pitchFamily="2" charset="-78"/>
              </a:rPr>
              <a:t>هستند. آنها به صورت همزمان خدمات </a:t>
            </a:r>
            <a:r>
              <a:rPr lang="fa-IR" sz="2400" dirty="0" smtClean="0">
                <a:cs typeface="B Mitra" panose="00000400000000000000" pitchFamily="2" charset="-78"/>
              </a:rPr>
              <a:t>مشاورتی </a:t>
            </a:r>
            <a:r>
              <a:rPr lang="fa-IR" sz="2400" dirty="0">
                <a:cs typeface="B Mitra" panose="00000400000000000000" pitchFamily="2" charset="-78"/>
              </a:rPr>
              <a:t>و درمانی براي </a:t>
            </a:r>
            <a:r>
              <a:rPr lang="fa-IR" sz="2400" dirty="0" smtClean="0">
                <a:cs typeface="B Mitra" panose="00000400000000000000" pitchFamily="2" charset="-78"/>
              </a:rPr>
              <a:t>خانواده ها انجام </a:t>
            </a:r>
            <a:r>
              <a:rPr lang="fa-IR" sz="2400" dirty="0">
                <a:cs typeface="B Mitra" panose="00000400000000000000" pitchFamily="2" charset="-78"/>
              </a:rPr>
              <a:t>میدهند</a:t>
            </a:r>
            <a:r>
              <a:rPr lang="fa-IR" sz="2400" dirty="0" smtClean="0">
                <a:cs typeface="B Mitra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Mitra" panose="00000400000000000000" pitchFamily="2" charset="-78"/>
              </a:rPr>
              <a:t> </a:t>
            </a:r>
            <a:r>
              <a:rPr lang="fa-IR" sz="2400" dirty="0">
                <a:cs typeface="B Mitra" panose="00000400000000000000" pitchFamily="2" charset="-78"/>
              </a:rPr>
              <a:t>این پزشکان به دليل شناخت دقيق </a:t>
            </a:r>
            <a:r>
              <a:rPr lang="fa-IR" sz="2400" dirty="0" smtClean="0">
                <a:cs typeface="B Mitra" panose="00000400000000000000" pitchFamily="2" charset="-78"/>
              </a:rPr>
              <a:t>اشخاص </a:t>
            </a:r>
            <a:r>
              <a:rPr lang="fa-IR" sz="2400" dirty="0">
                <a:cs typeface="B Mitra" panose="00000400000000000000" pitchFamily="2" charset="-78"/>
              </a:rPr>
              <a:t>تحت طبابت خود و </a:t>
            </a:r>
            <a:r>
              <a:rPr lang="fa-IR" sz="2400" dirty="0" smtClean="0">
                <a:cs typeface="B Mitra" panose="00000400000000000000" pitchFamily="2" charset="-78"/>
              </a:rPr>
              <a:t>آشنایی </a:t>
            </a:r>
            <a:r>
              <a:rPr lang="fa-IR" sz="2400" dirty="0">
                <a:cs typeface="B Mitra" panose="00000400000000000000" pitchFamily="2" charset="-78"/>
              </a:rPr>
              <a:t>با تاریخچه بيماري آنها  قادرند زودتر به </a:t>
            </a:r>
            <a:r>
              <a:rPr lang="fa-IR" sz="2400" dirty="0" smtClean="0">
                <a:cs typeface="B Mitra" panose="00000400000000000000" pitchFamily="2" charset="-78"/>
              </a:rPr>
              <a:t>کسالت </a:t>
            </a:r>
            <a:r>
              <a:rPr lang="fa-IR" sz="2400" dirty="0">
                <a:cs typeface="B Mitra" panose="00000400000000000000" pitchFamily="2" charset="-78"/>
              </a:rPr>
              <a:t>آنها پی برده و بيماران را درمان کنند. </a:t>
            </a:r>
            <a:endParaRPr lang="fa-IR" sz="2400" dirty="0" smtClean="0">
              <a:cs typeface="B Mitra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 smtClean="0">
                <a:cs typeface="B Mitra" panose="00000400000000000000" pitchFamily="2" charset="-78"/>
              </a:rPr>
              <a:t>پزشکان </a:t>
            </a:r>
            <a:r>
              <a:rPr lang="fa-IR" sz="2400" dirty="0">
                <a:cs typeface="B Mitra" panose="00000400000000000000" pitchFamily="2" charset="-78"/>
              </a:rPr>
              <a:t>خانواده در صورت صلاحدید بيماران را به پزشکان متخصص </a:t>
            </a:r>
            <a:r>
              <a:rPr lang="fa-IR" sz="2400" dirty="0" smtClean="0">
                <a:cs typeface="B Mitra" panose="00000400000000000000" pitchFamily="2" charset="-78"/>
              </a:rPr>
              <a:t>ارجاع </a:t>
            </a:r>
            <a:r>
              <a:rPr lang="fa-IR" sz="2400" dirty="0">
                <a:cs typeface="B Mitra" panose="00000400000000000000" pitchFamily="2" charset="-78"/>
              </a:rPr>
              <a:t>میدهند و پزشک متخصص </a:t>
            </a:r>
            <a:r>
              <a:rPr lang="fa-IR" sz="2400" dirty="0" smtClean="0">
                <a:cs typeface="B Mitra" panose="00000400000000000000" pitchFamily="2" charset="-78"/>
              </a:rPr>
              <a:t>نتيجه </a:t>
            </a:r>
            <a:r>
              <a:rPr lang="fa-IR" sz="2400" dirty="0">
                <a:cs typeface="B Mitra" panose="00000400000000000000" pitchFamily="2" charset="-78"/>
              </a:rPr>
              <a:t>معاینات  </a:t>
            </a:r>
            <a:r>
              <a:rPr lang="fa-IR" sz="2400" dirty="0" smtClean="0">
                <a:cs typeface="B Mitra" panose="00000400000000000000" pitchFamily="2" charset="-78"/>
              </a:rPr>
              <a:t>نوع </a:t>
            </a:r>
            <a:r>
              <a:rPr lang="fa-IR" sz="2400" dirty="0">
                <a:cs typeface="B Mitra" panose="00000400000000000000" pitchFamily="2" charset="-78"/>
              </a:rPr>
              <a:t>بيماري و اقدامات درمانی و </a:t>
            </a:r>
            <a:r>
              <a:rPr lang="fa-IR" sz="2400" dirty="0" smtClean="0">
                <a:cs typeface="B Mitra" panose="00000400000000000000" pitchFamily="2" charset="-78"/>
              </a:rPr>
              <a:t>پيگيري هاي </a:t>
            </a:r>
            <a:r>
              <a:rPr lang="fa-IR" sz="2400" dirty="0">
                <a:cs typeface="B Mitra" panose="00000400000000000000" pitchFamily="2" charset="-78"/>
              </a:rPr>
              <a:t>لازم را به پزشک خانواده </a:t>
            </a:r>
            <a:r>
              <a:rPr lang="fa-IR" sz="2400" dirty="0" smtClean="0">
                <a:cs typeface="B Mitra" panose="00000400000000000000" pitchFamily="2" charset="-78"/>
              </a:rPr>
              <a:t>اعلام </a:t>
            </a:r>
            <a:r>
              <a:rPr lang="fa-IR" sz="2400" dirty="0">
                <a:cs typeface="B Mitra" panose="00000400000000000000" pitchFamily="2" charset="-78"/>
              </a:rPr>
              <a:t>میکند. </a:t>
            </a:r>
          </a:p>
          <a:p>
            <a:pPr marL="0" indent="0" algn="r" rtl="1">
              <a:buNone/>
            </a:pPr>
            <a:endParaRPr lang="en-US" dirty="0"/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-726282" y="6326934"/>
            <a:ext cx="3896824" cy="3485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a-IR" sz="1800" dirty="0" smtClean="0">
                <a:cs typeface="B Mitra" panose="00000400000000000000" pitchFamily="2" charset="-78"/>
              </a:rPr>
              <a:t>واحد طب ایرانی</a:t>
            </a:r>
            <a:endParaRPr lang="en-US" sz="1800" dirty="0">
              <a:cs typeface="B Mitra" panose="000004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9460122" y="6326934"/>
            <a:ext cx="2601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گروه توسعه </a:t>
            </a:r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شبکه و ارتقاء سلامت</a:t>
            </a:r>
            <a:endParaRPr lang="en-US" sz="14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935926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8305" y="550179"/>
            <a:ext cx="10353761" cy="1326321"/>
          </a:xfrm>
        </p:spPr>
        <p:txBody>
          <a:bodyPr/>
          <a:lstStyle/>
          <a:p>
            <a:r>
              <a:rPr lang="fa-IR" dirty="0">
                <a:cs typeface="B Titr" panose="00000700000000000000" pitchFamily="2" charset="-78"/>
              </a:rPr>
              <a:t>خانه بهداشت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2073" y="1725639"/>
            <a:ext cx="7845483" cy="2818652"/>
          </a:xfrm>
        </p:spPr>
        <p:txBody>
          <a:bodyPr>
            <a:normAutofit/>
          </a:bodyPr>
          <a:lstStyle/>
          <a:p>
            <a:pPr algn="r" rtl="1"/>
            <a:r>
              <a:rPr lang="fa-IR" sz="2400" dirty="0">
                <a:cs typeface="B Mitra" panose="00000400000000000000" pitchFamily="2" charset="-78"/>
              </a:rPr>
              <a:t>خانه بهدا شت کوچکترین واحد </a:t>
            </a:r>
            <a:r>
              <a:rPr lang="fa-IR" sz="2400" dirty="0" smtClean="0">
                <a:cs typeface="B Mitra" panose="00000400000000000000" pitchFamily="2" charset="-78"/>
              </a:rPr>
              <a:t>بهداشتی </a:t>
            </a:r>
            <a:r>
              <a:rPr lang="fa-IR" sz="2400" dirty="0">
                <a:cs typeface="B Mitra" panose="00000400000000000000" pitchFamily="2" charset="-78"/>
              </a:rPr>
              <a:t>درمانی </a:t>
            </a:r>
            <a:r>
              <a:rPr lang="fa-IR" sz="2400" dirty="0" smtClean="0">
                <a:cs typeface="B Mitra" panose="00000400000000000000" pitchFamily="2" charset="-78"/>
              </a:rPr>
              <a:t>شبکه هاي بهداشتی </a:t>
            </a:r>
            <a:r>
              <a:rPr lang="fa-IR" sz="2400" dirty="0">
                <a:cs typeface="B Mitra" panose="00000400000000000000" pitchFamily="2" charset="-78"/>
              </a:rPr>
              <a:t>درمانی ا ست که در </a:t>
            </a:r>
            <a:r>
              <a:rPr lang="fa-IR" sz="2400" dirty="0" smtClean="0">
                <a:cs typeface="B Mitra" panose="00000400000000000000" pitchFamily="2" charset="-78"/>
              </a:rPr>
              <a:t>روستاهاي کشور </a:t>
            </a:r>
            <a:r>
              <a:rPr lang="fa-IR" sz="2400" dirty="0">
                <a:cs typeface="B Mitra" panose="00000400000000000000" pitchFamily="2" charset="-78"/>
              </a:rPr>
              <a:t>وجود دارد. در هر خانه </a:t>
            </a:r>
            <a:r>
              <a:rPr lang="fa-IR" sz="2400" dirty="0" smtClean="0">
                <a:cs typeface="B Mitra" panose="00000400000000000000" pitchFamily="2" charset="-78"/>
              </a:rPr>
              <a:t>بهداشت </a:t>
            </a:r>
            <a:r>
              <a:rPr lang="fa-IR" sz="2400" dirty="0">
                <a:cs typeface="B Mitra" panose="00000400000000000000" pitchFamily="2" charset="-78"/>
              </a:rPr>
              <a:t>یک یا چند بهورز کار میکنند. وظيفه بهورزان ارائه کليه خدمات </a:t>
            </a:r>
            <a:r>
              <a:rPr lang="fa-IR" sz="2400" dirty="0" smtClean="0">
                <a:cs typeface="B Mitra" panose="00000400000000000000" pitchFamily="2" charset="-78"/>
              </a:rPr>
              <a:t>بهداشتی </a:t>
            </a:r>
            <a:r>
              <a:rPr lang="fa-IR" sz="2400" dirty="0">
                <a:cs typeface="B Mitra" panose="00000400000000000000" pitchFamily="2" charset="-78"/>
              </a:rPr>
              <a:t>قابل ارائه در مرکز بهداشت به جمعيت تحت پوشش است. هر چند خانه بهداشت  تحت پوشش یک مرکز بهداشتی درمانی فعاليت </a:t>
            </a:r>
          </a:p>
          <a:p>
            <a:pPr algn="r" rtl="1"/>
            <a:r>
              <a:rPr lang="fa-IR" sz="2400" dirty="0">
                <a:cs typeface="B Mitra" panose="00000400000000000000" pitchFamily="2" charset="-78"/>
              </a:rPr>
              <a:t>میکنند. </a:t>
            </a:r>
          </a:p>
          <a:p>
            <a:pPr algn="r" rtl="1"/>
            <a:endParaRPr lang="en-US" dirty="0"/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-726282" y="6326934"/>
            <a:ext cx="3896824" cy="3485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a-IR" sz="1800" dirty="0" smtClean="0">
                <a:cs typeface="B Mitra" panose="00000400000000000000" pitchFamily="2" charset="-78"/>
              </a:rPr>
              <a:t>واحد طب ایرانی</a:t>
            </a:r>
            <a:endParaRPr lang="en-US" sz="1800" dirty="0">
              <a:cs typeface="B Mitra" panose="000004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9460122" y="6326934"/>
            <a:ext cx="2601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گروه توسعه </a:t>
            </a:r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شبکه و ارتقاء سلامت</a:t>
            </a:r>
            <a:endParaRPr lang="en-US" sz="14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139663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8305" y="-23483"/>
            <a:ext cx="10353761" cy="1326321"/>
          </a:xfrm>
        </p:spPr>
        <p:txBody>
          <a:bodyPr/>
          <a:lstStyle/>
          <a:p>
            <a:r>
              <a:rPr lang="fa-IR" dirty="0">
                <a:cs typeface="B Titr" panose="00000700000000000000" pitchFamily="2" charset="-78"/>
              </a:rPr>
              <a:t>بهورز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88744" y="900617"/>
            <a:ext cx="9060818" cy="5344131"/>
          </a:xfrm>
        </p:spPr>
        <p:txBody>
          <a:bodyPr>
            <a:noAutofit/>
          </a:bodyPr>
          <a:lstStyle/>
          <a:p>
            <a:pPr algn="r" rtl="1"/>
            <a:r>
              <a:rPr lang="fa-IR" dirty="0">
                <a:cs typeface="B Mitra" panose="00000400000000000000" pitchFamily="2" charset="-78"/>
              </a:rPr>
              <a:t>کارمندي بهداشتی در روستا است که در یک یا چند خانه بهداشت مشغول به کار میباشد. در هر خانه بهداشت بر </a:t>
            </a:r>
            <a:r>
              <a:rPr lang="fa-IR" dirty="0" smtClean="0">
                <a:cs typeface="B Mitra" panose="00000400000000000000" pitchFamily="2" charset="-78"/>
              </a:rPr>
              <a:t>حسب </a:t>
            </a:r>
            <a:r>
              <a:rPr lang="fa-IR" dirty="0">
                <a:cs typeface="B Mitra" panose="00000400000000000000" pitchFamily="2" charset="-78"/>
              </a:rPr>
              <a:t>تعداد جمعيت تحت </a:t>
            </a:r>
            <a:r>
              <a:rPr lang="fa-IR" dirty="0" smtClean="0">
                <a:cs typeface="B Mitra" panose="00000400000000000000" pitchFamily="2" charset="-78"/>
              </a:rPr>
              <a:t>پوشش </a:t>
            </a:r>
            <a:r>
              <a:rPr lang="fa-IR" dirty="0">
                <a:cs typeface="B Mitra" panose="00000400000000000000" pitchFamily="2" charset="-78"/>
              </a:rPr>
              <a:t>آن خانه </a:t>
            </a:r>
            <a:r>
              <a:rPr lang="fa-IR" dirty="0" smtClean="0">
                <a:cs typeface="B Mitra" panose="00000400000000000000" pitchFamily="2" charset="-78"/>
              </a:rPr>
              <a:t>بهداشت  </a:t>
            </a:r>
            <a:r>
              <a:rPr lang="fa-IR" dirty="0">
                <a:cs typeface="B Mitra" panose="00000400000000000000" pitchFamily="2" charset="-78"/>
              </a:rPr>
              <a:t>یک یا چند بهورز فعاليت میکنند. </a:t>
            </a:r>
            <a:endParaRPr lang="fa-IR" dirty="0" smtClean="0">
              <a:cs typeface="B Mitra" panose="00000400000000000000" pitchFamily="2" charset="-78"/>
            </a:endParaRPr>
          </a:p>
          <a:p>
            <a:pPr algn="r" rtl="1"/>
            <a:r>
              <a:rPr lang="fa-IR" dirty="0" smtClean="0">
                <a:cs typeface="B Mitra" panose="00000400000000000000" pitchFamily="2" charset="-78"/>
              </a:rPr>
              <a:t>بهورز </a:t>
            </a:r>
            <a:r>
              <a:rPr lang="fa-IR" dirty="0">
                <a:cs typeface="B Mitra" panose="00000400000000000000" pitchFamily="2" charset="-78"/>
              </a:rPr>
              <a:t>میتواند مرد یا زن باشد و معمولاً در هر خانه بهداشت یک بهورز مرد و یک بهورز زن مشغول به کار هستند. </a:t>
            </a:r>
            <a:endParaRPr lang="fa-IR" dirty="0" smtClean="0">
              <a:cs typeface="B Mitra" panose="00000400000000000000" pitchFamily="2" charset="-78"/>
            </a:endParaRPr>
          </a:p>
          <a:p>
            <a:pPr algn="r" rtl="1"/>
            <a:r>
              <a:rPr lang="fa-IR" dirty="0" smtClean="0">
                <a:cs typeface="B Mitra" panose="00000400000000000000" pitchFamily="2" charset="-78"/>
              </a:rPr>
              <a:t>وظيفه </a:t>
            </a:r>
            <a:r>
              <a:rPr lang="fa-IR" dirty="0">
                <a:cs typeface="B Mitra" panose="00000400000000000000" pitchFamily="2" charset="-78"/>
              </a:rPr>
              <a:t>و کار بهورزان شامل شناخت موقعيت جغرافيایی و جمعيتی </a:t>
            </a:r>
            <a:r>
              <a:rPr lang="fa-IR" dirty="0" smtClean="0">
                <a:cs typeface="B Mitra" panose="00000400000000000000" pitchFamily="2" charset="-78"/>
              </a:rPr>
              <a:t>منطقه، انجام سرشماري </a:t>
            </a:r>
            <a:r>
              <a:rPr lang="fa-IR" dirty="0">
                <a:cs typeface="B Mitra" panose="00000400000000000000" pitchFamily="2" charset="-78"/>
              </a:rPr>
              <a:t>در منطقه تحت پو </a:t>
            </a:r>
            <a:r>
              <a:rPr lang="fa-IR" dirty="0" smtClean="0">
                <a:cs typeface="B Mitra" panose="00000400000000000000" pitchFamily="2" charset="-78"/>
              </a:rPr>
              <a:t>شش، </a:t>
            </a:r>
            <a:r>
              <a:rPr lang="fa-IR" dirty="0">
                <a:cs typeface="B Mitra" panose="00000400000000000000" pitchFamily="2" charset="-78"/>
              </a:rPr>
              <a:t>بيماریابی و گزارش موارد جدید بيماري به مراکز بهداشتی </a:t>
            </a:r>
            <a:r>
              <a:rPr lang="fa-IR" dirty="0" smtClean="0">
                <a:cs typeface="B Mitra" panose="00000400000000000000" pitchFamily="2" charset="-78"/>
              </a:rPr>
              <a:t>درمانی،ارجاع </a:t>
            </a:r>
            <a:r>
              <a:rPr lang="fa-IR" dirty="0">
                <a:cs typeface="B Mitra" panose="00000400000000000000" pitchFamily="2" charset="-78"/>
              </a:rPr>
              <a:t>بيماران به سطوح </a:t>
            </a:r>
            <a:r>
              <a:rPr lang="fa-IR" dirty="0" smtClean="0">
                <a:cs typeface="B Mitra" panose="00000400000000000000" pitchFamily="2" charset="-78"/>
              </a:rPr>
              <a:t>بالاتر، </a:t>
            </a:r>
            <a:r>
              <a:rPr lang="fa-IR" dirty="0">
                <a:cs typeface="B Mitra" panose="00000400000000000000" pitchFamily="2" charset="-78"/>
              </a:rPr>
              <a:t>درمانهاي </a:t>
            </a:r>
            <a:r>
              <a:rPr lang="fa-IR" dirty="0" smtClean="0">
                <a:cs typeface="B Mitra" panose="00000400000000000000" pitchFamily="2" charset="-78"/>
              </a:rPr>
              <a:t>ابتدایی،  </a:t>
            </a:r>
            <a:r>
              <a:rPr lang="fa-IR" dirty="0">
                <a:cs typeface="B Mitra" panose="00000400000000000000" pitchFamily="2" charset="-78"/>
              </a:rPr>
              <a:t>ارائه آموزشهاي لازم به جمعيت </a:t>
            </a:r>
            <a:r>
              <a:rPr lang="fa-IR" dirty="0" smtClean="0">
                <a:cs typeface="B Mitra" panose="00000400000000000000" pitchFamily="2" charset="-78"/>
              </a:rPr>
              <a:t>هدف، واکسيناسيون، </a:t>
            </a:r>
            <a:r>
              <a:rPr lang="fa-IR" dirty="0">
                <a:cs typeface="B Mitra" panose="00000400000000000000" pitchFamily="2" charset="-78"/>
              </a:rPr>
              <a:t>خدمات فرزند </a:t>
            </a:r>
            <a:r>
              <a:rPr lang="fa-IR" dirty="0" smtClean="0">
                <a:cs typeface="B Mitra" panose="00000400000000000000" pitchFamily="2" charset="-78"/>
              </a:rPr>
              <a:t>آوري، انجام کلرسنجی </a:t>
            </a:r>
            <a:r>
              <a:rPr lang="fa-IR" dirty="0">
                <a:cs typeface="B Mitra" panose="00000400000000000000" pitchFamily="2" charset="-78"/>
              </a:rPr>
              <a:t>روزانه و بازرسیهاي بهداشت محيط و </a:t>
            </a:r>
            <a:r>
              <a:rPr lang="fa-IR" dirty="0" smtClean="0">
                <a:cs typeface="B Mitra" panose="00000400000000000000" pitchFamily="2" charset="-78"/>
              </a:rPr>
              <a:t>حرفه اي </a:t>
            </a:r>
            <a:r>
              <a:rPr lang="fa-IR" dirty="0">
                <a:cs typeface="B Mitra" panose="00000400000000000000" pitchFamily="2" charset="-78"/>
              </a:rPr>
              <a:t>از کارگاههاي تحت پو </a:t>
            </a:r>
            <a:r>
              <a:rPr lang="fa-IR" dirty="0" smtClean="0">
                <a:cs typeface="B Mitra" panose="00000400000000000000" pitchFamily="2" charset="-78"/>
              </a:rPr>
              <a:t>شش، انجام </a:t>
            </a:r>
            <a:r>
              <a:rPr lang="fa-IR" dirty="0">
                <a:cs typeface="B Mitra" panose="00000400000000000000" pitchFamily="2" charset="-78"/>
              </a:rPr>
              <a:t>نمونه گيريهاي </a:t>
            </a:r>
            <a:r>
              <a:rPr lang="fa-IR" dirty="0" smtClean="0">
                <a:cs typeface="B Mitra" panose="00000400000000000000" pitchFamily="2" charset="-78"/>
              </a:rPr>
              <a:t>لازم،  بازرسی </a:t>
            </a:r>
            <a:r>
              <a:rPr lang="fa-IR" dirty="0">
                <a:cs typeface="B Mitra" panose="00000400000000000000" pitchFamily="2" charset="-78"/>
              </a:rPr>
              <a:t>و </a:t>
            </a:r>
            <a:r>
              <a:rPr lang="fa-IR" dirty="0" smtClean="0">
                <a:cs typeface="B Mitra" panose="00000400000000000000" pitchFamily="2" charset="-78"/>
              </a:rPr>
              <a:t>انجام </a:t>
            </a:r>
            <a:r>
              <a:rPr lang="fa-IR" dirty="0">
                <a:cs typeface="B Mitra" panose="00000400000000000000" pitchFamily="2" charset="-78"/>
              </a:rPr>
              <a:t>خدمات بهدا شتی درمدارس تحت </a:t>
            </a:r>
            <a:r>
              <a:rPr lang="fa-IR" dirty="0" smtClean="0">
                <a:cs typeface="B Mitra" panose="00000400000000000000" pitchFamily="2" charset="-78"/>
              </a:rPr>
              <a:t>پوشش  </a:t>
            </a:r>
            <a:r>
              <a:rPr lang="fa-IR" dirty="0">
                <a:cs typeface="B Mitra" panose="00000400000000000000" pitchFamily="2" charset="-78"/>
              </a:rPr>
              <a:t>آموزش و مراقبت از بيماران </a:t>
            </a:r>
            <a:r>
              <a:rPr lang="fa-IR" dirty="0" smtClean="0">
                <a:cs typeface="B Mitra" panose="00000400000000000000" pitchFamily="2" charset="-78"/>
              </a:rPr>
              <a:t>روان، فشارخون </a:t>
            </a:r>
            <a:r>
              <a:rPr lang="fa-IR" dirty="0">
                <a:cs typeface="B Mitra" panose="00000400000000000000" pitchFamily="2" charset="-78"/>
              </a:rPr>
              <a:t>و دیابت و نيز ارائه مراقبتهاي اوليه بهداشتی به گروههاي هدف  شامل مراقبت از </a:t>
            </a:r>
            <a:r>
              <a:rPr lang="fa-IR" dirty="0" smtClean="0">
                <a:cs typeface="B Mitra" panose="00000400000000000000" pitchFamily="2" charset="-78"/>
              </a:rPr>
              <a:t>کودکان، </a:t>
            </a:r>
            <a:r>
              <a:rPr lang="fa-IR" dirty="0">
                <a:cs typeface="B Mitra" panose="00000400000000000000" pitchFamily="2" charset="-78"/>
              </a:rPr>
              <a:t>دانش </a:t>
            </a:r>
            <a:r>
              <a:rPr lang="fa-IR" dirty="0" smtClean="0">
                <a:cs typeface="B Mitra" panose="00000400000000000000" pitchFamily="2" charset="-78"/>
              </a:rPr>
              <a:t>آموزان، جوانان، ميانسالان، سالمندان </a:t>
            </a:r>
            <a:r>
              <a:rPr lang="fa-IR" dirty="0">
                <a:cs typeface="B Mitra" panose="00000400000000000000" pitchFamily="2" charset="-78"/>
              </a:rPr>
              <a:t>و نيز مادران باردار در جمعيت </a:t>
            </a:r>
            <a:r>
              <a:rPr lang="fa-IR" dirty="0" smtClean="0">
                <a:cs typeface="B Mitra" panose="00000400000000000000" pitchFamily="2" charset="-78"/>
              </a:rPr>
              <a:t>روستا </a:t>
            </a:r>
            <a:r>
              <a:rPr lang="fa-IR" dirty="0">
                <a:cs typeface="B Mitra" panose="00000400000000000000" pitchFamily="2" charset="-78"/>
              </a:rPr>
              <a:t>و ثبت کليه اقدامات در </a:t>
            </a:r>
            <a:r>
              <a:rPr lang="fa-IR" dirty="0" smtClean="0">
                <a:cs typeface="B Mitra" panose="00000400000000000000" pitchFamily="2" charset="-78"/>
              </a:rPr>
              <a:t>سامانه هاي </a:t>
            </a:r>
            <a:r>
              <a:rPr lang="fa-IR" dirty="0">
                <a:cs typeface="B Mitra" panose="00000400000000000000" pitchFamily="2" charset="-78"/>
              </a:rPr>
              <a:t>سطح یک یا روستاهایی است که تحت پوشش آن خانه بهداشت میباشند.  </a:t>
            </a:r>
            <a:endParaRPr lang="fa-IR" dirty="0" smtClean="0">
              <a:cs typeface="B Mitra" panose="00000400000000000000" pitchFamily="2" charset="-78"/>
            </a:endParaRPr>
          </a:p>
          <a:p>
            <a:pPr algn="r" rtl="1"/>
            <a:r>
              <a:rPr lang="fa-IR" dirty="0" smtClean="0">
                <a:cs typeface="B Mitra" panose="00000400000000000000" pitchFamily="2" charset="-78"/>
              </a:rPr>
              <a:t>علاوه </a:t>
            </a:r>
            <a:r>
              <a:rPr lang="fa-IR" dirty="0">
                <a:cs typeface="B Mitra" panose="00000400000000000000" pitchFamily="2" charset="-78"/>
              </a:rPr>
              <a:t>بر این بهورز ارائه بسته خدمات پيوست این </a:t>
            </a:r>
            <a:r>
              <a:rPr lang="fa-IR" dirty="0" smtClean="0">
                <a:cs typeface="B Mitra" panose="00000400000000000000" pitchFamily="2" charset="-78"/>
              </a:rPr>
              <a:t>دستورعمل </a:t>
            </a:r>
            <a:r>
              <a:rPr lang="fa-IR" dirty="0">
                <a:cs typeface="B Mitra" panose="00000400000000000000" pitchFamily="2" charset="-78"/>
              </a:rPr>
              <a:t>را به خانوارهاي تحت پوشش خود به  </a:t>
            </a:r>
            <a:r>
              <a:rPr lang="fa-IR" dirty="0" smtClean="0">
                <a:cs typeface="B Mitra" panose="00000400000000000000" pitchFamily="2" charset="-78"/>
              </a:rPr>
              <a:t>عهده </a:t>
            </a:r>
            <a:r>
              <a:rPr lang="fa-IR" dirty="0">
                <a:cs typeface="B Mitra" panose="00000400000000000000" pitchFamily="2" charset="-78"/>
              </a:rPr>
              <a:t>دارد. </a:t>
            </a:r>
            <a:endParaRPr lang="en-US" dirty="0">
              <a:cs typeface="B Mitra" panose="00000400000000000000" pitchFamily="2" charset="-78"/>
            </a:endParaRPr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-726282" y="6326934"/>
            <a:ext cx="3896824" cy="3485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a-IR" sz="1800" dirty="0" smtClean="0">
                <a:cs typeface="B Mitra" panose="00000400000000000000" pitchFamily="2" charset="-78"/>
              </a:rPr>
              <a:t>واحد طب ایرانی</a:t>
            </a:r>
            <a:endParaRPr lang="en-US" sz="1800" dirty="0">
              <a:cs typeface="B Mitra" panose="000004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9460122" y="6326934"/>
            <a:ext cx="2601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گروه توسعه </a:t>
            </a:r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شبکه و ارتقاء سلامت</a:t>
            </a:r>
            <a:endParaRPr lang="en-US" sz="14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790002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8239" y="-74277"/>
            <a:ext cx="10353761" cy="1326321"/>
          </a:xfrm>
        </p:spPr>
        <p:txBody>
          <a:bodyPr/>
          <a:lstStyle/>
          <a:p>
            <a:r>
              <a:rPr lang="fa-IR" dirty="0">
                <a:cs typeface="B Titr" panose="00000700000000000000" pitchFamily="2" charset="-78"/>
              </a:rPr>
              <a:t>پایگاه سلامت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88744" y="1047696"/>
            <a:ext cx="8901721" cy="1853536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400" dirty="0" smtClean="0">
                <a:cs typeface="B Mitra" panose="00000400000000000000" pitchFamily="2" charset="-78"/>
              </a:rPr>
              <a:t>پایگاه هاي سلامت </a:t>
            </a:r>
            <a:r>
              <a:rPr lang="fa-IR" sz="2400" dirty="0">
                <a:cs typeface="B Mitra" panose="00000400000000000000" pitchFamily="2" charset="-78"/>
              </a:rPr>
              <a:t>یک پایگاه </a:t>
            </a:r>
            <a:r>
              <a:rPr lang="fa-IR" sz="2400" dirty="0" smtClean="0">
                <a:cs typeface="B Mitra" panose="00000400000000000000" pitchFamily="2" charset="-78"/>
              </a:rPr>
              <a:t>بهداشتی است </a:t>
            </a:r>
            <a:r>
              <a:rPr lang="fa-IR" sz="2400" dirty="0">
                <a:cs typeface="B Mitra" panose="00000400000000000000" pitchFamily="2" charset="-78"/>
              </a:rPr>
              <a:t>که در </a:t>
            </a:r>
            <a:r>
              <a:rPr lang="fa-IR" sz="2400" dirty="0" smtClean="0">
                <a:cs typeface="B Mitra" panose="00000400000000000000" pitchFamily="2" charset="-78"/>
              </a:rPr>
              <a:t>راستاي </a:t>
            </a:r>
            <a:r>
              <a:rPr lang="fa-IR" sz="2400" dirty="0">
                <a:cs typeface="B Mitra" panose="00000400000000000000" pitchFamily="2" charset="-78"/>
              </a:rPr>
              <a:t>اهداف وزارت </a:t>
            </a:r>
            <a:r>
              <a:rPr lang="fa-IR" sz="2400" dirty="0" smtClean="0">
                <a:cs typeface="B Mitra" panose="00000400000000000000" pitchFamily="2" charset="-78"/>
              </a:rPr>
              <a:t>بهداشت  </a:t>
            </a:r>
            <a:r>
              <a:rPr lang="fa-IR" sz="2400" dirty="0">
                <a:cs typeface="B Mitra" panose="00000400000000000000" pitchFamily="2" charset="-78"/>
              </a:rPr>
              <a:t>درمان و آموزش </a:t>
            </a:r>
            <a:r>
              <a:rPr lang="fa-IR" sz="2400" dirty="0" smtClean="0">
                <a:cs typeface="B Mitra" panose="00000400000000000000" pitchFamily="2" charset="-78"/>
              </a:rPr>
              <a:t>پزشکی </a:t>
            </a:r>
            <a:r>
              <a:rPr lang="fa-IR" sz="2400" dirty="0">
                <a:cs typeface="B Mitra" panose="00000400000000000000" pitchFamily="2" charset="-78"/>
              </a:rPr>
              <a:t>ماموریتهاي زیر را براي منطقه تحت </a:t>
            </a:r>
            <a:r>
              <a:rPr lang="fa-IR" sz="2400" dirty="0" smtClean="0">
                <a:cs typeface="B Mitra" panose="00000400000000000000" pitchFamily="2" charset="-78"/>
              </a:rPr>
              <a:t>پوشش </a:t>
            </a:r>
            <a:r>
              <a:rPr lang="fa-IR" sz="2400" dirty="0">
                <a:cs typeface="B Mitra" panose="00000400000000000000" pitchFamily="2" charset="-78"/>
              </a:rPr>
              <a:t>خود دنبال میکنند. این واحد در زیر </a:t>
            </a:r>
            <a:r>
              <a:rPr lang="fa-IR" sz="2400" dirty="0" smtClean="0">
                <a:cs typeface="B Mitra" panose="00000400000000000000" pitchFamily="2" charset="-78"/>
              </a:rPr>
              <a:t>مجمو عه </a:t>
            </a:r>
            <a:r>
              <a:rPr lang="fa-IR" sz="2400" dirty="0">
                <a:cs typeface="B Mitra" panose="00000400000000000000" pitchFamily="2" charset="-78"/>
              </a:rPr>
              <a:t>مرکز خدمات جامع سلامت شهري و در برخی موارد روستایی است که خدمات قابل ارائه در این مکان صرفا مراقبتهاي بهداشتی است و توسط مراقب سلامت </a:t>
            </a:r>
            <a:r>
              <a:rPr lang="fa-IR" sz="2400" dirty="0" smtClean="0">
                <a:cs typeface="B Mitra" panose="00000400000000000000" pitchFamily="2" charset="-78"/>
              </a:rPr>
              <a:t>(معادل </a:t>
            </a:r>
            <a:r>
              <a:rPr lang="fa-IR" sz="2400" dirty="0">
                <a:cs typeface="B Mitra" panose="00000400000000000000" pitchFamily="2" charset="-78"/>
              </a:rPr>
              <a:t>بهورز در خانه </a:t>
            </a:r>
            <a:r>
              <a:rPr lang="fa-IR" sz="2400" dirty="0" smtClean="0">
                <a:cs typeface="B Mitra" panose="00000400000000000000" pitchFamily="2" charset="-78"/>
              </a:rPr>
              <a:t>بهداشت) </a:t>
            </a:r>
            <a:r>
              <a:rPr lang="fa-IR" sz="2400" dirty="0">
                <a:cs typeface="B Mitra" panose="00000400000000000000" pitchFamily="2" charset="-78"/>
              </a:rPr>
              <a:t>ارائه میشود. 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-726282" y="6326934"/>
            <a:ext cx="3896824" cy="3485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a-IR" sz="1800" dirty="0" smtClean="0">
                <a:cs typeface="B Mitra" panose="00000400000000000000" pitchFamily="2" charset="-78"/>
              </a:rPr>
              <a:t>واحد طب ایرانی</a:t>
            </a:r>
            <a:endParaRPr lang="en-US" sz="1800" dirty="0">
              <a:cs typeface="B Mitra" panose="00000400000000000000" pitchFamily="2" charset="-78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838239" y="2710386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 smtClean="0">
                <a:cs typeface="B Titr" panose="00000700000000000000" pitchFamily="2" charset="-78"/>
              </a:rPr>
              <a:t>مرکز خدمات جامع سلامت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088743" y="3657600"/>
            <a:ext cx="9060819" cy="26693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sz="2400" dirty="0" smtClean="0">
                <a:cs typeface="B Mitra" panose="00000400000000000000" pitchFamily="2" charset="-78"/>
              </a:rPr>
              <a:t>این مرکز یک واحد بهداشتی درمانی است که میتواند ( شهري  رو ستایی و یا شهري -رو ستایی) با شد.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Mitra" panose="00000400000000000000" pitchFamily="2" charset="-78"/>
              </a:rPr>
              <a:t> با پذیرش ارجاعات مربوط به پيشگيري، مراقبتها و بيماريهاي هدف (واگيردار و غير واگير) مشاوره تغذیه و تنظيم رژیم غذایی،  سلامت روان،  اجتما عی و ا عتياد، سلامت دهان و دندان،  مشاوره ژنتيک اختلالات تکاملی و بهداشت محيط و حرفه اي در خدمت هموطنان  عزیز خواهد بود و علاوه بر آن نظارت و مدیریت سلامت منطقه و پایگاه هاي سلامت تحت پوشش خود را بر  عهده خواهد داشت. </a:t>
            </a:r>
            <a:endParaRPr lang="en-US" sz="2400" dirty="0">
              <a:cs typeface="B Mitra" panose="000004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TextBox 10"/>
          <p:cNvSpPr txBox="1"/>
          <p:nvPr/>
        </p:nvSpPr>
        <p:spPr>
          <a:xfrm>
            <a:off x="9460122" y="6326934"/>
            <a:ext cx="2601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گروه توسعه </a:t>
            </a:r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شبکه و ارتقاء سلامت</a:t>
            </a:r>
            <a:endParaRPr lang="en-US" sz="14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867083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8744" y="180745"/>
            <a:ext cx="10353761" cy="1326321"/>
          </a:xfrm>
        </p:spPr>
        <p:txBody>
          <a:bodyPr/>
          <a:lstStyle/>
          <a:p>
            <a:r>
              <a:rPr lang="fa-IR" dirty="0">
                <a:cs typeface="B Titr" panose="00000700000000000000" pitchFamily="2" charset="-78"/>
              </a:rPr>
              <a:t>مراقب سلامت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99855" y="1375628"/>
            <a:ext cx="8849708" cy="3695136"/>
          </a:xfrm>
        </p:spPr>
        <p:txBody>
          <a:bodyPr/>
          <a:lstStyle/>
          <a:p>
            <a:pPr marL="0" indent="0" algn="r" rtl="1">
              <a:buNone/>
            </a:pPr>
            <a:r>
              <a:rPr lang="fa-IR" sz="2400" dirty="0">
                <a:cs typeface="B Mitra" panose="00000400000000000000" pitchFamily="2" charset="-78"/>
              </a:rPr>
              <a:t> مراقب </a:t>
            </a:r>
            <a:r>
              <a:rPr lang="fa-IR" sz="2400" dirty="0" smtClean="0">
                <a:cs typeface="B Mitra" panose="00000400000000000000" pitchFamily="2" charset="-78"/>
              </a:rPr>
              <a:t>سلامت</a:t>
            </a:r>
            <a:r>
              <a:rPr lang="fa-IR" sz="2400" dirty="0">
                <a:cs typeface="B Mitra" panose="00000400000000000000" pitchFamily="2" charset="-78"/>
              </a:rPr>
              <a:t>: فردي </a:t>
            </a:r>
            <a:r>
              <a:rPr lang="fa-IR" sz="2400" dirty="0" smtClean="0">
                <a:cs typeface="B Mitra" panose="00000400000000000000" pitchFamily="2" charset="-78"/>
              </a:rPr>
              <a:t>است </a:t>
            </a:r>
            <a:r>
              <a:rPr lang="fa-IR" sz="2400" dirty="0">
                <a:cs typeface="B Mitra" panose="00000400000000000000" pitchFamily="2" charset="-78"/>
              </a:rPr>
              <a:t>که </a:t>
            </a:r>
            <a:r>
              <a:rPr lang="fa-IR" sz="2400" dirty="0" smtClean="0">
                <a:cs typeface="B Mitra" panose="00000400000000000000" pitchFamily="2" charset="-78"/>
              </a:rPr>
              <a:t>سابقه تحصيلی </a:t>
            </a:r>
            <a:r>
              <a:rPr lang="fa-IR" sz="2400" dirty="0">
                <a:cs typeface="B Mitra" panose="00000400000000000000" pitchFamily="2" charset="-78"/>
              </a:rPr>
              <a:t>و حرفه اي در حيطه هاي </a:t>
            </a:r>
            <a:r>
              <a:rPr lang="fa-IR" sz="2400" dirty="0" smtClean="0">
                <a:cs typeface="B Mitra" panose="00000400000000000000" pitchFamily="2" charset="-78"/>
              </a:rPr>
              <a:t>بهداشت </a:t>
            </a:r>
            <a:r>
              <a:rPr lang="fa-IR" sz="2400" dirty="0">
                <a:cs typeface="B Mitra" panose="00000400000000000000" pitchFamily="2" charset="-78"/>
              </a:rPr>
              <a:t>خانواده؛ </a:t>
            </a:r>
            <a:r>
              <a:rPr lang="fa-IR" sz="2400" dirty="0" smtClean="0">
                <a:cs typeface="B Mitra" panose="00000400000000000000" pitchFamily="2" charset="-78"/>
              </a:rPr>
              <a:t>بهداشت  عمومی</a:t>
            </a:r>
            <a:r>
              <a:rPr lang="fa-IR" sz="2400" dirty="0">
                <a:cs typeface="B Mitra" panose="00000400000000000000" pitchFamily="2" charset="-78"/>
              </a:rPr>
              <a:t>؛ </a:t>
            </a:r>
            <a:r>
              <a:rPr lang="fa-IR" sz="2400" dirty="0" smtClean="0">
                <a:cs typeface="B Mitra" panose="00000400000000000000" pitchFamily="2" charset="-78"/>
              </a:rPr>
              <a:t>پرستاري؛ مامایی </a:t>
            </a:r>
            <a:r>
              <a:rPr lang="fa-IR" sz="2400" dirty="0">
                <a:cs typeface="B Mitra" panose="00000400000000000000" pitchFamily="2" charset="-78"/>
              </a:rPr>
              <a:t>و مبارزه با بيماریها دارد که پس از طی دوره 120 سا </a:t>
            </a:r>
            <a:r>
              <a:rPr lang="fa-IR" sz="2400" dirty="0" smtClean="0">
                <a:cs typeface="B Mitra" panose="00000400000000000000" pitchFamily="2" charset="-78"/>
              </a:rPr>
              <a:t>عته (حدوداً </a:t>
            </a:r>
            <a:r>
              <a:rPr lang="fa-IR" sz="2400" dirty="0">
                <a:cs typeface="B Mitra" panose="00000400000000000000" pitchFamily="2" charset="-78"/>
              </a:rPr>
              <a:t>1 ماه </a:t>
            </a:r>
            <a:r>
              <a:rPr lang="fa-IR" sz="2400" dirty="0" smtClean="0">
                <a:cs typeface="B Mitra" panose="00000400000000000000" pitchFamily="2" charset="-78"/>
              </a:rPr>
              <a:t>کاري) </a:t>
            </a:r>
            <a:r>
              <a:rPr lang="fa-IR" sz="2400" dirty="0">
                <a:cs typeface="B Mitra" panose="00000400000000000000" pitchFamily="2" charset="-78"/>
              </a:rPr>
              <a:t>به فردي چند پيشه به نام "مراقب سلامت " تبدیل میشود. </a:t>
            </a:r>
          </a:p>
          <a:p>
            <a:pPr marL="0" indent="0" algn="r" rtl="1">
              <a:buNone/>
            </a:pPr>
            <a:r>
              <a:rPr lang="fa-IR" sz="2400" dirty="0">
                <a:cs typeface="B Mitra" panose="00000400000000000000" pitchFamily="2" charset="-78"/>
              </a:rPr>
              <a:t>این فرد مسؤوليت استفاده از نتایج </a:t>
            </a:r>
            <a:r>
              <a:rPr lang="fa-IR" sz="2400" dirty="0" smtClean="0">
                <a:cs typeface="B Mitra" panose="00000400000000000000" pitchFamily="2" charset="-78"/>
              </a:rPr>
              <a:t>سرشماري جمعيت،  </a:t>
            </a:r>
            <a:r>
              <a:rPr lang="fa-IR" sz="2400" dirty="0">
                <a:cs typeface="B Mitra" panose="00000400000000000000" pitchFamily="2" charset="-78"/>
              </a:rPr>
              <a:t>شناسایی ترکيب </a:t>
            </a:r>
            <a:r>
              <a:rPr lang="fa-IR" sz="2400" dirty="0" smtClean="0">
                <a:cs typeface="B Mitra" panose="00000400000000000000" pitchFamily="2" charset="-78"/>
              </a:rPr>
              <a:t>جمعيت، </a:t>
            </a:r>
            <a:r>
              <a:rPr lang="fa-IR" sz="2400" dirty="0">
                <a:cs typeface="B Mitra" panose="00000400000000000000" pitchFamily="2" charset="-78"/>
              </a:rPr>
              <a:t>غربالگري به منظور تعيين سطح سلامت آنان </a:t>
            </a:r>
            <a:r>
              <a:rPr lang="fa-IR" sz="2400" dirty="0" smtClean="0">
                <a:cs typeface="B Mitra" panose="00000400000000000000" pitchFamily="2" charset="-78"/>
              </a:rPr>
              <a:t>(سالم  </a:t>
            </a:r>
            <a:r>
              <a:rPr lang="fa-IR" sz="2400" dirty="0">
                <a:cs typeface="B Mitra" panose="00000400000000000000" pitchFamily="2" charset="-78"/>
              </a:rPr>
              <a:t>داراي  امل خطر  </a:t>
            </a:r>
            <a:r>
              <a:rPr lang="fa-IR" sz="2400" dirty="0" smtClean="0">
                <a:cs typeface="B Mitra" panose="00000400000000000000" pitchFamily="2" charset="-78"/>
              </a:rPr>
              <a:t>بيمار) </a:t>
            </a:r>
            <a:r>
              <a:rPr lang="fa-IR" sz="2400" dirty="0">
                <a:cs typeface="B Mitra" panose="00000400000000000000" pitchFamily="2" charset="-78"/>
              </a:rPr>
              <a:t>و ارائه </a:t>
            </a:r>
            <a:r>
              <a:rPr lang="fa-IR" sz="2400" dirty="0" smtClean="0">
                <a:cs typeface="B Mitra" panose="00000400000000000000" pitchFamily="2" charset="-78"/>
              </a:rPr>
              <a:t>بسته </a:t>
            </a:r>
            <a:r>
              <a:rPr lang="fa-IR" sz="2400" dirty="0">
                <a:cs typeface="B Mitra" panose="00000400000000000000" pitchFamily="2" charset="-78"/>
              </a:rPr>
              <a:t>خدمات پيو ست این د </a:t>
            </a:r>
            <a:r>
              <a:rPr lang="fa-IR" sz="2400" dirty="0" smtClean="0">
                <a:cs typeface="B Mitra" panose="00000400000000000000" pitchFamily="2" charset="-78"/>
              </a:rPr>
              <a:t>ستورعمل </a:t>
            </a:r>
            <a:r>
              <a:rPr lang="fa-IR" sz="2400" dirty="0">
                <a:cs typeface="B Mitra" panose="00000400000000000000" pitchFamily="2" charset="-78"/>
              </a:rPr>
              <a:t>را به خانوارهاي تحت پوشش خود به  </a:t>
            </a:r>
            <a:r>
              <a:rPr lang="fa-IR" sz="2400" dirty="0" smtClean="0">
                <a:cs typeface="B Mitra" panose="00000400000000000000" pitchFamily="2" charset="-78"/>
              </a:rPr>
              <a:t>عهده </a:t>
            </a:r>
            <a:r>
              <a:rPr lang="fa-IR" sz="2400" dirty="0">
                <a:cs typeface="B Mitra" panose="00000400000000000000" pitchFamily="2" charset="-78"/>
              </a:rPr>
              <a:t>دارد. </a:t>
            </a:r>
          </a:p>
          <a:p>
            <a:pPr marL="0" indent="0" algn="r" rtl="1">
              <a:buNone/>
            </a:pPr>
            <a:r>
              <a:rPr lang="fa-IR" sz="2400" b="1" dirty="0">
                <a:cs typeface="B Mitra" panose="00000400000000000000" pitchFamily="2" charset="-78"/>
              </a:rPr>
              <a:t>از مهمترین وظایف وي  تداوم دریافت خدمات توسط جمعيت تحت پوشش است. </a:t>
            </a:r>
          </a:p>
          <a:p>
            <a:pPr marL="0" indent="0" algn="r" rtl="1">
              <a:buNone/>
            </a:pPr>
            <a:endParaRPr lang="en-US" dirty="0"/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-726282" y="6326934"/>
            <a:ext cx="3896824" cy="3485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a-IR" sz="1800" dirty="0" smtClean="0">
                <a:cs typeface="B Mitra" panose="00000400000000000000" pitchFamily="2" charset="-78"/>
              </a:rPr>
              <a:t>واحد طب ایرانی</a:t>
            </a:r>
            <a:endParaRPr lang="en-US" sz="1800" dirty="0">
              <a:cs typeface="B Mitra" panose="000004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9460122" y="6326934"/>
            <a:ext cx="2601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گروه توسعه </a:t>
            </a:r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شبکه و ارتقاء سلامت</a:t>
            </a:r>
            <a:endParaRPr lang="en-US" sz="14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113497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4933" y="250546"/>
            <a:ext cx="10353761" cy="1326321"/>
          </a:xfrm>
        </p:spPr>
        <p:txBody>
          <a:bodyPr/>
          <a:lstStyle/>
          <a:p>
            <a:r>
              <a:rPr lang="fa-IR" dirty="0">
                <a:cs typeface="B Titr" panose="00000700000000000000" pitchFamily="2" charset="-78"/>
              </a:rPr>
              <a:t>مراکز آموزش بهورزی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76944" y="1583281"/>
            <a:ext cx="8572617" cy="3695136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400" dirty="0">
                <a:cs typeface="B Mitra" panose="00000400000000000000" pitchFamily="2" charset="-78"/>
              </a:rPr>
              <a:t>مراکز آموزش بهورزي و </a:t>
            </a:r>
            <a:r>
              <a:rPr lang="fa-IR" sz="2400" dirty="0" smtClean="0">
                <a:cs typeface="B Mitra" panose="00000400000000000000" pitchFamily="2" charset="-78"/>
              </a:rPr>
              <a:t>بازآموزش </a:t>
            </a:r>
            <a:r>
              <a:rPr lang="fa-IR" sz="2400" dirty="0">
                <a:cs typeface="B Mitra" panose="00000400000000000000" pitchFamily="2" charset="-78"/>
              </a:rPr>
              <a:t>کارکنان نظارم سلامت </a:t>
            </a:r>
            <a:r>
              <a:rPr lang="fa-IR" sz="2400" dirty="0" smtClean="0">
                <a:cs typeface="B Mitra" panose="00000400000000000000" pitchFamily="2" charset="-78"/>
              </a:rPr>
              <a:t>در راستاي </a:t>
            </a:r>
            <a:r>
              <a:rPr lang="fa-IR" sz="2400" dirty="0">
                <a:cs typeface="B Mitra" panose="00000400000000000000" pitchFamily="2" charset="-78"/>
              </a:rPr>
              <a:t>تحقق اهداف نظام سلامت در </a:t>
            </a:r>
            <a:r>
              <a:rPr lang="fa-IR" sz="2400" dirty="0" smtClean="0">
                <a:cs typeface="B Mitra" panose="00000400000000000000" pitchFamily="2" charset="-78"/>
              </a:rPr>
              <a:t>کشور  </a:t>
            </a:r>
            <a:r>
              <a:rPr lang="fa-IR" sz="2400" dirty="0">
                <a:cs typeface="B Mitra" panose="00000400000000000000" pitchFamily="2" charset="-78"/>
              </a:rPr>
              <a:t>با هدف </a:t>
            </a:r>
            <a:r>
              <a:rPr lang="fa-IR" sz="2400" dirty="0" smtClean="0">
                <a:cs typeface="B Mitra" panose="00000400000000000000" pitchFamily="2" charset="-78"/>
              </a:rPr>
              <a:t>بهره مند </a:t>
            </a:r>
            <a:r>
              <a:rPr lang="fa-IR" sz="2400" dirty="0">
                <a:cs typeface="B Mitra" panose="00000400000000000000" pitchFamily="2" charset="-78"/>
              </a:rPr>
              <a:t>کردن </a:t>
            </a:r>
            <a:r>
              <a:rPr lang="fa-IR" sz="2400" dirty="0" smtClean="0">
                <a:cs typeface="B Mitra" panose="00000400000000000000" pitchFamily="2" charset="-78"/>
              </a:rPr>
              <a:t>خانه هاي بهداشت </a:t>
            </a:r>
            <a:r>
              <a:rPr lang="fa-IR" sz="2400" dirty="0">
                <a:cs typeface="B Mitra" panose="00000400000000000000" pitchFamily="2" charset="-78"/>
              </a:rPr>
              <a:t>از بهورزان داراي مهارتهاي کافی و اجراي </a:t>
            </a:r>
            <a:r>
              <a:rPr lang="fa-IR" sz="2400" dirty="0" smtClean="0">
                <a:cs typeface="B Mitra" panose="00000400000000000000" pitchFamily="2" charset="-78"/>
              </a:rPr>
              <a:t>برنامه هاي </a:t>
            </a:r>
            <a:r>
              <a:rPr lang="fa-IR" sz="2400" dirty="0">
                <a:cs typeface="B Mitra" panose="00000400000000000000" pitchFamily="2" charset="-78"/>
              </a:rPr>
              <a:t>باز آموزي کارکنان نظام سلامت </a:t>
            </a:r>
            <a:r>
              <a:rPr lang="fa-IR" sz="2400" dirty="0" smtClean="0">
                <a:cs typeface="B Mitra" panose="00000400000000000000" pitchFamily="2" charset="-78"/>
              </a:rPr>
              <a:t>تاسيس گردیده اند.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Mitra" panose="00000400000000000000" pitchFamily="2" charset="-78"/>
              </a:rPr>
              <a:t> </a:t>
            </a:r>
            <a:r>
              <a:rPr lang="fa-IR" sz="2400" dirty="0">
                <a:cs typeface="B Mitra" panose="00000400000000000000" pitchFamily="2" charset="-78"/>
              </a:rPr>
              <a:t>این هدف از طریق آموزش و تربيت بهورزان قبل از </a:t>
            </a:r>
            <a:r>
              <a:rPr lang="fa-IR" sz="2400" dirty="0" smtClean="0">
                <a:cs typeface="B Mitra" panose="00000400000000000000" pitchFamily="2" charset="-78"/>
              </a:rPr>
              <a:t>استخدام تدوین </a:t>
            </a:r>
            <a:r>
              <a:rPr lang="fa-IR" sz="2400" dirty="0">
                <a:cs typeface="B Mitra" panose="00000400000000000000" pitchFamily="2" charset="-78"/>
              </a:rPr>
              <a:t>و اجراي </a:t>
            </a:r>
            <a:r>
              <a:rPr lang="fa-IR" sz="2400" dirty="0" smtClean="0">
                <a:cs typeface="B Mitra" panose="00000400000000000000" pitchFamily="2" charset="-78"/>
              </a:rPr>
              <a:t>برنامه هاي </a:t>
            </a:r>
            <a:r>
              <a:rPr lang="fa-IR" sz="2400" dirty="0">
                <a:cs typeface="B Mitra" panose="00000400000000000000" pitchFamily="2" charset="-78"/>
              </a:rPr>
              <a:t>باز آموزي آنان و سایر کارکنان نظام سلامت تحقق مییابد. 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-726282" y="6326934"/>
            <a:ext cx="3896824" cy="3485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a-IR" sz="1800" dirty="0" smtClean="0">
                <a:cs typeface="B Mitra" panose="00000400000000000000" pitchFamily="2" charset="-78"/>
              </a:rPr>
              <a:t>واحد طب ایرانی</a:t>
            </a:r>
            <a:endParaRPr lang="en-US" sz="1800" dirty="0">
              <a:cs typeface="B Mitra" panose="000004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9460122" y="6326934"/>
            <a:ext cx="2601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گروه توسعه </a:t>
            </a:r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شبکه و ارتقاء سلامت</a:t>
            </a:r>
            <a:endParaRPr lang="en-US" sz="14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026117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5853" y="3573882"/>
            <a:ext cx="8503396" cy="250596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a-IR" sz="3600" dirty="0">
                <a:cs typeface="B Titr" panose="00000700000000000000" pitchFamily="2" charset="-78"/>
              </a:rPr>
              <a:t>دستورعمل  </a:t>
            </a:r>
            <a:br>
              <a:rPr lang="fa-IR" sz="3600" dirty="0">
                <a:cs typeface="B Titr" panose="00000700000000000000" pitchFamily="2" charset="-78"/>
              </a:rPr>
            </a:br>
            <a:r>
              <a:rPr lang="fa-IR" sz="3600" dirty="0">
                <a:cs typeface="B Titr" panose="00000700000000000000" pitchFamily="2" charset="-78"/>
              </a:rPr>
              <a:t>برنامه ترویج شیوه زندگی سالم بر </a:t>
            </a:r>
            <a:br>
              <a:rPr lang="fa-IR" sz="3600" dirty="0">
                <a:cs typeface="B Titr" panose="00000700000000000000" pitchFamily="2" charset="-78"/>
              </a:rPr>
            </a:br>
            <a:r>
              <a:rPr lang="fa-IR" sz="3600" dirty="0">
                <a:cs typeface="B Titr" panose="00000700000000000000" pitchFamily="2" charset="-78"/>
              </a:rPr>
              <a:t>اساس آموزههای طب </a:t>
            </a:r>
            <a:r>
              <a:rPr lang="fa-IR" sz="3600" dirty="0" smtClean="0">
                <a:cs typeface="B Titr" panose="00000700000000000000" pitchFamily="2" charset="-78"/>
              </a:rPr>
              <a:t>ایرانی اردیبهشت 1403 </a:t>
            </a:r>
            <a:r>
              <a:rPr lang="fa-IR" sz="3600" dirty="0">
                <a:cs typeface="B Titr" panose="00000700000000000000" pitchFamily="2" charset="-78"/>
              </a:rPr>
              <a:t/>
            </a:r>
            <a:br>
              <a:rPr lang="fa-IR" sz="3600" dirty="0">
                <a:cs typeface="B Titr" panose="00000700000000000000" pitchFamily="2" charset="-78"/>
              </a:rPr>
            </a:br>
            <a:endParaRPr lang="en-US" sz="3600" dirty="0">
              <a:cs typeface="B Titr" panose="00000700000000000000" pitchFamily="2" charset="-78"/>
            </a:endParaRPr>
          </a:p>
        </p:txBody>
      </p:sp>
      <p:sp>
        <p:nvSpPr>
          <p:cNvPr id="10" name="Title 3"/>
          <p:cNvSpPr txBox="1">
            <a:spLocks/>
          </p:cNvSpPr>
          <p:nvPr/>
        </p:nvSpPr>
        <p:spPr>
          <a:xfrm>
            <a:off x="318655" y="6326934"/>
            <a:ext cx="1607128" cy="3485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a-IR" sz="1800" dirty="0" smtClean="0">
                <a:cs typeface="B Mitra" panose="00000400000000000000" pitchFamily="2" charset="-78"/>
              </a:rPr>
              <a:t>واحد طب ایرانی</a:t>
            </a:r>
            <a:endParaRPr lang="en-US" sz="1800" dirty="0">
              <a:cs typeface="B Mitra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8744" y="59405"/>
            <a:ext cx="9618347" cy="32915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9460122" y="6326934"/>
            <a:ext cx="2601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گروه توسعه </a:t>
            </a:r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شبکه و ارتقاء سلامت</a:t>
            </a:r>
            <a:endParaRPr lang="en-US" sz="14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81369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7686" y="160730"/>
            <a:ext cx="10353761" cy="1326321"/>
          </a:xfrm>
        </p:spPr>
        <p:txBody>
          <a:bodyPr/>
          <a:lstStyle/>
          <a:p>
            <a:r>
              <a:rPr lang="fa-IR" dirty="0">
                <a:cs typeface="B Titr" panose="00000700000000000000" pitchFamily="2" charset="-78"/>
              </a:rPr>
              <a:t>تیم آموزشی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6836" y="1522214"/>
            <a:ext cx="8752726" cy="3695136"/>
          </a:xfrm>
        </p:spPr>
        <p:txBody>
          <a:bodyPr>
            <a:normAutofit/>
          </a:bodyPr>
          <a:lstStyle/>
          <a:p>
            <a:pPr algn="r" rtl="1"/>
            <a:r>
              <a:rPr lang="fa-IR" sz="3000" b="1" dirty="0">
                <a:cs typeface="B Mitra" panose="00000400000000000000" pitchFamily="2" charset="-78"/>
              </a:rPr>
              <a:t>تيم آموزشی شامل گروهی از متخصصان طب ایرانی و سپس مربيان بهورزي و کارشناسان سلامت خانواده است که به صورت </a:t>
            </a:r>
            <a:r>
              <a:rPr lang="fa-IR" sz="3000" b="1" dirty="0" smtClean="0">
                <a:cs typeface="B Mitra" panose="00000400000000000000" pitchFamily="2" charset="-78"/>
              </a:rPr>
              <a:t>آبشاري </a:t>
            </a:r>
            <a:r>
              <a:rPr lang="fa-IR" sz="3000" b="1" dirty="0">
                <a:cs typeface="B Mitra" panose="00000400000000000000" pitchFamily="2" charset="-78"/>
              </a:rPr>
              <a:t>بهورزان و مراقبين سلامت را آموزش خواهند داد</a:t>
            </a:r>
            <a:r>
              <a:rPr lang="fa-IR" sz="3000" b="1" dirty="0" smtClean="0">
                <a:cs typeface="B Mitra" panose="00000400000000000000" pitchFamily="2" charset="-78"/>
              </a:rPr>
              <a:t>.</a:t>
            </a:r>
          </a:p>
          <a:p>
            <a:pPr algn="r" rtl="1"/>
            <a:r>
              <a:rPr lang="fa-IR" sz="2400" dirty="0" smtClean="0">
                <a:cs typeface="B Mitra" panose="00000400000000000000" pitchFamily="2" charset="-78"/>
              </a:rPr>
              <a:t> </a:t>
            </a:r>
            <a:r>
              <a:rPr lang="fa-IR" sz="2400" dirty="0">
                <a:cs typeface="B Mitra" panose="00000400000000000000" pitchFamily="2" charset="-78"/>
              </a:rPr>
              <a:t>تيم آموز شی در ابتدا از بين </a:t>
            </a:r>
            <a:r>
              <a:rPr lang="fa-IR" sz="2400" dirty="0" smtClean="0">
                <a:cs typeface="B Mitra" panose="00000400000000000000" pitchFamily="2" charset="-78"/>
              </a:rPr>
              <a:t>متخصصين </a:t>
            </a:r>
            <a:r>
              <a:rPr lang="fa-IR" sz="2400" dirty="0">
                <a:cs typeface="B Mitra" panose="00000400000000000000" pitchFamily="2" charset="-78"/>
              </a:rPr>
              <a:t>طب ایرانی سرا سر </a:t>
            </a:r>
            <a:r>
              <a:rPr lang="fa-IR" sz="2400" dirty="0" smtClean="0">
                <a:cs typeface="B Mitra" panose="00000400000000000000" pitchFamily="2" charset="-78"/>
              </a:rPr>
              <a:t>کشور </a:t>
            </a:r>
            <a:r>
              <a:rPr lang="fa-IR" sz="2400" dirty="0">
                <a:cs typeface="B Mitra" panose="00000400000000000000" pitchFamily="2" charset="-78"/>
              </a:rPr>
              <a:t>با تایيد دفتر طب ایرانی انتخاب شده و در قالب </a:t>
            </a:r>
            <a:r>
              <a:rPr lang="fa-IR" sz="2400" dirty="0" smtClean="0">
                <a:cs typeface="B Mitra" panose="00000400000000000000" pitchFamily="2" charset="-78"/>
              </a:rPr>
              <a:t>درسنامه هاي آموزشی </a:t>
            </a:r>
            <a:r>
              <a:rPr lang="fa-IR" sz="2400" dirty="0">
                <a:cs typeface="B Mitra" panose="00000400000000000000" pitchFamily="2" charset="-78"/>
              </a:rPr>
              <a:t>تعيين شده </a:t>
            </a:r>
            <a:r>
              <a:rPr lang="fa-IR" sz="2400" dirty="0" smtClean="0">
                <a:cs typeface="B Mitra" panose="00000400000000000000" pitchFamily="2" charset="-78"/>
              </a:rPr>
              <a:t>آموزه هاي </a:t>
            </a:r>
            <a:r>
              <a:rPr lang="fa-IR" sz="2400" dirty="0">
                <a:cs typeface="B Mitra" panose="00000400000000000000" pitchFamily="2" charset="-78"/>
              </a:rPr>
              <a:t>طب ایرانی را به کارکنان ستادي  پزشکان و مربيان بهورزي که از هر دانشگاه معرفی </a:t>
            </a:r>
            <a:r>
              <a:rPr lang="fa-IR" sz="2400" dirty="0" smtClean="0">
                <a:cs typeface="B Mitra" panose="00000400000000000000" pitchFamily="2" charset="-78"/>
              </a:rPr>
              <a:t>شده اند</a:t>
            </a:r>
            <a:r>
              <a:rPr lang="fa-IR" sz="2400" dirty="0">
                <a:cs typeface="B Mitra" panose="00000400000000000000" pitchFamily="2" charset="-78"/>
              </a:rPr>
              <a:t>؛ آموزش میدهند تا آنان را براي فعاليت در چارچوب برنامه طب ایرانی آماده نمایند. 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-726282" y="6326934"/>
            <a:ext cx="3896824" cy="3485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a-IR" sz="1800" dirty="0" smtClean="0">
                <a:cs typeface="B Mitra" panose="00000400000000000000" pitchFamily="2" charset="-78"/>
              </a:rPr>
              <a:t>واحد طب ایرانی</a:t>
            </a:r>
            <a:endParaRPr lang="en-US" sz="1800" dirty="0">
              <a:cs typeface="B Mitra" panose="000004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9460122" y="6326934"/>
            <a:ext cx="2601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گروه توسعه </a:t>
            </a:r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شبکه و ارتقاء سلامت</a:t>
            </a:r>
            <a:endParaRPr lang="en-US" sz="14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684423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49334" y="129462"/>
            <a:ext cx="3128633" cy="935421"/>
          </a:xfrm>
        </p:spPr>
        <p:txBody>
          <a:bodyPr/>
          <a:lstStyle/>
          <a:p>
            <a:r>
              <a:rPr lang="fa-IR" dirty="0">
                <a:cs typeface="B Titr" panose="00000700000000000000" pitchFamily="2" charset="-78"/>
              </a:rPr>
              <a:t>اهداف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7001" y="912376"/>
            <a:ext cx="10353762" cy="923352"/>
          </a:xfrm>
        </p:spPr>
        <p:txBody>
          <a:bodyPr/>
          <a:lstStyle/>
          <a:p>
            <a:pPr marL="0" indent="0" algn="r">
              <a:buNone/>
            </a:pPr>
            <a:r>
              <a:rPr lang="fa-IR" dirty="0">
                <a:cs typeface="B Titr" panose="00000700000000000000" pitchFamily="2" charset="-78"/>
              </a:rPr>
              <a:t>هدف کلی </a:t>
            </a:r>
            <a:r>
              <a:rPr lang="fa-IR" dirty="0" smtClean="0">
                <a:cs typeface="B Titr" panose="00000700000000000000" pitchFamily="2" charset="-78"/>
              </a:rPr>
              <a:t>: بهبود </a:t>
            </a:r>
            <a:r>
              <a:rPr lang="fa-IR" dirty="0">
                <a:cs typeface="B Titr" panose="00000700000000000000" pitchFamily="2" charset="-78"/>
              </a:rPr>
              <a:t>سبک زندگی بر اساس آموزه هاي </a:t>
            </a:r>
            <a:r>
              <a:rPr lang="fa-IR" sz="2400" dirty="0">
                <a:cs typeface="B Titr" panose="00000700000000000000" pitchFamily="2" charset="-78"/>
              </a:rPr>
              <a:t>طب</a:t>
            </a:r>
            <a:r>
              <a:rPr lang="fa-IR" dirty="0">
                <a:cs typeface="B Titr" panose="00000700000000000000" pitchFamily="2" charset="-78"/>
              </a:rPr>
              <a:t> ایرانی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-1085176" y="6277686"/>
            <a:ext cx="3896824" cy="3485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a-IR" sz="1800" dirty="0" smtClean="0">
                <a:cs typeface="B Mitra" panose="00000400000000000000" pitchFamily="2" charset="-78"/>
              </a:rPr>
              <a:t>واحد طب ایرانی</a:t>
            </a:r>
            <a:endParaRPr lang="en-US" sz="1800" dirty="0">
              <a:cs typeface="B Mitra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327564" y="1551709"/>
            <a:ext cx="8839199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dirty="0">
                <a:cs typeface="B Titr" panose="00000700000000000000" pitchFamily="2" charset="-78"/>
              </a:rPr>
              <a:t>اهداف </a:t>
            </a:r>
            <a:r>
              <a:rPr lang="fa-IR" sz="2000" dirty="0" smtClean="0">
                <a:cs typeface="B Titr" panose="00000700000000000000" pitchFamily="2" charset="-78"/>
              </a:rPr>
              <a:t>اختصاصی: </a:t>
            </a:r>
            <a:endParaRPr lang="fa-IR" sz="2800" dirty="0" smtClean="0">
              <a:cs typeface="B Mitra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800" dirty="0" smtClean="0">
                <a:cs typeface="B Mitra" panose="00000400000000000000" pitchFamily="2" charset="-78"/>
              </a:rPr>
              <a:t>-</a:t>
            </a:r>
            <a:r>
              <a:rPr lang="fa-IR" sz="2400" dirty="0" smtClean="0">
                <a:cs typeface="B Mitra" panose="00000400000000000000" pitchFamily="2" charset="-78"/>
              </a:rPr>
              <a:t>تکميل </a:t>
            </a:r>
            <a:r>
              <a:rPr lang="fa-IR" sz="2400" dirty="0">
                <a:cs typeface="B Mitra" panose="00000400000000000000" pitchFamily="2" charset="-78"/>
              </a:rPr>
              <a:t>شناسنامه سبک زندگی سالم بر اساس آموزه هاي طب ایرانی در 80 درصد جمعيت بالاتر از 6 ساله تحت پوشش برنامه طی سه سال از </a:t>
            </a:r>
            <a:r>
              <a:rPr lang="fa-IR" sz="2400" dirty="0" smtClean="0">
                <a:cs typeface="B Mitra" panose="00000400000000000000" pitchFamily="2" charset="-78"/>
              </a:rPr>
              <a:t>شروع </a:t>
            </a:r>
            <a:r>
              <a:rPr lang="fa-IR" sz="2400" dirty="0">
                <a:cs typeface="B Mitra" panose="00000400000000000000" pitchFamily="2" charset="-78"/>
              </a:rPr>
              <a:t>برنامه </a:t>
            </a:r>
          </a:p>
          <a:p>
            <a:pPr algn="r" rtl="1">
              <a:lnSpc>
                <a:spcPct val="150000"/>
              </a:lnSpc>
            </a:pPr>
            <a:r>
              <a:rPr lang="fa-IR" sz="2400" dirty="0">
                <a:cs typeface="B Mitra" panose="00000400000000000000" pitchFamily="2" charset="-78"/>
              </a:rPr>
              <a:t>-	افزایش دانش مورد نياز براي داشتن شيوه زندگی سالم بر اساس آموزههاي طب ایرانی در 20 درصد جمعيت بالاتر از 6 ساله تحت پوشش برنامه ساليانه </a:t>
            </a:r>
          </a:p>
          <a:p>
            <a:pPr algn="r" rtl="1">
              <a:lnSpc>
                <a:spcPct val="150000"/>
              </a:lnSpc>
            </a:pPr>
            <a:r>
              <a:rPr lang="fa-IR" sz="2400" dirty="0">
                <a:cs typeface="B Mitra" panose="00000400000000000000" pitchFamily="2" charset="-78"/>
              </a:rPr>
              <a:t>-	اصلاح نگرش مورد نياز براي داشتن شيوه زندگی سالم بر اساس آموزههاي طب ایرانی در 10 درصد جمعيت بالاتر از 6 ساله تحت پوشش برنامه هر سال 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29345" y="5242623"/>
            <a:ext cx="8437418" cy="1035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fa-IR" sz="2400" dirty="0" smtClean="0">
                <a:solidFill>
                  <a:srgbClr val="00B0F0"/>
                </a:solidFill>
                <a:cs typeface="B Titr" panose="00000700000000000000" pitchFamily="2" charset="-78"/>
              </a:rPr>
              <a:t>گروه هدف در ترویج شيوه زندگی سالم بر اساس آموزههاي طب ایرانی  جمعيت بالاي 6 ساله در کل کشور است. </a:t>
            </a:r>
            <a:endParaRPr lang="en-US" sz="2400" dirty="0">
              <a:solidFill>
                <a:srgbClr val="00B0F0"/>
              </a:solidFill>
              <a:cs typeface="B Titr" panose="000007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55" y="117237"/>
            <a:ext cx="1450763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TextBox 10"/>
          <p:cNvSpPr txBox="1"/>
          <p:nvPr/>
        </p:nvSpPr>
        <p:spPr>
          <a:xfrm>
            <a:off x="9460122" y="6326934"/>
            <a:ext cx="2601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گروه توسعه </a:t>
            </a:r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شبکه و ارتقاء سلامت</a:t>
            </a:r>
            <a:endParaRPr lang="en-US" sz="14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195433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8305" y="-105669"/>
            <a:ext cx="10353761" cy="1326321"/>
          </a:xfrm>
        </p:spPr>
        <p:txBody>
          <a:bodyPr/>
          <a:lstStyle/>
          <a:p>
            <a:r>
              <a:rPr lang="fa-IR" dirty="0">
                <a:cs typeface="B Titr" panose="00000700000000000000" pitchFamily="2" charset="-78"/>
              </a:rPr>
              <a:t>ساختار اجرایی و وظایف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2659" y="878133"/>
            <a:ext cx="10353762" cy="1076627"/>
          </a:xfrm>
        </p:spPr>
        <p:txBody>
          <a:bodyPr/>
          <a:lstStyle/>
          <a:p>
            <a:pPr marL="0" indent="0" algn="r">
              <a:buNone/>
            </a:pPr>
            <a:r>
              <a:rPr lang="fa-IR" sz="2400" dirty="0">
                <a:cs typeface="B Titr" panose="00000700000000000000" pitchFamily="2" charset="-78"/>
              </a:rPr>
              <a:t> ساختار اجرایی و وظایف در ستاد ملی </a:t>
            </a:r>
          </a:p>
          <a:p>
            <a:pPr algn="r"/>
            <a:endParaRPr lang="en-US" dirty="0"/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-726282" y="6326934"/>
            <a:ext cx="3896824" cy="3485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a-IR" sz="1800" dirty="0" smtClean="0">
                <a:cs typeface="B Mitra" panose="00000400000000000000" pitchFamily="2" charset="-78"/>
              </a:rPr>
              <a:t>واحد طب ایرانی</a:t>
            </a:r>
            <a:endParaRPr lang="en-US" sz="1800" dirty="0">
              <a:cs typeface="B Mitra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246305" y="1493095"/>
            <a:ext cx="534473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تشکیل کمیته اجرایی در سطح </a:t>
            </a:r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کشوری با عضویت </a:t>
            </a: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افراد زیر: </a:t>
            </a:r>
          </a:p>
          <a:p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 </a:t>
            </a:r>
            <a:endParaRPr lang="en-US" sz="2400" dirty="0">
              <a:effectLst>
                <a:outerShdw blurRad="50800" dist="38100" dir="2700000" algn="tl" rotWithShape="0">
                  <a:srgbClr val="000000">
                    <a:alpha val="48000"/>
                  </a:srgbClr>
                </a:outerShdw>
              </a:effectLst>
              <a:cs typeface="B Mitra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61854" y="2104680"/>
            <a:ext cx="752918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</a:t>
            </a: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	معاون بهداشت </a:t>
            </a:r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(رئيس) </a:t>
            </a:r>
            <a:endParaRPr lang="fa-IR" sz="2400" dirty="0">
              <a:effectLst>
                <a:outerShdw blurRad="50800" dist="38100" dir="2700000" algn="tl" rotWithShape="0">
                  <a:srgbClr val="000000">
                    <a:alpha val="48000"/>
                  </a:srgbClr>
                </a:outerShdw>
              </a:effectLst>
              <a:cs typeface="B Mitra" panose="00000400000000000000" pitchFamily="2" charset="-78"/>
            </a:endParaRPr>
          </a:p>
          <a:p>
            <a:pPr algn="r" rtl="1"/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	مدیر کل دفتر طب ایرانی و مکمل  </a:t>
            </a:r>
          </a:p>
          <a:p>
            <a:pPr algn="r" rtl="1"/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	رئيس مرکز مدیریت شبکه  </a:t>
            </a:r>
          </a:p>
          <a:p>
            <a:pPr algn="r" rtl="1"/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	معاون فنی مرکز مدیریت شبکه </a:t>
            </a:r>
          </a:p>
          <a:p>
            <a:pPr algn="r" rtl="1"/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	معاون اجرایی مرکز مدیریت شبکه </a:t>
            </a:r>
          </a:p>
          <a:p>
            <a:pPr algn="r" rtl="1"/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	مدیر گروه برنامه هاي سلامت مرکز مدیریت شبکه  </a:t>
            </a:r>
          </a:p>
          <a:p>
            <a:pPr algn="r" rtl="1"/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	رئيس مرکز جوانی جمعيت سلامت خانواده و مدارس </a:t>
            </a:r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( </a:t>
            </a: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دبير و </a:t>
            </a:r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محري برنامه)  </a:t>
            </a:r>
            <a:endParaRPr lang="fa-IR" sz="2400" dirty="0">
              <a:effectLst>
                <a:outerShdw blurRad="50800" dist="38100" dir="2700000" algn="tl" rotWithShape="0">
                  <a:srgbClr val="000000">
                    <a:alpha val="48000"/>
                  </a:srgbClr>
                </a:outerShdw>
              </a:effectLst>
              <a:cs typeface="B Mitra" panose="00000400000000000000" pitchFamily="2" charset="-78"/>
            </a:endParaRPr>
          </a:p>
          <a:p>
            <a:pPr algn="r" rtl="1"/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	کارشناس برنامه در معاونت بهداشت وزارت بهداشت </a:t>
            </a:r>
          </a:p>
          <a:p>
            <a:pPr algn="r" rtl="1"/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	سایر افراد بر اساس تشخيص رئيس کميته 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TextBox 10"/>
          <p:cNvSpPr txBox="1"/>
          <p:nvPr/>
        </p:nvSpPr>
        <p:spPr>
          <a:xfrm>
            <a:off x="9460122" y="6326934"/>
            <a:ext cx="2601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گروه توسعه </a:t>
            </a:r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شبکه و ارتقاء سلامت</a:t>
            </a:r>
            <a:endParaRPr lang="en-US" sz="14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825949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130" y="0"/>
            <a:ext cx="10353761" cy="789709"/>
          </a:xfrm>
        </p:spPr>
        <p:txBody>
          <a:bodyPr/>
          <a:lstStyle/>
          <a:p>
            <a:r>
              <a:rPr lang="fa-IR" dirty="0">
                <a:cs typeface="B Titr" panose="00000700000000000000" pitchFamily="2" charset="-78"/>
              </a:rPr>
              <a:t>وظایف کمیته اجرایی در ستاد کشوری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-726282" y="6326934"/>
            <a:ext cx="3896824" cy="3485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a-IR" sz="1800" dirty="0" smtClean="0">
                <a:cs typeface="B Mitra" panose="00000400000000000000" pitchFamily="2" charset="-78"/>
              </a:rPr>
              <a:t>واحد طب ایرانی</a:t>
            </a:r>
            <a:endParaRPr lang="en-US" sz="1800" dirty="0">
              <a:cs typeface="B Mitra" panose="00000400000000000000" pitchFamily="2" charset="-78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724735" y="711858"/>
            <a:ext cx="9837494" cy="550940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300" dirty="0" smtClean="0">
                <a:cs typeface="B Mitra" panose="00000400000000000000" pitchFamily="2" charset="-78"/>
              </a:rPr>
              <a:t>1.سياستگزاري  </a:t>
            </a:r>
            <a:r>
              <a:rPr lang="fa-IR" sz="2300" dirty="0">
                <a:cs typeface="B Mitra" panose="00000400000000000000" pitchFamily="2" charset="-78"/>
              </a:rPr>
              <a:t>برنامه ریزي و </a:t>
            </a:r>
            <a:r>
              <a:rPr lang="fa-IR" sz="2300" dirty="0" smtClean="0">
                <a:cs typeface="B Mitra" panose="00000400000000000000" pitchFamily="2" charset="-78"/>
              </a:rPr>
              <a:t>ایجاد </a:t>
            </a:r>
            <a:r>
              <a:rPr lang="fa-IR" sz="2300" dirty="0">
                <a:cs typeface="B Mitra" panose="00000400000000000000" pitchFamily="2" charset="-78"/>
              </a:rPr>
              <a:t>هماهنگی براي تدوین شيوه نامه و ابلاغ برنامه به دانشگاه هاي </a:t>
            </a:r>
            <a:r>
              <a:rPr lang="fa-IR" sz="2300" dirty="0" smtClean="0">
                <a:cs typeface="B Mitra" panose="00000400000000000000" pitchFamily="2" charset="-78"/>
              </a:rPr>
              <a:t>علوم </a:t>
            </a:r>
            <a:r>
              <a:rPr lang="fa-IR" sz="2300" dirty="0">
                <a:cs typeface="B Mitra" panose="00000400000000000000" pitchFamily="2" charset="-78"/>
              </a:rPr>
              <a:t>پزشکی  </a:t>
            </a:r>
          </a:p>
          <a:p>
            <a:pPr marL="0" indent="0" algn="r" rtl="1">
              <a:buNone/>
            </a:pPr>
            <a:r>
              <a:rPr lang="fa-IR" sz="2300" dirty="0" smtClean="0">
                <a:cs typeface="B Mitra" panose="00000400000000000000" pitchFamily="2" charset="-78"/>
              </a:rPr>
              <a:t>2.برآورد </a:t>
            </a:r>
            <a:r>
              <a:rPr lang="fa-IR" sz="2300" dirty="0">
                <a:cs typeface="B Mitra" panose="00000400000000000000" pitchFamily="2" charset="-78"/>
              </a:rPr>
              <a:t>و تامين منابع مورد نياز براي اجراي برنامه </a:t>
            </a:r>
          </a:p>
          <a:p>
            <a:pPr marL="0" indent="0" algn="r" rtl="1">
              <a:buNone/>
            </a:pPr>
            <a:r>
              <a:rPr lang="fa-IR" sz="2300" dirty="0" smtClean="0">
                <a:cs typeface="B Mitra" panose="00000400000000000000" pitchFamily="2" charset="-78"/>
              </a:rPr>
              <a:t>3.برنامه </a:t>
            </a:r>
            <a:r>
              <a:rPr lang="fa-IR" sz="2300" dirty="0">
                <a:cs typeface="B Mitra" panose="00000400000000000000" pitchFamily="2" charset="-78"/>
              </a:rPr>
              <a:t>ریزي به منظور تهيه محتواي و مواد آموزشی مرتبط و استاندارد در دفتر طب ایرانی و مکمل با همکاري دفاتر </a:t>
            </a:r>
            <a:r>
              <a:rPr lang="fa-IR" sz="2300" dirty="0" smtClean="0">
                <a:cs typeface="B Mitra" panose="00000400000000000000" pitchFamily="2" charset="-78"/>
              </a:rPr>
              <a:t>و </a:t>
            </a:r>
            <a:r>
              <a:rPr lang="fa-IR" sz="2300" dirty="0">
                <a:cs typeface="B Mitra" panose="00000400000000000000" pitchFamily="2" charset="-78"/>
              </a:rPr>
              <a:t>مراکز ذیربط براي ارائه دهندگان خدمت </a:t>
            </a:r>
            <a:r>
              <a:rPr lang="fa-IR" sz="2300" dirty="0" smtClean="0">
                <a:cs typeface="B Mitra" panose="00000400000000000000" pitchFamily="2" charset="-78"/>
              </a:rPr>
              <a:t>(بهورز </a:t>
            </a:r>
            <a:r>
              <a:rPr lang="fa-IR" sz="2300" dirty="0">
                <a:cs typeface="B Mitra" panose="00000400000000000000" pitchFamily="2" charset="-78"/>
              </a:rPr>
              <a:t>/ مراقب سلامت و </a:t>
            </a:r>
            <a:r>
              <a:rPr lang="fa-IR" sz="2300" dirty="0" smtClean="0">
                <a:cs typeface="B Mitra" panose="00000400000000000000" pitchFamily="2" charset="-78"/>
              </a:rPr>
              <a:t>پزشک) </a:t>
            </a:r>
            <a:endParaRPr lang="fa-IR" sz="2300" dirty="0">
              <a:cs typeface="B Mitra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300" dirty="0" smtClean="0">
                <a:cs typeface="B Mitra" panose="00000400000000000000" pitchFamily="2" charset="-78"/>
              </a:rPr>
              <a:t>•تدوین </a:t>
            </a:r>
            <a:r>
              <a:rPr lang="fa-IR" sz="2300" dirty="0">
                <a:cs typeface="B Mitra" panose="00000400000000000000" pitchFamily="2" charset="-78"/>
              </a:rPr>
              <a:t>سرفصلهاي مناسب آموزش براي هر جلسه </a:t>
            </a:r>
          </a:p>
          <a:p>
            <a:pPr marL="0" indent="0" algn="r" rtl="1">
              <a:buNone/>
            </a:pPr>
            <a:r>
              <a:rPr lang="fa-IR" sz="2300" dirty="0" smtClean="0">
                <a:cs typeface="B Mitra" panose="00000400000000000000" pitchFamily="2" charset="-78"/>
              </a:rPr>
              <a:t>•انتخاب </a:t>
            </a:r>
            <a:r>
              <a:rPr lang="fa-IR" sz="2300" dirty="0">
                <a:cs typeface="B Mitra" panose="00000400000000000000" pitchFamily="2" charset="-78"/>
              </a:rPr>
              <a:t>تيم آموزش دهنده کشوري از بين متخصصين طب ایرانی </a:t>
            </a:r>
          </a:p>
          <a:p>
            <a:pPr marL="0" indent="0" algn="r" rtl="1">
              <a:buNone/>
            </a:pPr>
            <a:r>
              <a:rPr lang="fa-IR" sz="2300" dirty="0" smtClean="0">
                <a:cs typeface="B Mitra" panose="00000400000000000000" pitchFamily="2" charset="-78"/>
              </a:rPr>
              <a:t>•تهيه </a:t>
            </a:r>
            <a:r>
              <a:rPr lang="fa-IR" sz="2300" dirty="0">
                <a:cs typeface="B Mitra" panose="00000400000000000000" pitchFamily="2" charset="-78"/>
              </a:rPr>
              <a:t>اسلاید فيلمهاي آموزشی </a:t>
            </a:r>
          </a:p>
          <a:p>
            <a:pPr marL="0" indent="0" algn="r" rtl="1">
              <a:buNone/>
            </a:pPr>
            <a:r>
              <a:rPr lang="fa-IR" sz="2300" dirty="0" smtClean="0">
                <a:cs typeface="B Mitra" panose="00000400000000000000" pitchFamily="2" charset="-78"/>
              </a:rPr>
              <a:t>•توزیع </a:t>
            </a:r>
            <a:r>
              <a:rPr lang="fa-IR" sz="2300" dirty="0">
                <a:cs typeface="B Mitra" panose="00000400000000000000" pitchFamily="2" charset="-78"/>
              </a:rPr>
              <a:t>و انتشار فيلم و قرار دادن آن در اختيار ارائه دهندگان خدمت  </a:t>
            </a:r>
          </a:p>
          <a:p>
            <a:pPr marL="0" indent="0" algn="r" rtl="1">
              <a:buNone/>
            </a:pPr>
            <a:r>
              <a:rPr lang="fa-IR" sz="2300" dirty="0" smtClean="0">
                <a:cs typeface="B Mitra" panose="00000400000000000000" pitchFamily="2" charset="-78"/>
              </a:rPr>
              <a:t>4.برنامه </a:t>
            </a:r>
            <a:r>
              <a:rPr lang="fa-IR" sz="2300" dirty="0">
                <a:cs typeface="B Mitra" panose="00000400000000000000" pitchFamily="2" charset="-78"/>
              </a:rPr>
              <a:t>ریزي براي ادغام و </a:t>
            </a:r>
            <a:r>
              <a:rPr lang="fa-IR" sz="2300" dirty="0" smtClean="0">
                <a:cs typeface="B Mitra" panose="00000400000000000000" pitchFamily="2" charset="-78"/>
              </a:rPr>
              <a:t>ایجاد </a:t>
            </a:r>
            <a:r>
              <a:rPr lang="fa-IR" sz="2300" dirty="0">
                <a:cs typeface="B Mitra" panose="00000400000000000000" pitchFamily="2" charset="-78"/>
              </a:rPr>
              <a:t>فيلدهاي لازم در سامانه هاي سطح یک </a:t>
            </a:r>
          </a:p>
          <a:p>
            <a:pPr marL="0" indent="0" algn="r" rtl="1">
              <a:buNone/>
            </a:pPr>
            <a:r>
              <a:rPr lang="fa-IR" sz="2300" dirty="0" smtClean="0">
                <a:cs typeface="B Mitra" panose="00000400000000000000" pitchFamily="2" charset="-78"/>
              </a:rPr>
              <a:t>5.برنامه </a:t>
            </a:r>
            <a:r>
              <a:rPr lang="fa-IR" sz="2300" dirty="0">
                <a:cs typeface="B Mitra" panose="00000400000000000000" pitchFamily="2" charset="-78"/>
              </a:rPr>
              <a:t>ریزي براي پایش و نظارت برنامه </a:t>
            </a:r>
            <a:r>
              <a:rPr lang="fa-IR" sz="2300" dirty="0" smtClean="0">
                <a:cs typeface="B Mitra" panose="00000400000000000000" pitchFamily="2" charset="-78"/>
              </a:rPr>
              <a:t> </a:t>
            </a:r>
          </a:p>
          <a:p>
            <a:pPr marL="0" indent="0" algn="r" rtl="1">
              <a:buNone/>
            </a:pPr>
            <a:r>
              <a:rPr lang="fa-IR" sz="2300" dirty="0" smtClean="0">
                <a:cs typeface="B Mitra" panose="00000400000000000000" pitchFamily="2" charset="-78"/>
              </a:rPr>
              <a:t>6. ایجاد </a:t>
            </a:r>
            <a:r>
              <a:rPr lang="fa-IR" sz="2300" dirty="0">
                <a:cs typeface="B Mitra" panose="00000400000000000000" pitchFamily="2" charset="-78"/>
              </a:rPr>
              <a:t>هماهنگی در خصوص طرح هاي پژوهشی طب ایرانی </a:t>
            </a:r>
            <a:endParaRPr lang="en-US" sz="2300" dirty="0">
              <a:cs typeface="B Mitra" panose="000004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3170542" y="6481142"/>
            <a:ext cx="2601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گروه توسعه </a:t>
            </a:r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شبکه و ارتقاء سلامت</a:t>
            </a:r>
            <a:endParaRPr lang="en-US" sz="14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904824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4730" y="99291"/>
            <a:ext cx="10353761" cy="1326321"/>
          </a:xfrm>
        </p:spPr>
        <p:txBody>
          <a:bodyPr/>
          <a:lstStyle/>
          <a:p>
            <a:r>
              <a:rPr lang="fa-IR" dirty="0">
                <a:cs typeface="B Titr" panose="00000700000000000000" pitchFamily="2" charset="-78"/>
              </a:rPr>
              <a:t>	 ساختار اجرایی و وظایف در ستاد دانشگاه/ دانشکده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4729" y="951503"/>
            <a:ext cx="10353762" cy="854954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fa-IR" dirty="0">
                <a:cs typeface="B Titr" panose="00000700000000000000" pitchFamily="2" charset="-78"/>
              </a:rPr>
              <a:t>  تشکیل کمیته اجرایی در سطح دانشگاه </a:t>
            </a:r>
            <a:r>
              <a:rPr lang="fa-IR" dirty="0" smtClean="0">
                <a:cs typeface="B Titr" panose="00000700000000000000" pitchFamily="2" charset="-78"/>
              </a:rPr>
              <a:t>با عضویت </a:t>
            </a:r>
            <a:r>
              <a:rPr lang="fa-IR" dirty="0">
                <a:cs typeface="B Titr" panose="00000700000000000000" pitchFamily="2" charset="-78"/>
              </a:rPr>
              <a:t>افراد زیر: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-726282" y="6326934"/>
            <a:ext cx="3896824" cy="3485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a-IR" sz="1800" dirty="0" smtClean="0">
                <a:cs typeface="B Mitra" panose="00000400000000000000" pitchFamily="2" charset="-78"/>
              </a:rPr>
              <a:t>واحد طب ایرانی</a:t>
            </a:r>
            <a:endParaRPr lang="en-US" sz="1800" dirty="0">
              <a:cs typeface="B Mitra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705617" y="1621104"/>
            <a:ext cx="783769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	معاون بهداشت دانشگاه </a:t>
            </a:r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(رئيس) </a:t>
            </a:r>
            <a:endParaRPr lang="fa-IR" sz="2400" dirty="0">
              <a:effectLst>
                <a:outerShdw blurRad="50800" dist="38100" dir="2700000" algn="tl" rotWithShape="0">
                  <a:srgbClr val="000000">
                    <a:alpha val="48000"/>
                  </a:srgbClr>
                </a:outerShdw>
              </a:effectLst>
              <a:cs typeface="B Mitra" panose="00000400000000000000" pitchFamily="2" charset="-78"/>
            </a:endParaRPr>
          </a:p>
          <a:p>
            <a:pPr algn="r" rtl="1"/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	معاون فنی دانشگاه/دانشکده </a:t>
            </a:r>
          </a:p>
          <a:p>
            <a:pPr algn="r" rtl="1"/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	معاون فنی مرکز بهداشت استان </a:t>
            </a:r>
          </a:p>
          <a:p>
            <a:pPr algn="r" rtl="1"/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	معاون اجرایی مرکز بهداشت استان </a:t>
            </a:r>
          </a:p>
          <a:p>
            <a:pPr algn="r" rtl="1"/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	کارشناس متخصص طب ایرانی معاونت بهداشت دانشگاه/دانشکده یا کارشناس داراي پست طب ایرانی  </a:t>
            </a:r>
          </a:p>
          <a:p>
            <a:pPr algn="r" rtl="1"/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	مدیر گروه گسترش (دبیر) </a:t>
            </a:r>
          </a:p>
          <a:p>
            <a:pPr algn="r" rtl="1"/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</a:t>
            </a: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	کارشناس مسئول آموزش بهورزي </a:t>
            </a:r>
          </a:p>
          <a:p>
            <a:pPr algn="r" rtl="1"/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	نماینده </a:t>
            </a:r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(عضو </a:t>
            </a: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هيئت </a:t>
            </a:r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علمی) </a:t>
            </a: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دانشکده طب سنتی </a:t>
            </a:r>
          </a:p>
          <a:p>
            <a:pPr algn="r" rtl="1"/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	مدیریت جوانی جمعيت سلامت خانواده و </a:t>
            </a:r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مدارس</a:t>
            </a:r>
          </a:p>
          <a:p>
            <a:pPr algn="r" rtl="1"/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</a:t>
            </a: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	رئيس گروه آموزش سلامت  </a:t>
            </a:r>
          </a:p>
          <a:p>
            <a:pPr algn="r" rtl="1"/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	سایر افراد بر اساس تشخيص رئيس کميته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9460122" y="6326934"/>
            <a:ext cx="2601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گروه توسعه </a:t>
            </a:r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شبکه و ارتقاء سلامت</a:t>
            </a:r>
            <a:endParaRPr lang="en-US" sz="14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246562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5801" y="-9096"/>
            <a:ext cx="10353761" cy="1326321"/>
          </a:xfrm>
        </p:spPr>
        <p:txBody>
          <a:bodyPr/>
          <a:lstStyle/>
          <a:p>
            <a:r>
              <a:rPr lang="fa-IR" dirty="0">
                <a:cs typeface="B Titr" panose="00000700000000000000" pitchFamily="2" charset="-78"/>
              </a:rPr>
              <a:t> وظایف کمیته اجرایی در ستاد دانشگاه/ دانشکده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7127" y="1317225"/>
            <a:ext cx="5575922" cy="4665932"/>
          </a:xfrm>
        </p:spPr>
        <p:txBody>
          <a:bodyPr>
            <a:normAutofit fontScale="32500" lnSpcReduction="20000"/>
          </a:bodyPr>
          <a:lstStyle/>
          <a:p>
            <a:pPr marL="0" indent="0" algn="r" rtl="1">
              <a:buNone/>
            </a:pPr>
            <a:r>
              <a:rPr lang="fa-IR" sz="6200" dirty="0">
                <a:cs typeface="B Mitra" panose="00000400000000000000" pitchFamily="2" charset="-78"/>
              </a:rPr>
              <a:t>1</a:t>
            </a:r>
            <a:r>
              <a:rPr lang="fa-IR" sz="6500" dirty="0">
                <a:cs typeface="B Mitra" panose="00000400000000000000" pitchFamily="2" charset="-78"/>
              </a:rPr>
              <a:t>-	برنامه ریزي براي اجراي برنامه در سطوح مختلف دانشگاه  </a:t>
            </a:r>
          </a:p>
          <a:p>
            <a:pPr marL="0" indent="0" algn="r" rtl="1">
              <a:buNone/>
            </a:pPr>
            <a:r>
              <a:rPr lang="fa-IR" sz="6400" dirty="0">
                <a:cs typeface="B Mitra" panose="00000400000000000000" pitchFamily="2" charset="-78"/>
              </a:rPr>
              <a:t>2-	پيش بينی و بکارگيري منابع مورد نياز </a:t>
            </a:r>
          </a:p>
          <a:p>
            <a:pPr marL="0" indent="0" algn="r" rtl="1">
              <a:buNone/>
            </a:pPr>
            <a:r>
              <a:rPr lang="fa-IR" sz="6400" dirty="0">
                <a:cs typeface="B Mitra" panose="00000400000000000000" pitchFamily="2" charset="-78"/>
              </a:rPr>
              <a:t>3-	اجراي شيوه نامه اجرایی برنامه ابلاغی از سوي ستاد کشوري </a:t>
            </a:r>
          </a:p>
          <a:p>
            <a:pPr marL="0" indent="0" algn="r" rtl="1">
              <a:buNone/>
            </a:pPr>
            <a:r>
              <a:rPr lang="fa-IR" sz="6400" dirty="0">
                <a:cs typeface="B Mitra" panose="00000400000000000000" pitchFamily="2" charset="-78"/>
              </a:rPr>
              <a:t>4-	برآورد تعداد نيروي تيم آموزشی و تامين آن </a:t>
            </a:r>
          </a:p>
          <a:p>
            <a:pPr marL="0" indent="0" algn="r" rtl="1">
              <a:buNone/>
            </a:pPr>
            <a:r>
              <a:rPr lang="fa-IR" sz="6400" dirty="0">
                <a:cs typeface="B Mitra" panose="00000400000000000000" pitchFamily="2" charset="-78"/>
              </a:rPr>
              <a:t>5-	برآورد و تدارک امکانات و </a:t>
            </a:r>
            <a:r>
              <a:rPr lang="fa-IR" sz="6400" dirty="0" smtClean="0">
                <a:cs typeface="B Mitra" panose="00000400000000000000" pitchFamily="2" charset="-78"/>
              </a:rPr>
              <a:t>تجهيزات </a:t>
            </a:r>
            <a:r>
              <a:rPr lang="fa-IR" sz="6400" dirty="0">
                <a:cs typeface="B Mitra" panose="00000400000000000000" pitchFamily="2" charset="-78"/>
              </a:rPr>
              <a:t>مورد نياز اجراي برنامه </a:t>
            </a:r>
          </a:p>
          <a:p>
            <a:pPr marL="0" indent="0" algn="r" rtl="1">
              <a:buNone/>
            </a:pPr>
            <a:r>
              <a:rPr lang="fa-IR" sz="6400" dirty="0">
                <a:cs typeface="B Mitra" panose="00000400000000000000" pitchFamily="2" charset="-78"/>
              </a:rPr>
              <a:t>6-	برآورد و تامين ملزومات آموزشی  </a:t>
            </a:r>
          </a:p>
          <a:p>
            <a:pPr marL="0" indent="0" algn="r" rtl="1">
              <a:buNone/>
            </a:pPr>
            <a:r>
              <a:rPr lang="fa-IR" sz="6400" dirty="0">
                <a:cs typeface="B Mitra" panose="00000400000000000000" pitchFamily="2" charset="-78"/>
              </a:rPr>
              <a:t>•	استفاده از ظرفيت رسانه هاي منطقه اي </a:t>
            </a:r>
          </a:p>
          <a:p>
            <a:pPr marL="0" indent="0" algn="r" rtl="1">
              <a:buNone/>
            </a:pPr>
            <a:r>
              <a:rPr lang="fa-IR" sz="6400" dirty="0">
                <a:cs typeface="B Mitra" panose="00000400000000000000" pitchFamily="2" charset="-78"/>
              </a:rPr>
              <a:t>•	تهيه کتاب و جزوه آموزشی و توزیع آن به شهرستانها </a:t>
            </a:r>
          </a:p>
          <a:p>
            <a:pPr marL="0" indent="0" algn="r" rtl="1">
              <a:buNone/>
            </a:pPr>
            <a:r>
              <a:rPr lang="fa-IR" sz="6400" dirty="0">
                <a:cs typeface="B Mitra" panose="00000400000000000000" pitchFamily="2" charset="-78"/>
              </a:rPr>
              <a:t>•	دریافت و توزیع </a:t>
            </a:r>
            <a:r>
              <a:rPr lang="fa-IR" sz="6400" dirty="0" smtClean="0">
                <a:cs typeface="B Mitra" panose="00000400000000000000" pitchFamily="2" charset="-78"/>
              </a:rPr>
              <a:t>فيلم هاي </a:t>
            </a:r>
            <a:r>
              <a:rPr lang="fa-IR" sz="6400" dirty="0">
                <a:cs typeface="B Mitra" panose="00000400000000000000" pitchFamily="2" charset="-78"/>
              </a:rPr>
              <a:t>آموزشی و توزیع آن به شهرستانها </a:t>
            </a:r>
          </a:p>
          <a:p>
            <a:pPr marL="0" indent="0" algn="r" rtl="1">
              <a:buNone/>
            </a:pPr>
            <a:endParaRPr lang="en-US" sz="6400" dirty="0">
              <a:cs typeface="B Mitra" panose="00000400000000000000" pitchFamily="2" charset="-78"/>
            </a:endParaRPr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-726282" y="6326934"/>
            <a:ext cx="3896824" cy="3485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a-IR" sz="1800" dirty="0" smtClean="0">
                <a:cs typeface="B Mitra" panose="00000400000000000000" pitchFamily="2" charset="-78"/>
              </a:rPr>
              <a:t>واحد طب ایرانی</a:t>
            </a:r>
            <a:endParaRPr lang="en-US" sz="1800" dirty="0">
              <a:cs typeface="B Mitra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132135" y="1486989"/>
            <a:ext cx="3310552" cy="2516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1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7-	برآورد جدول زمانی  </a:t>
            </a:r>
          </a:p>
          <a:p>
            <a:pPr algn="r" rtl="1">
              <a:lnSpc>
                <a:spcPct val="150000"/>
              </a:lnSpc>
            </a:pPr>
            <a:r>
              <a:rPr lang="fa-IR" sz="21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8-	برنامه ریزي پایش و نظارت  </a:t>
            </a:r>
          </a:p>
          <a:p>
            <a:pPr algn="r" rtl="1">
              <a:lnSpc>
                <a:spcPct val="150000"/>
              </a:lnSpc>
            </a:pPr>
            <a:r>
              <a:rPr lang="fa-IR" sz="21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9-	هماهنگی با کميته کشوري در خصوص طرح هاي پژوهشی طب ایرانی  </a:t>
            </a:r>
          </a:p>
          <a:p>
            <a:pPr algn="r" rtl="1">
              <a:lnSpc>
                <a:spcPct val="150000"/>
              </a:lnSpc>
            </a:pPr>
            <a:r>
              <a:rPr lang="fa-IR" sz="21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10-	تدوین برنامه اجرایی  </a:t>
            </a:r>
            <a:r>
              <a:rPr lang="fa-IR" sz="21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عملياتی </a:t>
            </a:r>
            <a:endParaRPr lang="fa-IR" sz="2100" dirty="0">
              <a:effectLst>
                <a:outerShdw blurRad="50800" dist="38100" dir="2700000" algn="tl" rotWithShape="0">
                  <a:srgbClr val="000000">
                    <a:alpha val="48000"/>
                  </a:srgbClr>
                </a:outerShdw>
              </a:effectLst>
              <a:cs typeface="B Mitra" panose="000004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9460122" y="6326934"/>
            <a:ext cx="2601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گروه توسعه </a:t>
            </a:r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شبکه و ارتقاء سلامت</a:t>
            </a:r>
            <a:endParaRPr lang="en-US" sz="14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230623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5801" y="57955"/>
            <a:ext cx="10353761" cy="1326321"/>
          </a:xfrm>
        </p:spPr>
        <p:txBody>
          <a:bodyPr/>
          <a:lstStyle/>
          <a:p>
            <a:r>
              <a:rPr lang="fa-IR" dirty="0">
                <a:cs typeface="B Titr" panose="00000700000000000000" pitchFamily="2" charset="-78"/>
              </a:rPr>
              <a:t>ساختار اجرایی و وظایف در ستاد شهرستان 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4730" y="1316171"/>
            <a:ext cx="10353762" cy="674845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fa-IR" sz="2400" dirty="0">
                <a:cs typeface="B Titr" panose="00000700000000000000" pitchFamily="2" charset="-78"/>
              </a:rPr>
              <a:t>تشکیل کمیته اجرایی در سطح شهرستان 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-726282" y="6326934"/>
            <a:ext cx="3896824" cy="3485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a-IR" sz="1800" dirty="0" smtClean="0">
                <a:cs typeface="B Mitra" panose="00000400000000000000" pitchFamily="2" charset="-78"/>
              </a:rPr>
              <a:t>واحد طب ایرانی</a:t>
            </a:r>
            <a:endParaRPr lang="en-US" sz="1800" dirty="0">
              <a:cs typeface="B Mitra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823796" y="1991016"/>
            <a:ext cx="663632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dirty="0"/>
              <a:t>•	</a:t>
            </a: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مدیر شبکه بهداشت شهرستان </a:t>
            </a:r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(رئيس) </a:t>
            </a:r>
            <a:endParaRPr lang="fa-IR" sz="2400" dirty="0">
              <a:effectLst>
                <a:outerShdw blurRad="50800" dist="38100" dir="2700000" algn="tl" rotWithShape="0">
                  <a:srgbClr val="000000">
                    <a:alpha val="48000"/>
                  </a:srgbClr>
                </a:outerShdw>
              </a:effectLst>
              <a:cs typeface="B Mitra" panose="00000400000000000000" pitchFamily="2" charset="-78"/>
            </a:endParaRPr>
          </a:p>
          <a:p>
            <a:pPr algn="r" rtl="1"/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	معاون بهداشت / رئيس مرکز بهداشت شهرستان  </a:t>
            </a:r>
          </a:p>
          <a:p>
            <a:pPr algn="r" rtl="1"/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	کارشناس اجراي برنامه ادغام طب ایرانی  </a:t>
            </a:r>
          </a:p>
          <a:p>
            <a:pPr algn="r" rtl="1"/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	کارشناس مسئول گسترش شبکه (دبیر)</a:t>
            </a:r>
          </a:p>
          <a:p>
            <a:pPr algn="r" rtl="1"/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</a:t>
            </a: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	مدیر آموزشگاه بهورزي </a:t>
            </a:r>
          </a:p>
          <a:p>
            <a:pPr algn="r" rtl="1"/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	کارشناس مسئول جوانی جمعيت سلامت خانواده و مدارس </a:t>
            </a:r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(دبیر)</a:t>
            </a:r>
            <a:endParaRPr lang="fa-IR" sz="2400" dirty="0">
              <a:effectLst>
                <a:outerShdw blurRad="50800" dist="38100" dir="2700000" algn="tl" rotWithShape="0">
                  <a:srgbClr val="000000">
                    <a:alpha val="48000"/>
                  </a:srgbClr>
                </a:outerShdw>
              </a:effectLst>
              <a:cs typeface="B Mitra" panose="00000400000000000000" pitchFamily="2" charset="-78"/>
            </a:endParaRPr>
          </a:p>
          <a:p>
            <a:pPr algn="r" rtl="1"/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	کارشناس مسئول آموزش سلامت  </a:t>
            </a:r>
          </a:p>
          <a:p>
            <a:pPr algn="r" rtl="1"/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	متخصص طب ایرانی معرفی شده از واحد توسعه شبکه </a:t>
            </a:r>
          </a:p>
          <a:p>
            <a:pPr algn="r" rtl="1"/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	سایر افراد بر اساس تشخيص رئيس کميته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9460122" y="6326934"/>
            <a:ext cx="2601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گروه توسعه </a:t>
            </a:r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شبکه و ارتقاء سلامت</a:t>
            </a:r>
            <a:endParaRPr lang="en-US" sz="14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68397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7707" y="0"/>
            <a:ext cx="10353761" cy="1326321"/>
          </a:xfrm>
        </p:spPr>
        <p:txBody>
          <a:bodyPr/>
          <a:lstStyle/>
          <a:p>
            <a:r>
              <a:rPr lang="fa-IR" dirty="0">
                <a:cs typeface="B Titr" panose="00000700000000000000" pitchFamily="2" charset="-78"/>
              </a:rPr>
              <a:t>وظایف کمیته اجرایی در ستاد شهرستان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46218" y="1209372"/>
            <a:ext cx="8621337" cy="4748083"/>
          </a:xfrm>
        </p:spPr>
        <p:txBody>
          <a:bodyPr>
            <a:normAutofit fontScale="25000" lnSpcReduction="20000"/>
          </a:bodyPr>
          <a:lstStyle/>
          <a:p>
            <a:pPr marL="0" indent="0" algn="r" rtl="1">
              <a:buNone/>
            </a:pPr>
            <a:r>
              <a:rPr lang="fa-IR" sz="9600" dirty="0">
                <a:cs typeface="B Mitra" panose="00000400000000000000" pitchFamily="2" charset="-78"/>
              </a:rPr>
              <a:t>1-	تدوین برنامه </a:t>
            </a:r>
            <a:r>
              <a:rPr lang="fa-IR" sz="9600" dirty="0" smtClean="0">
                <a:cs typeface="B Mitra" panose="00000400000000000000" pitchFamily="2" charset="-78"/>
              </a:rPr>
              <a:t>عملياتی </a:t>
            </a:r>
            <a:r>
              <a:rPr lang="fa-IR" sz="9600" dirty="0">
                <a:cs typeface="B Mitra" panose="00000400000000000000" pitchFamily="2" charset="-78"/>
              </a:rPr>
              <a:t>براي اجراي برنامه در سطوح شبکه بهداشت شهرستان  </a:t>
            </a:r>
          </a:p>
          <a:p>
            <a:pPr marL="0" indent="0" algn="r" rtl="1">
              <a:buNone/>
            </a:pPr>
            <a:r>
              <a:rPr lang="fa-IR" sz="9600" dirty="0">
                <a:cs typeface="B Mitra" panose="00000400000000000000" pitchFamily="2" charset="-78"/>
              </a:rPr>
              <a:t>2-	پيش بينی و بکارگيري منابع مورد نياز </a:t>
            </a:r>
          </a:p>
          <a:p>
            <a:pPr marL="0" indent="0" algn="r" rtl="1">
              <a:buNone/>
            </a:pPr>
            <a:r>
              <a:rPr lang="fa-IR" sz="9600" dirty="0" smtClean="0">
                <a:cs typeface="B Mitra" panose="00000400000000000000" pitchFamily="2" charset="-78"/>
              </a:rPr>
              <a:t>3-</a:t>
            </a:r>
            <a:r>
              <a:rPr lang="fa-IR" sz="9600" dirty="0">
                <a:cs typeface="B Mitra" panose="00000400000000000000" pitchFamily="2" charset="-78"/>
              </a:rPr>
              <a:t>	اجراي شيوه نامه اجرایی برنامه ابلاغی از سوي ستاد کشوري </a:t>
            </a:r>
          </a:p>
          <a:p>
            <a:pPr marL="0" indent="0" algn="r" rtl="1">
              <a:buNone/>
            </a:pPr>
            <a:r>
              <a:rPr lang="fa-IR" sz="9600" dirty="0">
                <a:cs typeface="B Mitra" panose="00000400000000000000" pitchFamily="2" charset="-78"/>
              </a:rPr>
              <a:t>4-	برآورد تعداد نيروي تيم آموزشی و تامين آن براي  </a:t>
            </a:r>
          </a:p>
          <a:p>
            <a:pPr marL="0" indent="0" algn="r" rtl="1">
              <a:buNone/>
            </a:pPr>
            <a:r>
              <a:rPr lang="fa-IR" sz="9600" dirty="0">
                <a:cs typeface="B Mitra" panose="00000400000000000000" pitchFamily="2" charset="-78"/>
              </a:rPr>
              <a:t>•	آموزش پزشکان درمانگر شبکه هاي بهداشت </a:t>
            </a:r>
            <a:r>
              <a:rPr lang="fa-IR" sz="9600" dirty="0" smtClean="0">
                <a:cs typeface="B Mitra" panose="00000400000000000000" pitchFamily="2" charset="-78"/>
              </a:rPr>
              <a:t>(بصورت </a:t>
            </a:r>
            <a:r>
              <a:rPr lang="fa-IR" sz="9600" dirty="0">
                <a:cs typeface="B Mitra" panose="00000400000000000000" pitchFamily="2" charset="-78"/>
              </a:rPr>
              <a:t>حضوري یا </a:t>
            </a:r>
            <a:r>
              <a:rPr lang="fa-IR" sz="9600" dirty="0" smtClean="0">
                <a:cs typeface="B Mitra" panose="00000400000000000000" pitchFamily="2" charset="-78"/>
              </a:rPr>
              <a:t>وبينار) </a:t>
            </a:r>
            <a:endParaRPr lang="fa-IR" sz="9600" dirty="0">
              <a:cs typeface="B Mitra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9600" dirty="0">
                <a:cs typeface="B Mitra" panose="00000400000000000000" pitchFamily="2" charset="-78"/>
              </a:rPr>
              <a:t>•	آموزش مربيان بهورزي و کارشناسان سلامت خانواده </a:t>
            </a:r>
            <a:r>
              <a:rPr lang="fa-IR" sz="9600" dirty="0" smtClean="0">
                <a:cs typeface="B Mitra" panose="00000400000000000000" pitchFamily="2" charset="-78"/>
              </a:rPr>
              <a:t>( </a:t>
            </a:r>
            <a:r>
              <a:rPr lang="fa-IR" sz="9600" dirty="0">
                <a:cs typeface="B Mitra" panose="00000400000000000000" pitchFamily="2" charset="-78"/>
              </a:rPr>
              <a:t>بصورت </a:t>
            </a:r>
            <a:r>
              <a:rPr lang="fa-IR" sz="9600" dirty="0" smtClean="0">
                <a:cs typeface="B Mitra" panose="00000400000000000000" pitchFamily="2" charset="-78"/>
              </a:rPr>
              <a:t>حضوري) </a:t>
            </a:r>
            <a:endParaRPr lang="fa-IR" sz="9600" dirty="0">
              <a:cs typeface="B Mitra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9600" dirty="0">
                <a:cs typeface="B Mitra" panose="00000400000000000000" pitchFamily="2" charset="-78"/>
              </a:rPr>
              <a:t>•	آموزش کارشناسان ستادي </a:t>
            </a:r>
            <a:r>
              <a:rPr lang="fa-IR" sz="9600" dirty="0" smtClean="0">
                <a:cs typeface="B Mitra" panose="00000400000000000000" pitchFamily="2" charset="-78"/>
              </a:rPr>
              <a:t>(بصورت وبينار) </a:t>
            </a:r>
            <a:endParaRPr lang="fa-IR" sz="9600" dirty="0">
              <a:cs typeface="B Mitra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9600" dirty="0">
                <a:cs typeface="B Mitra" panose="00000400000000000000" pitchFamily="2" charset="-78"/>
              </a:rPr>
              <a:t>•	آموزش کارشناسان مراکز خدمات جامع سلامت </a:t>
            </a:r>
            <a:r>
              <a:rPr lang="fa-IR" sz="9600" dirty="0" smtClean="0">
                <a:cs typeface="B Mitra" panose="00000400000000000000" pitchFamily="2" charset="-78"/>
              </a:rPr>
              <a:t>(بصورت وبينار) </a:t>
            </a:r>
            <a:endParaRPr lang="fa-IR" sz="9600" dirty="0">
              <a:cs typeface="B Mitra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9600" dirty="0">
                <a:cs typeface="B Mitra" panose="00000400000000000000" pitchFamily="2" charset="-78"/>
              </a:rPr>
              <a:t>•	آموزش بهورز/ مراقب سلامت </a:t>
            </a:r>
            <a:r>
              <a:rPr lang="fa-IR" sz="9600" dirty="0" smtClean="0">
                <a:cs typeface="B Mitra" panose="00000400000000000000" pitchFamily="2" charset="-78"/>
              </a:rPr>
              <a:t>(بصورت حضوري) </a:t>
            </a:r>
            <a:endParaRPr lang="fa-IR" sz="9600" dirty="0">
              <a:cs typeface="B Mitra" panose="00000400000000000000" pitchFamily="2" charset="-78"/>
            </a:endParaRPr>
          </a:p>
          <a:p>
            <a:pPr marL="0" indent="0" algn="r" rtl="1">
              <a:buNone/>
            </a:pPr>
            <a:endParaRPr lang="fa-IR" sz="9600" dirty="0">
              <a:cs typeface="B Mitra" panose="00000400000000000000" pitchFamily="2" charset="-78"/>
            </a:endParaRPr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-726282" y="6326934"/>
            <a:ext cx="3896824" cy="3485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a-IR" sz="1800" dirty="0" smtClean="0">
                <a:cs typeface="B Mitra" panose="00000400000000000000" pitchFamily="2" charset="-78"/>
              </a:rPr>
              <a:t>واحد طب ایرانی</a:t>
            </a:r>
            <a:endParaRPr lang="en-US" sz="1800" dirty="0">
              <a:cs typeface="B Mitra" panose="000004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9460122" y="6326934"/>
            <a:ext cx="2601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گروه توسعه </a:t>
            </a:r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شبکه و ارتقاء سلامت</a:t>
            </a:r>
            <a:endParaRPr lang="en-US" sz="14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382843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8305" y="117237"/>
            <a:ext cx="10353761" cy="1326321"/>
          </a:xfrm>
        </p:spPr>
        <p:txBody>
          <a:bodyPr/>
          <a:lstStyle/>
          <a:p>
            <a:r>
              <a:rPr lang="fa-IR" dirty="0">
                <a:cs typeface="B Titr" panose="00000700000000000000" pitchFamily="2" charset="-78"/>
              </a:rPr>
              <a:t>شرح وظایف نیروی انسانی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5800" y="1154261"/>
            <a:ext cx="10353762" cy="827245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fa-IR" sz="2400" dirty="0">
                <a:cs typeface="B Titr" panose="00000700000000000000" pitchFamily="2" charset="-78"/>
              </a:rPr>
              <a:t>شرح وظایف کارشناسان ستادی 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-726282" y="6326934"/>
            <a:ext cx="3896824" cy="3485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a-IR" sz="1800" dirty="0" smtClean="0">
                <a:cs typeface="B Mitra" panose="00000400000000000000" pitchFamily="2" charset="-78"/>
              </a:rPr>
              <a:t>واحد طب ایرانی</a:t>
            </a:r>
            <a:endParaRPr lang="en-US" sz="1800" dirty="0">
              <a:cs typeface="B Mitra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57326" y="1750493"/>
            <a:ext cx="746544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dirty="0"/>
              <a:t>•	</a:t>
            </a: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آشنایی با </a:t>
            </a:r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آموزه هاي </a:t>
            </a: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سبک زندگی سالم در طب ایرانی بر اساس محتواي آموزشی به منظور پاسخ </a:t>
            </a:r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به ابهامات </a:t>
            </a: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مراقبين سلامت و بهورزان </a:t>
            </a:r>
          </a:p>
          <a:p>
            <a:pPr algn="r" rtl="1">
              <a:lnSpc>
                <a:spcPct val="150000"/>
              </a:lnSpc>
            </a:pP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	مشارکت در پایش و نظارت برنامه طب ایرانی در سطح دانشگاه و شهرستا</a:t>
            </a:r>
            <a:r>
              <a:rPr lang="fa-IR" dirty="0"/>
              <a:t>ن</a:t>
            </a:r>
          </a:p>
        </p:txBody>
      </p:sp>
      <p:sp>
        <p:nvSpPr>
          <p:cNvPr id="9" name="Rectangle 8"/>
          <p:cNvSpPr/>
          <p:nvPr/>
        </p:nvSpPr>
        <p:spPr>
          <a:xfrm>
            <a:off x="8691481" y="3631987"/>
            <a:ext cx="27767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dirty="0">
                <a:cs typeface="B Titr" panose="00000700000000000000" pitchFamily="2" charset="-78"/>
              </a:rPr>
              <a:t>	</a:t>
            </a: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Titr" panose="00000700000000000000" pitchFamily="2" charset="-78"/>
              </a:rPr>
              <a:t> شرح وظایف پزشك</a:t>
            </a:r>
            <a:r>
              <a:rPr lang="fa-IR" dirty="0">
                <a:cs typeface="B Titr" panose="00000700000000000000" pitchFamily="2" charset="-78"/>
              </a:rPr>
              <a:t>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05747" y="4214788"/>
            <a:ext cx="661702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dirty="0"/>
              <a:t>•	</a:t>
            </a: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آشنایی با مبانی و </a:t>
            </a:r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آموزه هاي </a:t>
            </a: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طب ایرانی بر اساس محتواي آموزشی به منظور پاسخ به ابهامات مراقبين سلامت و بهورزان </a:t>
            </a:r>
          </a:p>
          <a:p>
            <a:pPr algn="r" rtl="1">
              <a:lnSpc>
                <a:spcPct val="150000"/>
              </a:lnSpc>
            </a:pP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	مشارکت در پایش و نظارت برنامه طب ایرانی 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TextBox 11"/>
          <p:cNvSpPr txBox="1"/>
          <p:nvPr/>
        </p:nvSpPr>
        <p:spPr>
          <a:xfrm>
            <a:off x="9460122" y="6326934"/>
            <a:ext cx="2601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گروه توسعه </a:t>
            </a:r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شبکه و ارتقاء سلامت</a:t>
            </a:r>
            <a:endParaRPr lang="en-US" sz="14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2434549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16727" y="263153"/>
            <a:ext cx="8544367" cy="1118191"/>
          </a:xfrm>
        </p:spPr>
        <p:txBody>
          <a:bodyPr/>
          <a:lstStyle/>
          <a:p>
            <a:pPr marL="0" indent="0" algn="ctr">
              <a:buNone/>
            </a:pPr>
            <a:r>
              <a:rPr lang="fa-IR" dirty="0">
                <a:cs typeface="B Titr" panose="00000700000000000000" pitchFamily="2" charset="-78"/>
              </a:rPr>
              <a:t>شرح وظایف مربیان آموزش بهورزی و </a:t>
            </a:r>
            <a:r>
              <a:rPr lang="fa-IR" dirty="0" smtClean="0">
                <a:cs typeface="B Titr" panose="00000700000000000000" pitchFamily="2" charset="-78"/>
              </a:rPr>
              <a:t>کارشنا </a:t>
            </a:r>
            <a:r>
              <a:rPr lang="fa-IR" dirty="0">
                <a:cs typeface="B Titr" panose="00000700000000000000" pitchFamily="2" charset="-78"/>
              </a:rPr>
              <a:t>سان سلامت خانواده تیم </a:t>
            </a:r>
            <a:r>
              <a:rPr lang="fa-IR" sz="2400" dirty="0" smtClean="0">
                <a:cs typeface="B Titr" panose="00000700000000000000" pitchFamily="2" charset="-78"/>
              </a:rPr>
              <a:t>آموز</a:t>
            </a:r>
            <a:r>
              <a:rPr lang="fa-IR" dirty="0" smtClean="0">
                <a:cs typeface="B Titr" panose="00000700000000000000" pitchFamily="2" charset="-78"/>
              </a:rPr>
              <a:t>شی </a:t>
            </a:r>
            <a:r>
              <a:rPr lang="fa-IR" dirty="0">
                <a:cs typeface="B Titr" panose="00000700000000000000" pitchFamily="2" charset="-78"/>
              </a:rPr>
              <a:t>بهورزان و مراقبین </a:t>
            </a:r>
            <a:r>
              <a:rPr lang="fa-IR" dirty="0" smtClean="0">
                <a:cs typeface="B Titr" panose="00000700000000000000" pitchFamily="2" charset="-78"/>
              </a:rPr>
              <a:t>سلامت: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-726282" y="6326934"/>
            <a:ext cx="3896824" cy="3485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a-IR" sz="1800" dirty="0" smtClean="0">
                <a:cs typeface="B Mitra" panose="00000400000000000000" pitchFamily="2" charset="-78"/>
              </a:rPr>
              <a:t>واحد طب ایرانی</a:t>
            </a:r>
            <a:endParaRPr lang="en-US" sz="1800" dirty="0">
              <a:cs typeface="B Mitra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07673" y="1853584"/>
            <a:ext cx="8853054" cy="3535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dirty="0"/>
              <a:t>•	</a:t>
            </a: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گذراندن دوره آشنایی با </a:t>
            </a:r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آموزه هاي </a:t>
            </a: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سبک زندگی سالم در طب ایرانی بر اساس محتواي آموزشی به منظور آموزش مراقبين سلامت و بهورزان و رفع ابهامات </a:t>
            </a:r>
          </a:p>
          <a:p>
            <a:pPr algn="r" rtl="1">
              <a:lnSpc>
                <a:spcPct val="150000"/>
              </a:lnSpc>
            </a:pP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	مشارکت در پایش و نظارت برنامه طب ایرانی در سطح دانشگاه و شهرستان </a:t>
            </a:r>
          </a:p>
          <a:p>
            <a:pPr algn="r" rtl="1">
              <a:lnSpc>
                <a:spcPct val="150000"/>
              </a:lnSpc>
            </a:pP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	آموزش طب ایرانی به بهورزان و مراقبين سلامت </a:t>
            </a:r>
          </a:p>
          <a:p>
            <a:pPr algn="r" rtl="1">
              <a:lnSpc>
                <a:spcPct val="150000"/>
              </a:lnSpc>
            </a:pP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	آموزش برقراري ارتباط به بهورزان و مراقبين سلامت </a:t>
            </a:r>
          </a:p>
          <a:p>
            <a:pPr algn="r" rtl="1">
              <a:lnSpc>
                <a:spcPct val="150000"/>
              </a:lnSpc>
            </a:pP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	ارزشيابی </a:t>
            </a:r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برنامه هاي </a:t>
            </a: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آموزشی 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9460122" y="6326934"/>
            <a:ext cx="2601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گروه توسعه </a:t>
            </a:r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شبکه و ارتقاء سلامت</a:t>
            </a:r>
            <a:endParaRPr lang="en-US" sz="14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91778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8548254" y="327274"/>
            <a:ext cx="1677199" cy="75338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sz="3600" dirty="0" smtClean="0"/>
              <a:t>مقدمه:  </a:t>
            </a:r>
            <a:endParaRPr lang="en-US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43722" y="1540137"/>
            <a:ext cx="9184386" cy="3695136"/>
          </a:xfrm>
        </p:spPr>
        <p:txBody>
          <a:bodyPr>
            <a:normAutofit fontScale="92500"/>
          </a:bodyPr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Mitra" panose="00000400000000000000" pitchFamily="2" charset="-78"/>
              </a:rPr>
              <a:t>امروزه </a:t>
            </a:r>
            <a:r>
              <a:rPr lang="fa-IR" sz="2400" dirty="0">
                <a:cs typeface="B Mitra" panose="00000400000000000000" pitchFamily="2" charset="-78"/>
              </a:rPr>
              <a:t>به دليل تغيير </a:t>
            </a:r>
            <a:r>
              <a:rPr lang="fa-IR" sz="2400" dirty="0" smtClean="0">
                <a:cs typeface="B Mitra" panose="00000400000000000000" pitchFamily="2" charset="-78"/>
              </a:rPr>
              <a:t>سبک زندگی، </a:t>
            </a:r>
            <a:r>
              <a:rPr lang="fa-IR" sz="2400" dirty="0">
                <a:cs typeface="B Mitra" panose="00000400000000000000" pitchFamily="2" charset="-78"/>
              </a:rPr>
              <a:t>مردم آلودگی محيط </a:t>
            </a:r>
            <a:r>
              <a:rPr lang="fa-IR" sz="2400" dirty="0" smtClean="0">
                <a:cs typeface="B Mitra" panose="00000400000000000000" pitchFamily="2" charset="-78"/>
              </a:rPr>
              <a:t>زیست، </a:t>
            </a:r>
            <a:r>
              <a:rPr lang="fa-IR" sz="2400" dirty="0">
                <a:cs typeface="B Mitra" panose="00000400000000000000" pitchFamily="2" charset="-78"/>
              </a:rPr>
              <a:t>افزایش </a:t>
            </a:r>
            <a:r>
              <a:rPr lang="fa-IR" sz="2400" dirty="0" smtClean="0">
                <a:cs typeface="B Mitra" panose="00000400000000000000" pitchFamily="2" charset="-78"/>
              </a:rPr>
              <a:t>استرسهاي محيطی، </a:t>
            </a:r>
            <a:r>
              <a:rPr lang="fa-IR" sz="2400" dirty="0">
                <a:cs typeface="B Mitra" panose="00000400000000000000" pitchFamily="2" charset="-78"/>
              </a:rPr>
              <a:t>کم </a:t>
            </a:r>
            <a:r>
              <a:rPr lang="fa-IR" sz="2400" dirty="0" smtClean="0">
                <a:cs typeface="B Mitra" panose="00000400000000000000" pitchFamily="2" charset="-78"/>
              </a:rPr>
              <a:t>تحرکی، تغيير</a:t>
            </a:r>
            <a:endParaRPr lang="fa-IR" sz="2400" dirty="0">
              <a:cs typeface="B Mitra" panose="00000400000000000000" pitchFamily="2" charset="-78"/>
            </a:endParaRPr>
          </a:p>
          <a:p>
            <a:pPr marL="0" indent="0" algn="justLow" rtl="1">
              <a:lnSpc>
                <a:spcPct val="150000"/>
              </a:lnSpc>
              <a:buNone/>
            </a:pPr>
            <a:r>
              <a:rPr lang="fa-IR" sz="2400" dirty="0" smtClean="0">
                <a:cs typeface="B Mitra" panose="00000400000000000000" pitchFamily="2" charset="-78"/>
              </a:rPr>
              <a:t>سا عات </a:t>
            </a:r>
            <a:r>
              <a:rPr lang="fa-IR" sz="2400" dirty="0">
                <a:cs typeface="B Mitra" panose="00000400000000000000" pitchFamily="2" charset="-78"/>
              </a:rPr>
              <a:t>خواب بر </a:t>
            </a:r>
            <a:r>
              <a:rPr lang="fa-IR" sz="2400" dirty="0" smtClean="0">
                <a:cs typeface="B Mitra" panose="00000400000000000000" pitchFamily="2" charset="-78"/>
              </a:rPr>
              <a:t>خلاف </a:t>
            </a:r>
            <a:r>
              <a:rPr lang="fa-IR" sz="2400" dirty="0">
                <a:cs typeface="B Mitra" panose="00000400000000000000" pitchFamily="2" charset="-78"/>
              </a:rPr>
              <a:t>نظم بيولوژیک بدن و تغيير </a:t>
            </a:r>
            <a:r>
              <a:rPr lang="fa-IR" sz="2400" dirty="0" smtClean="0">
                <a:cs typeface="B Mitra" panose="00000400000000000000" pitchFamily="2" charset="-78"/>
              </a:rPr>
              <a:t>عادات </a:t>
            </a:r>
            <a:r>
              <a:rPr lang="fa-IR" sz="2400" dirty="0">
                <a:cs typeface="B Mitra" panose="00000400000000000000" pitchFamily="2" charset="-78"/>
              </a:rPr>
              <a:t>غذایی </a:t>
            </a:r>
            <a:r>
              <a:rPr lang="fa-IR" sz="2400" dirty="0" smtClean="0">
                <a:cs typeface="B Mitra" panose="00000400000000000000" pitchFamily="2" charset="-78"/>
              </a:rPr>
              <a:t>علیرغم </a:t>
            </a:r>
            <a:r>
              <a:rPr lang="fa-IR" sz="2400" dirty="0">
                <a:cs typeface="B Mitra" panose="00000400000000000000" pitchFamily="2" charset="-78"/>
              </a:rPr>
              <a:t>کنترل </a:t>
            </a:r>
            <a:r>
              <a:rPr lang="fa-IR" sz="2400" dirty="0">
                <a:effectLst/>
                <a:cs typeface="B Mitra" panose="00000400000000000000" pitchFamily="2" charset="-78"/>
              </a:rPr>
              <a:t>بيماريهاي</a:t>
            </a:r>
            <a:r>
              <a:rPr lang="fa-IR" sz="2400" dirty="0">
                <a:cs typeface="B Mitra" panose="00000400000000000000" pitchFamily="2" charset="-78"/>
              </a:rPr>
              <a:t> واگير و </a:t>
            </a:r>
            <a:r>
              <a:rPr lang="fa-IR" sz="2400" dirty="0" smtClean="0">
                <a:cs typeface="B Mitra" panose="00000400000000000000" pitchFamily="2" charset="-78"/>
              </a:rPr>
              <a:t>عفونی </a:t>
            </a:r>
            <a:r>
              <a:rPr lang="fa-IR" sz="2400" dirty="0">
                <a:cs typeface="B Mitra" panose="00000400000000000000" pitchFamily="2" charset="-78"/>
              </a:rPr>
              <a:t>افزایش </a:t>
            </a:r>
          </a:p>
          <a:p>
            <a:pPr marL="0" indent="0" algn="justLow" rtl="1">
              <a:lnSpc>
                <a:spcPct val="150000"/>
              </a:lnSpc>
              <a:buNone/>
            </a:pPr>
            <a:r>
              <a:rPr lang="fa-IR" sz="2400" dirty="0">
                <a:cs typeface="B Mitra" panose="00000400000000000000" pitchFamily="2" charset="-78"/>
              </a:rPr>
              <a:t>شاخص اميد زندگی و تغيير ساختار </a:t>
            </a:r>
            <a:r>
              <a:rPr lang="fa-IR" sz="2400" dirty="0" smtClean="0">
                <a:cs typeface="B Mitra" panose="00000400000000000000" pitchFamily="2" charset="-78"/>
              </a:rPr>
              <a:t>نسبی </a:t>
            </a:r>
            <a:r>
              <a:rPr lang="fa-IR" sz="2400" dirty="0">
                <a:cs typeface="B Mitra" panose="00000400000000000000" pitchFamily="2" charset="-78"/>
              </a:rPr>
              <a:t>جمعيت به سمت سالمندي بار بيماريهاي غيرواگير افزایش یافته ا ست؛</a:t>
            </a:r>
          </a:p>
          <a:p>
            <a:pPr marL="0" indent="0" algn="justLow" rtl="1">
              <a:lnSpc>
                <a:spcPct val="150000"/>
              </a:lnSpc>
              <a:buNone/>
            </a:pPr>
            <a:r>
              <a:rPr lang="fa-IR" sz="2400" dirty="0">
                <a:cs typeface="B Mitra" panose="00000400000000000000" pitchFamily="2" charset="-78"/>
              </a:rPr>
              <a:t>که </a:t>
            </a:r>
            <a:r>
              <a:rPr lang="fa-IR" sz="2400" dirty="0" smtClean="0">
                <a:cs typeface="B Mitra" panose="00000400000000000000" pitchFamily="2" charset="-78"/>
              </a:rPr>
              <a:t>سالانه هزینه هاي </a:t>
            </a:r>
            <a:r>
              <a:rPr lang="fa-IR" sz="2400" dirty="0">
                <a:cs typeface="B Mitra" panose="00000400000000000000" pitchFamily="2" charset="-78"/>
              </a:rPr>
              <a:t>سنگينی به نظام </a:t>
            </a:r>
            <a:r>
              <a:rPr lang="fa-IR" sz="2400" dirty="0" smtClean="0">
                <a:cs typeface="B Mitra" panose="00000400000000000000" pitchFamily="2" charset="-78"/>
              </a:rPr>
              <a:t>سلامت </a:t>
            </a:r>
            <a:r>
              <a:rPr lang="fa-IR" sz="2400" dirty="0">
                <a:cs typeface="B Mitra" panose="00000400000000000000" pitchFamily="2" charset="-78"/>
              </a:rPr>
              <a:t>کشور تحميل میکند. ارتقاي </a:t>
            </a:r>
            <a:r>
              <a:rPr lang="fa-IR" sz="2400" dirty="0" smtClean="0">
                <a:cs typeface="B Mitra" panose="00000400000000000000" pitchFamily="2" charset="-78"/>
              </a:rPr>
              <a:t>سلامت </a:t>
            </a:r>
            <a:r>
              <a:rPr lang="fa-IR" sz="2400" dirty="0">
                <a:cs typeface="B Mitra" panose="00000400000000000000" pitchFamily="2" charset="-78"/>
              </a:rPr>
              <a:t>و کاهش بار این بيماريها مستلزم </a:t>
            </a:r>
          </a:p>
          <a:p>
            <a:pPr marL="0" indent="0" algn="justLow" rtl="1">
              <a:lnSpc>
                <a:spcPct val="150000"/>
              </a:lnSpc>
              <a:buNone/>
            </a:pPr>
            <a:r>
              <a:rPr lang="fa-IR" sz="2400" dirty="0">
                <a:cs typeface="B Mitra" panose="00000400000000000000" pitchFamily="2" charset="-78"/>
              </a:rPr>
              <a:t>افزایش سطح سواد </a:t>
            </a:r>
            <a:r>
              <a:rPr lang="fa-IR" sz="2400" dirty="0" smtClean="0">
                <a:cs typeface="B Mitra" panose="00000400000000000000" pitchFamily="2" charset="-78"/>
              </a:rPr>
              <a:t>سلامت </a:t>
            </a:r>
            <a:r>
              <a:rPr lang="fa-IR" sz="2400" dirty="0">
                <a:cs typeface="B Mitra" panose="00000400000000000000" pitchFamily="2" charset="-78"/>
              </a:rPr>
              <a:t>مردم و تغيير رفتار و شيوه زندگی </a:t>
            </a:r>
            <a:r>
              <a:rPr lang="fa-IR" sz="2400" dirty="0" smtClean="0">
                <a:cs typeface="B Mitra" panose="00000400000000000000" pitchFamily="2" charset="-78"/>
              </a:rPr>
              <a:t>آنهاست.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460122" y="6326934"/>
            <a:ext cx="2601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گروه توسعه </a:t>
            </a:r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شبکه و ارتقاء سلامت</a:t>
            </a:r>
            <a:endParaRPr lang="en-US" sz="14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12" name="Title 3"/>
          <p:cNvSpPr txBox="1">
            <a:spLocks/>
          </p:cNvSpPr>
          <p:nvPr/>
        </p:nvSpPr>
        <p:spPr>
          <a:xfrm>
            <a:off x="-726282" y="6326934"/>
            <a:ext cx="3896824" cy="3485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a-IR" sz="1800" dirty="0" smtClean="0">
                <a:cs typeface="B Mitra" panose="00000400000000000000" pitchFamily="2" charset="-78"/>
              </a:rPr>
              <a:t>واحد طب ایرانی</a:t>
            </a:r>
            <a:endParaRPr lang="en-US" sz="1800" dirty="0">
              <a:cs typeface="B Mitr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499514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2472" y="822249"/>
            <a:ext cx="7429847" cy="651164"/>
          </a:xfrm>
        </p:spPr>
        <p:txBody>
          <a:bodyPr>
            <a:normAutofit/>
          </a:bodyPr>
          <a:lstStyle/>
          <a:p>
            <a:r>
              <a:rPr lang="fa-IR" sz="2400" dirty="0">
                <a:cs typeface="B Titr" panose="00000700000000000000" pitchFamily="2" charset="-78"/>
              </a:rPr>
              <a:t>شرح وظایف کارشناسان مراکز خدمات جامع سلامت 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0" y="2094314"/>
            <a:ext cx="9168894" cy="1805859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400" dirty="0">
                <a:cs typeface="B Mitra" panose="00000400000000000000" pitchFamily="2" charset="-78"/>
              </a:rPr>
              <a:t>•	آشنایی با </a:t>
            </a:r>
            <a:r>
              <a:rPr lang="fa-IR" sz="2400" dirty="0" smtClean="0">
                <a:cs typeface="B Mitra" panose="00000400000000000000" pitchFamily="2" charset="-78"/>
              </a:rPr>
              <a:t>آموزه هاي </a:t>
            </a:r>
            <a:r>
              <a:rPr lang="fa-IR" sz="2400" dirty="0">
                <a:cs typeface="B Mitra" panose="00000400000000000000" pitchFamily="2" charset="-78"/>
              </a:rPr>
              <a:t>سبک زندگی سالم در طب ایرانی بر اساس محتواي آموزشی به منظور پاسخ به ابهامات مراقبين سلامت و بهورزان </a:t>
            </a:r>
          </a:p>
          <a:p>
            <a:pPr marL="0" indent="0" algn="r" rtl="1">
              <a:buNone/>
            </a:pPr>
            <a:r>
              <a:rPr lang="fa-IR" sz="2400" dirty="0">
                <a:cs typeface="B Mitra" panose="00000400000000000000" pitchFamily="2" charset="-78"/>
              </a:rPr>
              <a:t>•	مشارکت در پایش و نظارت برنامه طب ایرانی </a:t>
            </a:r>
          </a:p>
          <a:p>
            <a:pPr marL="0" indent="0" algn="r" rtl="1">
              <a:buNone/>
            </a:pP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-726282" y="6326934"/>
            <a:ext cx="3896824" cy="3485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a-IR" sz="1800" dirty="0" smtClean="0">
                <a:cs typeface="B Mitra" panose="00000400000000000000" pitchFamily="2" charset="-78"/>
              </a:rPr>
              <a:t>واحد طب ایرانی</a:t>
            </a:r>
            <a:endParaRPr lang="en-US" sz="1800" dirty="0">
              <a:cs typeface="B Mitra" panose="000004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9460122" y="6326934"/>
            <a:ext cx="2601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گروه توسعه </a:t>
            </a:r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شبکه و ارتقاء سلامت</a:t>
            </a:r>
            <a:endParaRPr lang="en-US" sz="14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519359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35804" y="-9096"/>
            <a:ext cx="5874932" cy="1326321"/>
          </a:xfrm>
        </p:spPr>
        <p:txBody>
          <a:bodyPr>
            <a:normAutofit/>
          </a:bodyPr>
          <a:lstStyle/>
          <a:p>
            <a:pPr algn="r" rtl="1"/>
            <a:r>
              <a:rPr lang="fa-IR" sz="2400" dirty="0">
                <a:cs typeface="B Titr" panose="00000700000000000000" pitchFamily="2" charset="-78"/>
              </a:rPr>
              <a:t>شرح وظایف مراقبین سلامت /بهورز </a:t>
            </a:r>
            <a:r>
              <a:rPr lang="fa-IR" sz="2400" dirty="0" smtClean="0">
                <a:cs typeface="B Titr" panose="00000700000000000000" pitchFamily="2" charset="-78"/>
              </a:rPr>
              <a:t>: 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88745" y="1043117"/>
            <a:ext cx="9729949" cy="3695136"/>
          </a:xfrm>
        </p:spPr>
        <p:txBody>
          <a:bodyPr>
            <a:noAutofit/>
          </a:bodyPr>
          <a:lstStyle/>
          <a:p>
            <a:pPr marL="0" indent="0" algn="r" rtl="1">
              <a:lnSpc>
                <a:spcPct val="100000"/>
              </a:lnSpc>
              <a:buNone/>
            </a:pPr>
            <a:r>
              <a:rPr lang="fa-IR" sz="2400" dirty="0">
                <a:cs typeface="B Mitra" panose="00000400000000000000" pitchFamily="2" charset="-78"/>
              </a:rPr>
              <a:t>•	گذراندن دوره آشنایی با </a:t>
            </a:r>
            <a:r>
              <a:rPr lang="fa-IR" sz="2400" dirty="0" smtClean="0">
                <a:cs typeface="B Mitra" panose="00000400000000000000" pitchFamily="2" charset="-78"/>
              </a:rPr>
              <a:t>آموزه هاي </a:t>
            </a:r>
            <a:r>
              <a:rPr lang="fa-IR" sz="2400" dirty="0">
                <a:cs typeface="B Mitra" panose="00000400000000000000" pitchFamily="2" charset="-78"/>
              </a:rPr>
              <a:t>سبک زندگی سالم در طب ایرانی بر اساس محتواي آموزشی به منظور آموزش جمعيت تحت پوشش خانهي بهداشت/ پایگاه سلامت 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sz="2400" dirty="0">
                <a:cs typeface="B Mitra" panose="00000400000000000000" pitchFamily="2" charset="-78"/>
              </a:rPr>
              <a:t>•	برگزاري </a:t>
            </a:r>
            <a:r>
              <a:rPr lang="fa-IR" sz="2400" dirty="0" smtClean="0">
                <a:cs typeface="B Mitra" panose="00000400000000000000" pitchFamily="2" charset="-78"/>
              </a:rPr>
              <a:t>پویش هاي </a:t>
            </a:r>
            <a:r>
              <a:rPr lang="fa-IR" sz="2400" dirty="0">
                <a:cs typeface="B Mitra" panose="00000400000000000000" pitchFamily="2" charset="-78"/>
              </a:rPr>
              <a:t>آموزشی و </a:t>
            </a:r>
            <a:r>
              <a:rPr lang="fa-IR" sz="2400" dirty="0" smtClean="0">
                <a:cs typeface="B Mitra" panose="00000400000000000000" pitchFamily="2" charset="-78"/>
              </a:rPr>
              <a:t>اطلاع رسانی </a:t>
            </a:r>
            <a:r>
              <a:rPr lang="fa-IR" sz="2400" dirty="0">
                <a:cs typeface="B Mitra" panose="00000400000000000000" pitchFamily="2" charset="-78"/>
              </a:rPr>
              <a:t>درباره برنامه 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sz="2400" dirty="0">
                <a:cs typeface="B Mitra" panose="00000400000000000000" pitchFamily="2" charset="-78"/>
              </a:rPr>
              <a:t>•	تکميل شناسنامه سبک زندگی براي جمعيت تحت پوشش </a:t>
            </a:r>
            <a:r>
              <a:rPr lang="fa-IR" sz="2400" dirty="0" smtClean="0">
                <a:cs typeface="B Mitra" panose="00000400000000000000" pitchFamily="2" charset="-78"/>
              </a:rPr>
              <a:t>خانه ي </a:t>
            </a:r>
            <a:r>
              <a:rPr lang="fa-IR" sz="2400" dirty="0">
                <a:cs typeface="B Mitra" panose="00000400000000000000" pitchFamily="2" charset="-78"/>
              </a:rPr>
              <a:t>بهداشت/ پایگاه سلامت و ثبت در سامانه 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sz="2400" dirty="0">
                <a:cs typeface="B Mitra" panose="00000400000000000000" pitchFamily="2" charset="-78"/>
              </a:rPr>
              <a:t>•	</a:t>
            </a:r>
            <a:r>
              <a:rPr lang="fa-IR" sz="2400" dirty="0" smtClean="0">
                <a:cs typeface="B Mitra" panose="00000400000000000000" pitchFamily="2" charset="-78"/>
              </a:rPr>
              <a:t>اطلاع </a:t>
            </a:r>
            <a:r>
              <a:rPr lang="fa-IR" sz="2400" dirty="0">
                <a:cs typeface="B Mitra" panose="00000400000000000000" pitchFamily="2" charset="-78"/>
              </a:rPr>
              <a:t>رسانی  </a:t>
            </a:r>
            <a:r>
              <a:rPr lang="fa-IR" sz="2400" dirty="0" smtClean="0">
                <a:cs typeface="B Mitra" panose="00000400000000000000" pitchFamily="2" charset="-78"/>
              </a:rPr>
              <a:t>عمومی </a:t>
            </a:r>
            <a:r>
              <a:rPr lang="fa-IR" sz="2400" dirty="0">
                <a:cs typeface="B Mitra" panose="00000400000000000000" pitchFamily="2" charset="-78"/>
              </a:rPr>
              <a:t>و آموزش سبک زندگی سالم به شکل گروهی  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sz="2400" dirty="0">
                <a:cs typeface="B Mitra" panose="00000400000000000000" pitchFamily="2" charset="-78"/>
              </a:rPr>
              <a:t>•	آموزش اصلاح سبک زندگی به جمعيت تحت پوشش </a:t>
            </a:r>
            <a:r>
              <a:rPr lang="fa-IR" sz="2400" dirty="0" smtClean="0">
                <a:cs typeface="B Mitra" panose="00000400000000000000" pitchFamily="2" charset="-78"/>
              </a:rPr>
              <a:t>خانه ي </a:t>
            </a:r>
            <a:r>
              <a:rPr lang="fa-IR" sz="2400" dirty="0">
                <a:cs typeface="B Mitra" panose="00000400000000000000" pitchFamily="2" charset="-78"/>
              </a:rPr>
              <a:t>بهداشت/ پایگاه سلامت و ثبت در سامانه </a:t>
            </a:r>
            <a:r>
              <a:rPr lang="fa-IR" sz="2400" dirty="0" smtClean="0">
                <a:cs typeface="B Mitra" panose="00000400000000000000" pitchFamily="2" charset="-78"/>
              </a:rPr>
              <a:t>(آموزش فردي) </a:t>
            </a:r>
            <a:endParaRPr lang="fa-IR" sz="2400" dirty="0">
              <a:cs typeface="B Mitra" panose="00000400000000000000" pitchFamily="2" charset="-78"/>
            </a:endParaRP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sz="2400" dirty="0">
                <a:cs typeface="B Mitra" panose="00000400000000000000" pitchFamily="2" charset="-78"/>
              </a:rPr>
              <a:t>•	به روز رسانی شناسنامه سبک زندگی در مراجعات بعدي متقاضيان دریافت آموزش طب ایرانی و ثبت در سامانه 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sz="2400" dirty="0">
                <a:cs typeface="B Mitra" panose="00000400000000000000" pitchFamily="2" charset="-78"/>
              </a:rPr>
              <a:t>•	</a:t>
            </a:r>
            <a:r>
              <a:rPr lang="fa-IR" sz="2400" dirty="0" smtClean="0">
                <a:cs typeface="B Mitra" panose="00000400000000000000" pitchFamily="2" charset="-78"/>
              </a:rPr>
              <a:t>نظرسنجی دوره اي </a:t>
            </a:r>
            <a:r>
              <a:rPr lang="fa-IR" sz="2400" dirty="0">
                <a:cs typeface="B Mitra" panose="00000400000000000000" pitchFamily="2" charset="-78"/>
              </a:rPr>
              <a:t>از دریافت کنندگان بسته آموزش سبک زندگی و ارسال آن به سطوح بالاتر </a:t>
            </a:r>
          </a:p>
          <a:p>
            <a:pPr marL="0" indent="0" algn="r" rtl="1">
              <a:lnSpc>
                <a:spcPct val="100000"/>
              </a:lnSpc>
              <a:buNone/>
            </a:pP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-726282" y="6326934"/>
            <a:ext cx="3896824" cy="3485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a-IR" sz="1800" dirty="0" smtClean="0">
                <a:cs typeface="B Mitra" panose="00000400000000000000" pitchFamily="2" charset="-78"/>
              </a:rPr>
              <a:t>واحد طب ایرانی</a:t>
            </a:r>
            <a:endParaRPr lang="en-US" sz="1800" dirty="0">
              <a:cs typeface="B Mitra" panose="000004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5917850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70690" y="0"/>
            <a:ext cx="4178830" cy="1326321"/>
          </a:xfrm>
        </p:spPr>
        <p:txBody>
          <a:bodyPr/>
          <a:lstStyle/>
          <a:p>
            <a:r>
              <a:rPr lang="fa-IR" dirty="0">
                <a:cs typeface="B Titr" panose="00000700000000000000" pitchFamily="2" charset="-78"/>
              </a:rPr>
              <a:t>گامهای اجرایی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03818" y="1173233"/>
            <a:ext cx="4312575" cy="960722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400" b="1" dirty="0">
                <a:cs typeface="B Mitra" panose="00000400000000000000" pitchFamily="2" charset="-78"/>
              </a:rPr>
              <a:t>1</a:t>
            </a:r>
            <a:r>
              <a:rPr lang="fa-IR" b="1" dirty="0" smtClean="0"/>
              <a:t>.</a:t>
            </a:r>
            <a:r>
              <a:rPr lang="fa-IR" sz="2400" b="1" dirty="0" smtClean="0">
                <a:cs typeface="B Mitra" panose="00000400000000000000" pitchFamily="2" charset="-78"/>
              </a:rPr>
              <a:t>تشکیل </a:t>
            </a:r>
            <a:r>
              <a:rPr lang="fa-IR" sz="2400" b="1" dirty="0">
                <a:cs typeface="B Mitra" panose="00000400000000000000" pitchFamily="2" charset="-78"/>
              </a:rPr>
              <a:t>جلسه توجیهی کشوری </a:t>
            </a:r>
            <a:r>
              <a:rPr lang="fa-IR" sz="2400" b="1" dirty="0" smtClean="0">
                <a:cs typeface="B Mitra" panose="00000400000000000000" pitchFamily="2" charset="-78"/>
              </a:rPr>
              <a:t>:</a:t>
            </a:r>
            <a:endParaRPr lang="fa-IR" sz="2400" b="1" dirty="0">
              <a:cs typeface="B Mitra" panose="00000400000000000000" pitchFamily="2" charset="-78"/>
            </a:endParaRPr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-726282" y="6326934"/>
            <a:ext cx="3896824" cy="3485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a-IR" sz="1800" dirty="0" smtClean="0">
                <a:cs typeface="B Mitra" panose="00000400000000000000" pitchFamily="2" charset="-78"/>
              </a:rPr>
              <a:t>واحد طب ایرانی</a:t>
            </a:r>
            <a:endParaRPr lang="en-US" sz="1800" dirty="0">
              <a:cs typeface="B Mitra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74680" y="388403"/>
            <a:ext cx="367687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cs typeface="B Mitra" panose="00000400000000000000" pitchFamily="2" charset="-78"/>
              </a:rPr>
              <a:t>1.</a:t>
            </a:r>
            <a:r>
              <a:rPr lang="fa-IR" sz="2400" dirty="0">
                <a:cs typeface="B Mitra" panose="00000400000000000000" pitchFamily="2" charset="-78"/>
              </a:rPr>
              <a:t>	تدوین </a:t>
            </a:r>
            <a:r>
              <a:rPr lang="fa-IR" sz="2400" dirty="0" smtClean="0">
                <a:cs typeface="B Mitra" panose="00000400000000000000" pitchFamily="2" charset="-78"/>
              </a:rPr>
              <a:t>دستورعمل </a:t>
            </a:r>
            <a:r>
              <a:rPr lang="fa-IR" sz="2400" dirty="0">
                <a:cs typeface="B Mitra" panose="00000400000000000000" pitchFamily="2" charset="-78"/>
              </a:rPr>
              <a:t>اجرایی </a:t>
            </a:r>
          </a:p>
          <a:p>
            <a:pPr algn="r" rtl="1"/>
            <a:r>
              <a:rPr lang="fa-IR" sz="2400" dirty="0">
                <a:cs typeface="B Mitra" panose="00000400000000000000" pitchFamily="2" charset="-78"/>
              </a:rPr>
              <a:t>2.	د </a:t>
            </a:r>
            <a:r>
              <a:rPr lang="fa-IR" sz="2400" dirty="0" smtClean="0">
                <a:cs typeface="B Mitra" panose="00000400000000000000" pitchFamily="2" charset="-78"/>
              </a:rPr>
              <a:t>عوت </a:t>
            </a:r>
            <a:r>
              <a:rPr lang="fa-IR" sz="2400" dirty="0">
                <a:cs typeface="B Mitra" panose="00000400000000000000" pitchFamily="2" charset="-78"/>
              </a:rPr>
              <a:t>از </a:t>
            </a:r>
            <a:r>
              <a:rPr lang="fa-IR" sz="2400" dirty="0" smtClean="0">
                <a:cs typeface="B Mitra" panose="00000400000000000000" pitchFamily="2" charset="-78"/>
              </a:rPr>
              <a:t>مجریان </a:t>
            </a:r>
            <a:r>
              <a:rPr lang="fa-IR" sz="2400" dirty="0">
                <a:cs typeface="B Mitra" panose="00000400000000000000" pitchFamily="2" charset="-78"/>
              </a:rPr>
              <a:t>دانشگاهی </a:t>
            </a:r>
          </a:p>
          <a:p>
            <a:pPr algn="r" rtl="1"/>
            <a:r>
              <a:rPr lang="fa-IR" sz="2400" dirty="0">
                <a:cs typeface="B Mitra" panose="00000400000000000000" pitchFamily="2" charset="-78"/>
              </a:rPr>
              <a:t>3.	معرفی و آموزش برنامه طب ایرانی  </a:t>
            </a:r>
          </a:p>
          <a:p>
            <a:pPr algn="r" rtl="1"/>
            <a:r>
              <a:rPr lang="fa-IR" sz="2400" dirty="0">
                <a:cs typeface="B Mitra" panose="00000400000000000000" pitchFamily="2" charset="-78"/>
              </a:rPr>
              <a:t>4.	مرور </a:t>
            </a:r>
            <a:r>
              <a:rPr lang="fa-IR" sz="2400" dirty="0" smtClean="0">
                <a:cs typeface="B Mitra" panose="00000400000000000000" pitchFamily="2" charset="-78"/>
              </a:rPr>
              <a:t>دستورعمل </a:t>
            </a:r>
            <a:r>
              <a:rPr lang="fa-IR" sz="2400" dirty="0">
                <a:cs typeface="B Mitra" panose="00000400000000000000" pitchFamily="2" charset="-78"/>
              </a:rPr>
              <a:t>اجرایی </a:t>
            </a:r>
          </a:p>
        </p:txBody>
      </p:sp>
      <p:sp>
        <p:nvSpPr>
          <p:cNvPr id="9" name="Rectangle 8"/>
          <p:cNvSpPr/>
          <p:nvPr/>
        </p:nvSpPr>
        <p:spPr>
          <a:xfrm>
            <a:off x="6873491" y="3177756"/>
            <a:ext cx="38876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1"/>
            <a:r>
              <a:rPr lang="fa-IR" sz="2400" b="1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2.	تشکیل کمیته اجرایی در </a:t>
            </a:r>
            <a:r>
              <a:rPr lang="fa-IR" sz="2400" b="1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دانشگاه: </a:t>
            </a:r>
            <a:endParaRPr lang="fa-IR" sz="2400" b="1" dirty="0">
              <a:effectLst>
                <a:outerShdw blurRad="50800" dist="38100" dir="2700000" algn="tl" rotWithShape="0">
                  <a:srgbClr val="000000">
                    <a:alpha val="48000"/>
                  </a:srgbClr>
                </a:outerShdw>
              </a:effectLst>
              <a:cs typeface="B Mitra" panose="000004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874680" y="2576692"/>
            <a:ext cx="367687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cs typeface="B Mitra" panose="00000400000000000000" pitchFamily="2" charset="-78"/>
              </a:rPr>
              <a:t>1.</a:t>
            </a:r>
            <a:r>
              <a:rPr lang="fa-IR" sz="2400" dirty="0">
                <a:cs typeface="B Mitra" panose="00000400000000000000" pitchFamily="2" charset="-78"/>
              </a:rPr>
              <a:t>	تدوین </a:t>
            </a:r>
            <a:r>
              <a:rPr lang="fa-IR" sz="2400" dirty="0" smtClean="0">
                <a:cs typeface="B Mitra" panose="00000400000000000000" pitchFamily="2" charset="-78"/>
              </a:rPr>
              <a:t>برنامه عملیاتی</a:t>
            </a:r>
            <a:endParaRPr lang="fa-IR" sz="2400" dirty="0">
              <a:cs typeface="B Mitra" panose="00000400000000000000" pitchFamily="2" charset="-78"/>
            </a:endParaRPr>
          </a:p>
          <a:p>
            <a:pPr algn="r" rtl="1"/>
            <a:r>
              <a:rPr lang="fa-IR" sz="2400" dirty="0">
                <a:cs typeface="B Mitra" panose="00000400000000000000" pitchFamily="2" charset="-78"/>
              </a:rPr>
              <a:t>2.	د </a:t>
            </a:r>
            <a:r>
              <a:rPr lang="fa-IR" sz="2400" dirty="0" smtClean="0">
                <a:cs typeface="B Mitra" panose="00000400000000000000" pitchFamily="2" charset="-78"/>
              </a:rPr>
              <a:t>عوت </a:t>
            </a:r>
            <a:r>
              <a:rPr lang="fa-IR" sz="2400" dirty="0">
                <a:cs typeface="B Mitra" panose="00000400000000000000" pitchFamily="2" charset="-78"/>
              </a:rPr>
              <a:t>از </a:t>
            </a:r>
            <a:r>
              <a:rPr lang="fa-IR" sz="2400" dirty="0" smtClean="0">
                <a:cs typeface="B Mitra" panose="00000400000000000000" pitchFamily="2" charset="-78"/>
              </a:rPr>
              <a:t>مجریان شهرستان ها </a:t>
            </a:r>
            <a:endParaRPr lang="fa-IR" sz="2400" dirty="0">
              <a:cs typeface="B Mitra" panose="00000400000000000000" pitchFamily="2" charset="-78"/>
            </a:endParaRPr>
          </a:p>
          <a:p>
            <a:pPr algn="r" rtl="1"/>
            <a:r>
              <a:rPr lang="fa-IR" sz="2400" dirty="0">
                <a:cs typeface="B Mitra" panose="00000400000000000000" pitchFamily="2" charset="-78"/>
              </a:rPr>
              <a:t>3.	معرفی و آموزش برنامه طب ایرانی  </a:t>
            </a:r>
          </a:p>
          <a:p>
            <a:pPr algn="r" rtl="1"/>
            <a:r>
              <a:rPr lang="fa-IR" sz="2400" dirty="0">
                <a:cs typeface="B Mitra" panose="00000400000000000000" pitchFamily="2" charset="-78"/>
              </a:rPr>
              <a:t>4.	مرور </a:t>
            </a:r>
            <a:r>
              <a:rPr lang="fa-IR" sz="2400" dirty="0" smtClean="0">
                <a:cs typeface="B Mitra" panose="00000400000000000000" pitchFamily="2" charset="-78"/>
              </a:rPr>
              <a:t>دستورعمل </a:t>
            </a:r>
            <a:r>
              <a:rPr lang="fa-IR" sz="2400" dirty="0">
                <a:cs typeface="B Mitra" panose="00000400000000000000" pitchFamily="2" charset="-78"/>
              </a:rPr>
              <a:t>اجرایی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681931" y="5236643"/>
            <a:ext cx="42707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fa-IR" sz="2400" b="1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3.	تدوین برنامه عملیاتی و جدول </a:t>
            </a:r>
            <a:r>
              <a:rPr lang="fa-IR" sz="2400" b="1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زمانی: </a:t>
            </a:r>
            <a:endParaRPr lang="fa-IR" sz="2400" b="1" dirty="0">
              <a:effectLst>
                <a:outerShdw blurRad="50800" dist="38100" dir="2700000" algn="tl" rotWithShape="0">
                  <a:srgbClr val="000000">
                    <a:alpha val="48000"/>
                  </a:srgbClr>
                </a:outerShdw>
              </a:effectLst>
              <a:cs typeface="B Mitra" panose="000004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87560" y="4484026"/>
            <a:ext cx="47659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>
                <a:cs typeface="B Mitra" panose="00000400000000000000" pitchFamily="2" charset="-78"/>
              </a:rPr>
              <a:t>1- جمع آوري آمار  </a:t>
            </a:r>
          </a:p>
          <a:p>
            <a:pPr algn="r" rtl="1"/>
            <a:r>
              <a:rPr lang="fa-IR" sz="2400" dirty="0">
                <a:cs typeface="B Mitra" panose="00000400000000000000" pitchFamily="2" charset="-78"/>
              </a:rPr>
              <a:t>2. تدوین </a:t>
            </a:r>
            <a:r>
              <a:rPr lang="fa-IR" sz="2400" dirty="0" smtClean="0">
                <a:cs typeface="B Mitra" panose="00000400000000000000" pitchFamily="2" charset="-78"/>
              </a:rPr>
              <a:t>برنامه عملياتی </a:t>
            </a:r>
            <a:r>
              <a:rPr lang="fa-IR" sz="2400" dirty="0">
                <a:cs typeface="B Mitra" panose="00000400000000000000" pitchFamily="2" charset="-78"/>
              </a:rPr>
              <a:t>در سطح دانشگاه و شهرستان </a:t>
            </a:r>
          </a:p>
          <a:p>
            <a:pPr algn="r" rtl="1"/>
            <a:r>
              <a:rPr lang="fa-IR" sz="2400" dirty="0">
                <a:cs typeface="B Mitra" panose="00000400000000000000" pitchFamily="2" charset="-78"/>
              </a:rPr>
              <a:t>3.	تدوین جدول زمانی اجراي برنامه </a:t>
            </a:r>
          </a:p>
          <a:p>
            <a:pPr algn="r" rtl="1"/>
            <a:r>
              <a:rPr lang="fa-IR" sz="2400" dirty="0">
                <a:cs typeface="B Mitra" panose="00000400000000000000" pitchFamily="2" charset="-78"/>
              </a:rPr>
              <a:t>4.	برآورد و پيش بينی منابع مورد نياز اجراي برنامه 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TextBox 14"/>
          <p:cNvSpPr txBox="1"/>
          <p:nvPr/>
        </p:nvSpPr>
        <p:spPr>
          <a:xfrm>
            <a:off x="9460122" y="6326934"/>
            <a:ext cx="2601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گروه توسعه </a:t>
            </a:r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شبکه و ارتقاء سلامت</a:t>
            </a:r>
            <a:endParaRPr lang="en-US" sz="14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975967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/>
          <p:cNvSpPr txBox="1">
            <a:spLocks/>
          </p:cNvSpPr>
          <p:nvPr/>
        </p:nvSpPr>
        <p:spPr>
          <a:xfrm>
            <a:off x="-726282" y="6326934"/>
            <a:ext cx="3896824" cy="3485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1" i="0" u="none" strike="noStrike" kern="1200" cap="all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uLnTx/>
                <a:uFillTx/>
                <a:latin typeface="Bookman Old Style" panose="02050604050505020204"/>
                <a:ea typeface="+mj-ea"/>
                <a:cs typeface="B Mitra" panose="00000400000000000000" pitchFamily="2" charset="-78"/>
              </a:rPr>
              <a:t>واحد طب ایرانی</a:t>
            </a:r>
            <a:endParaRPr kumimoji="0" lang="en-US" sz="1800" b="1" i="0" u="none" strike="noStrike" kern="1200" cap="all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uLnTx/>
              <a:uFillTx/>
              <a:latin typeface="Bookman Old Style" panose="02050604050505020204"/>
              <a:ea typeface="+mj-ea"/>
              <a:cs typeface="B Mitra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772792" y="622194"/>
            <a:ext cx="538961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dirty="0">
                <a:solidFill>
                  <a:srgbClr val="00B0F0"/>
                </a:solidFill>
                <a:cs typeface="B Titr" panose="00000700000000000000" pitchFamily="2" charset="-78"/>
              </a:rPr>
              <a:t>4.	اجرای برنامه های آموزشی در </a:t>
            </a:r>
            <a:r>
              <a:rPr lang="fa-IR" sz="2000" dirty="0">
                <a:solidFill>
                  <a:srgbClr val="00B0F0"/>
                </a:solidFill>
                <a:cs typeface="B Titr" panose="00000700000000000000" pitchFamily="2" charset="-78"/>
              </a:rPr>
              <a:t>دانشگاه ها و شهرستان ها 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58782" y="2842866"/>
            <a:ext cx="3304110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914400" rtl="1">
              <a:lnSpc>
                <a:spcPct val="120000"/>
              </a:lnSpc>
              <a:spcBef>
                <a:spcPts val="1000"/>
              </a:spcBef>
            </a:pPr>
            <a:r>
              <a:rPr lang="fa-IR" sz="2400" b="1" dirty="0" smtClean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1.آموزش </a:t>
            </a:r>
            <a:r>
              <a:rPr lang="fa-IR" sz="2400" b="1" dirty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کارشناسان </a:t>
            </a:r>
            <a:r>
              <a:rPr lang="fa-IR" sz="2400" b="1" dirty="0" smtClean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ستادی: </a:t>
            </a:r>
            <a:endParaRPr lang="fa-IR" sz="2400" b="1" dirty="0">
              <a:solidFill>
                <a:prstClr val="white"/>
              </a:solidFill>
              <a:effectLst>
                <a:outerShdw blurRad="50800" dist="38100" dir="2700000" algn="tl" rotWithShape="0">
                  <a:srgbClr val="000000">
                    <a:alpha val="48000"/>
                  </a:srgbClr>
                </a:outerShdw>
              </a:effectLst>
              <a:cs typeface="B Mitra" panose="000004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499099" y="2075250"/>
            <a:ext cx="5300738" cy="232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914400" rtl="1">
              <a:spcBef>
                <a:spcPts val="1000"/>
              </a:spcBef>
            </a:pPr>
            <a:r>
              <a:rPr lang="fa-IR" sz="2400" dirty="0" smtClean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1-تدوین </a:t>
            </a:r>
            <a:r>
              <a:rPr lang="fa-IR" sz="2400" dirty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جدول زمانی برنامه آموزش </a:t>
            </a:r>
          </a:p>
          <a:p>
            <a:pPr lvl="0" algn="r" defTabSz="914400" rtl="1">
              <a:spcBef>
                <a:spcPts val="1000"/>
              </a:spcBef>
            </a:pPr>
            <a:r>
              <a:rPr lang="fa-IR" sz="2400" dirty="0" smtClean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2-دعوت </a:t>
            </a:r>
            <a:r>
              <a:rPr lang="fa-IR" sz="2400" dirty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از کارشناسان ستادي و سرپرستان مراکز جامع سلامت براي شرکت </a:t>
            </a:r>
            <a:r>
              <a:rPr lang="fa-IR" sz="2400" dirty="0" smtClean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در آموزشهاي </a:t>
            </a:r>
            <a:r>
              <a:rPr lang="fa-IR" sz="2400" dirty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گروهی  </a:t>
            </a:r>
          </a:p>
          <a:p>
            <a:pPr lvl="0" algn="r" defTabSz="914400" rtl="1">
              <a:spcBef>
                <a:spcPts val="1000"/>
              </a:spcBef>
            </a:pPr>
            <a:r>
              <a:rPr lang="fa-IR" sz="2400" dirty="0" smtClean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3-اجراي </a:t>
            </a:r>
            <a:r>
              <a:rPr lang="fa-IR" sz="2400" dirty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برنامه آموزش گروهی </a:t>
            </a:r>
            <a:r>
              <a:rPr lang="fa-IR" sz="2400" dirty="0" smtClean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به صورت مجازي </a:t>
            </a:r>
            <a:endParaRPr lang="fa-IR" sz="2400" dirty="0">
              <a:solidFill>
                <a:prstClr val="white"/>
              </a:solidFill>
              <a:effectLst>
                <a:outerShdw blurRad="50800" dist="38100" dir="2700000" algn="tl" rotWithShape="0">
                  <a:srgbClr val="000000">
                    <a:alpha val="48000"/>
                  </a:srgbClr>
                </a:outerShdw>
              </a:effectLst>
              <a:cs typeface="B Mitra" panose="00000400000000000000" pitchFamily="2" charset="-78"/>
            </a:endParaRPr>
          </a:p>
          <a:p>
            <a:pPr lvl="0" algn="r" defTabSz="914400" rtl="1">
              <a:spcBef>
                <a:spcPts val="1000"/>
              </a:spcBef>
            </a:pPr>
            <a:r>
              <a:rPr lang="fa-IR" sz="2400" dirty="0" smtClean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4-ثبت </a:t>
            </a:r>
            <a:r>
              <a:rPr lang="fa-IR" sz="2400" dirty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آموزش گروهی در سامانه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TextBox 11"/>
          <p:cNvSpPr txBox="1"/>
          <p:nvPr/>
        </p:nvSpPr>
        <p:spPr>
          <a:xfrm>
            <a:off x="9460122" y="6326934"/>
            <a:ext cx="2601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گروه توسعه </a:t>
            </a:r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شبکه و ارتقاء سلامت</a:t>
            </a:r>
            <a:endParaRPr lang="en-US" sz="14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599516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41418" y="1145438"/>
            <a:ext cx="6262254" cy="3930388"/>
          </a:xfrm>
        </p:spPr>
        <p:txBody>
          <a:bodyPr>
            <a:normAutofit lnSpcReduction="10000"/>
          </a:bodyPr>
          <a:lstStyle/>
          <a:p>
            <a:pPr marL="0" indent="0" algn="r" rtl="1">
              <a:buNone/>
            </a:pPr>
            <a:r>
              <a:rPr lang="fa-IR" dirty="0" smtClean="0"/>
              <a:t>•</a:t>
            </a:r>
            <a:r>
              <a:rPr lang="fa-IR" sz="2400" dirty="0" smtClean="0">
                <a:cs typeface="B Mitra" panose="00000400000000000000" pitchFamily="2" charset="-78"/>
              </a:rPr>
              <a:t>تدوین </a:t>
            </a:r>
            <a:r>
              <a:rPr lang="fa-IR" sz="2400" dirty="0">
                <a:cs typeface="B Mitra" panose="00000400000000000000" pitchFamily="2" charset="-78"/>
              </a:rPr>
              <a:t>جدول زمانی برنامه آموزش 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Mitra" panose="00000400000000000000" pitchFamily="2" charset="-78"/>
              </a:rPr>
              <a:t>•د عوت </a:t>
            </a:r>
            <a:r>
              <a:rPr lang="fa-IR" sz="2400" dirty="0">
                <a:cs typeface="B Mitra" panose="00000400000000000000" pitchFamily="2" charset="-78"/>
              </a:rPr>
              <a:t>از پزشکان براي شرکت در آموزش 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Mitra" panose="00000400000000000000" pitchFamily="2" charset="-78"/>
              </a:rPr>
              <a:t>•اجراي </a:t>
            </a:r>
            <a:r>
              <a:rPr lang="fa-IR" sz="2400" dirty="0">
                <a:cs typeface="B Mitra" panose="00000400000000000000" pitchFamily="2" charset="-78"/>
              </a:rPr>
              <a:t>برنامه آموزش گروهی </a:t>
            </a:r>
            <a:r>
              <a:rPr lang="fa-IR" sz="2400" dirty="0" smtClean="0">
                <a:cs typeface="B Mitra" panose="00000400000000000000" pitchFamily="2" charset="-78"/>
              </a:rPr>
              <a:t>(16 </a:t>
            </a:r>
            <a:r>
              <a:rPr lang="fa-IR" sz="2400" dirty="0">
                <a:cs typeface="B Mitra" panose="00000400000000000000" pitchFamily="2" charset="-78"/>
              </a:rPr>
              <a:t>-20 سا ت حضوري- </a:t>
            </a:r>
            <a:r>
              <a:rPr lang="fa-IR" sz="2400" dirty="0" smtClean="0">
                <a:cs typeface="B Mitra" panose="00000400000000000000" pitchFamily="2" charset="-78"/>
              </a:rPr>
              <a:t>مجازي  </a:t>
            </a:r>
            <a:r>
              <a:rPr lang="fa-IR" sz="2400" dirty="0">
                <a:cs typeface="B Mitra" panose="00000400000000000000" pitchFamily="2" charset="-78"/>
              </a:rPr>
              <a:t>درصورت امکان اولویت با برگزاري حضوري است بصورت کامل یا حداقل 4 سا </a:t>
            </a:r>
            <a:r>
              <a:rPr lang="fa-IR" sz="2400" dirty="0" smtClean="0">
                <a:cs typeface="B Mitra" panose="00000400000000000000" pitchFamily="2" charset="-78"/>
              </a:rPr>
              <a:t>عت </a:t>
            </a:r>
            <a:r>
              <a:rPr lang="fa-IR" sz="2400" dirty="0">
                <a:cs typeface="B Mitra" panose="00000400000000000000" pitchFamily="2" charset="-78"/>
              </a:rPr>
              <a:t>از آموزش. و درصورت  </a:t>
            </a:r>
            <a:r>
              <a:rPr lang="fa-IR" sz="2400" dirty="0" smtClean="0">
                <a:cs typeface="B Mitra" panose="00000400000000000000" pitchFamily="2" charset="-78"/>
              </a:rPr>
              <a:t>عدم </a:t>
            </a:r>
            <a:r>
              <a:rPr lang="fa-IR" sz="2400" dirty="0">
                <a:cs typeface="B Mitra" panose="00000400000000000000" pitchFamily="2" charset="-78"/>
              </a:rPr>
              <a:t>دسترسی به مدرسين متخصص طب ایرانی در آن دانشگاه یا دانشگاه هاي </a:t>
            </a:r>
            <a:r>
              <a:rPr lang="fa-IR" sz="2400" dirty="0" smtClean="0">
                <a:cs typeface="B Mitra" panose="00000400000000000000" pitchFamily="2" charset="-78"/>
              </a:rPr>
              <a:t>مجاور </a:t>
            </a:r>
            <a:r>
              <a:rPr lang="fa-IR" sz="2400" dirty="0">
                <a:cs typeface="B Mitra" panose="00000400000000000000" pitchFamily="2" charset="-78"/>
              </a:rPr>
              <a:t>برگزاري بصورت </a:t>
            </a:r>
            <a:r>
              <a:rPr lang="fa-IR" sz="2400" dirty="0" smtClean="0">
                <a:cs typeface="B Mitra" panose="00000400000000000000" pitchFamily="2" charset="-78"/>
              </a:rPr>
              <a:t>مجازي </a:t>
            </a:r>
            <a:r>
              <a:rPr lang="fa-IR" sz="2400" dirty="0">
                <a:cs typeface="B Mitra" panose="00000400000000000000" pitchFamily="2" charset="-78"/>
              </a:rPr>
              <a:t>خواهد </a:t>
            </a:r>
            <a:r>
              <a:rPr lang="fa-IR" sz="2400" dirty="0" smtClean="0">
                <a:cs typeface="B Mitra" panose="00000400000000000000" pitchFamily="2" charset="-78"/>
              </a:rPr>
              <a:t>بود) </a:t>
            </a:r>
            <a:endParaRPr lang="fa-IR" sz="2400" dirty="0">
              <a:cs typeface="B Mitra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 smtClean="0">
                <a:cs typeface="B Mitra" panose="00000400000000000000" pitchFamily="2" charset="-78"/>
              </a:rPr>
              <a:t>•ثبت </a:t>
            </a:r>
            <a:r>
              <a:rPr lang="fa-IR" sz="2400" dirty="0">
                <a:cs typeface="B Mitra" panose="00000400000000000000" pitchFamily="2" charset="-78"/>
              </a:rPr>
              <a:t>آموزش گروهی </a:t>
            </a:r>
            <a:r>
              <a:rPr lang="fa-IR" dirty="0"/>
              <a:t>در سامانه </a:t>
            </a:r>
          </a:p>
          <a:p>
            <a:pPr marL="0" indent="0" algn="r" rtl="1">
              <a:buNone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146473" y="2279635"/>
            <a:ext cx="40455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b="1" dirty="0" smtClean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2-آموزش به پزشکان درمانگر</a:t>
            </a:r>
          </a:p>
          <a:p>
            <a:pPr algn="ctr" rtl="1"/>
            <a:r>
              <a:rPr lang="fa-IR" sz="2400" b="1" dirty="0" smtClean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شبکه های بهداشت: </a:t>
            </a:r>
            <a:endParaRPr lang="en-US" sz="2400" b="1" dirty="0">
              <a:solidFill>
                <a:prstClr val="white"/>
              </a:solidFill>
              <a:effectLst>
                <a:outerShdw blurRad="50800" dist="38100" dir="2700000" algn="tl" rotWithShape="0">
                  <a:srgbClr val="000000">
                    <a:alpha val="48000"/>
                  </a:srgbClr>
                </a:outerShdw>
              </a:effectLst>
              <a:cs typeface="B Mitra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9460122" y="6326934"/>
            <a:ext cx="2601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گروه توسعه </a:t>
            </a:r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شبکه و ارتقاء سلامت</a:t>
            </a:r>
            <a:endParaRPr lang="en-US" sz="14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758864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1065" y="916256"/>
            <a:ext cx="4464975" cy="1326321"/>
          </a:xfrm>
        </p:spPr>
        <p:txBody>
          <a:bodyPr>
            <a:normAutofit/>
          </a:bodyPr>
          <a:lstStyle/>
          <a:p>
            <a:pPr rtl="1"/>
            <a:r>
              <a:rPr lang="fa-IR" sz="2400" dirty="0" smtClean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B Mitra" panose="00000400000000000000" pitchFamily="2" charset="-78"/>
              </a:rPr>
              <a:t>3.آموزش </a:t>
            </a:r>
            <a:r>
              <a:rPr lang="fa-IR" sz="2400" dirty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B Mitra" panose="00000400000000000000" pitchFamily="2" charset="-78"/>
              </a:rPr>
              <a:t>به مربیان بهورزی و </a:t>
            </a:r>
            <a:r>
              <a:rPr lang="fa-IR" sz="2400" dirty="0" smtClean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B Mitra" panose="00000400000000000000" pitchFamily="2" charset="-78"/>
              </a:rPr>
              <a:t>کارشناسان</a:t>
            </a:r>
            <a:br>
              <a:rPr lang="fa-IR" sz="2400" dirty="0" smtClean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B Mitra" panose="00000400000000000000" pitchFamily="2" charset="-78"/>
              </a:rPr>
            </a:br>
            <a:r>
              <a:rPr lang="fa-IR" sz="2400" dirty="0" smtClean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B Mitra" panose="00000400000000000000" pitchFamily="2" charset="-78"/>
              </a:rPr>
              <a:t> سلامت </a:t>
            </a:r>
            <a:r>
              <a:rPr lang="fa-IR" sz="2400" dirty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B Mitra" panose="00000400000000000000" pitchFamily="2" charset="-78"/>
              </a:rPr>
              <a:t>خانواده: </a:t>
            </a:r>
            <a:endParaRPr lang="en-US" sz="2400" dirty="0">
              <a:solidFill>
                <a:prstClr val="white"/>
              </a:solidFill>
              <a:effectLst>
                <a:outerShdw blurRad="50800" dist="38100" dir="2700000" algn="tl" rotWithShape="0">
                  <a:srgbClr val="000000">
                    <a:alpha val="48000"/>
                  </a:srgbClr>
                </a:outerShdw>
              </a:effectLst>
              <a:latin typeface="+mn-lt"/>
              <a:ea typeface="+mn-ea"/>
              <a:cs typeface="B Mitr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89017" y="679877"/>
            <a:ext cx="5531775" cy="2187006"/>
          </a:xfrm>
        </p:spPr>
        <p:txBody>
          <a:bodyPr/>
          <a:lstStyle/>
          <a:p>
            <a:pPr marL="0" indent="0" algn="r" rtl="1">
              <a:lnSpc>
                <a:spcPct val="100000"/>
              </a:lnSpc>
              <a:buNone/>
            </a:pPr>
            <a:r>
              <a:rPr lang="fa-IR" sz="2400" dirty="0" smtClean="0">
                <a:cs typeface="B Mitra" panose="00000400000000000000" pitchFamily="2" charset="-78"/>
              </a:rPr>
              <a:t>•	تدوین </a:t>
            </a:r>
            <a:r>
              <a:rPr lang="fa-IR" sz="2400" dirty="0">
                <a:cs typeface="B Mitra" panose="00000400000000000000" pitchFamily="2" charset="-78"/>
              </a:rPr>
              <a:t>جدول زمانی برنامه آموزش 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sz="2400" dirty="0" smtClean="0">
                <a:cs typeface="B Mitra" panose="00000400000000000000" pitchFamily="2" charset="-78"/>
              </a:rPr>
              <a:t>•	دعوت </a:t>
            </a:r>
            <a:r>
              <a:rPr lang="fa-IR" sz="2400" dirty="0">
                <a:cs typeface="B Mitra" panose="00000400000000000000" pitchFamily="2" charset="-78"/>
              </a:rPr>
              <a:t>از مربيان بهورزي و کارشناسان سلامت خانواده براي شرکت </a:t>
            </a:r>
            <a:r>
              <a:rPr lang="fa-IR" sz="2400" dirty="0" smtClean="0">
                <a:cs typeface="B Mitra" panose="00000400000000000000" pitchFamily="2" charset="-78"/>
              </a:rPr>
              <a:t>در </a:t>
            </a:r>
            <a:r>
              <a:rPr lang="fa-IR" sz="2400" dirty="0">
                <a:cs typeface="B Mitra" panose="00000400000000000000" pitchFamily="2" charset="-78"/>
              </a:rPr>
              <a:t>برنامه آموزش 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sz="2400" dirty="0" smtClean="0">
                <a:cs typeface="B Mitra" panose="00000400000000000000" pitchFamily="2" charset="-78"/>
              </a:rPr>
              <a:t>•	اجراي </a:t>
            </a:r>
            <a:r>
              <a:rPr lang="fa-IR" sz="2400" dirty="0">
                <a:cs typeface="B Mitra" panose="00000400000000000000" pitchFamily="2" charset="-78"/>
              </a:rPr>
              <a:t>برنامه آموزش حضوري </a:t>
            </a:r>
            <a:r>
              <a:rPr lang="fa-IR" sz="2400" dirty="0" smtClean="0">
                <a:cs typeface="B Mitra" panose="00000400000000000000" pitchFamily="2" charset="-78"/>
              </a:rPr>
              <a:t>(30 نفره) </a:t>
            </a:r>
            <a:endParaRPr lang="fa-IR" sz="2400" dirty="0">
              <a:cs typeface="B Mitra" panose="00000400000000000000" pitchFamily="2" charset="-78"/>
            </a:endParaRPr>
          </a:p>
          <a:p>
            <a:pPr marL="0" indent="0" algn="r" rtl="1">
              <a:buNone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720792" y="3943832"/>
            <a:ext cx="382829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b="1" cap="all" dirty="0" smtClean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4.آموزش </a:t>
            </a:r>
            <a:r>
              <a:rPr lang="fa-IR" sz="2400" b="1" cap="all" dirty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کارشناسان مراکز </a:t>
            </a:r>
            <a:r>
              <a:rPr lang="fa-IR" sz="2400" b="1" cap="all" dirty="0" smtClean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خدمات</a:t>
            </a:r>
          </a:p>
          <a:p>
            <a:pPr algn="ctr" rtl="1"/>
            <a:r>
              <a:rPr lang="fa-IR" sz="2400" b="1" cap="all" dirty="0" smtClean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 </a:t>
            </a:r>
            <a:r>
              <a:rPr lang="fa-IR" sz="2400" b="1" cap="all" dirty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جامع سلامت: </a:t>
            </a:r>
            <a:endParaRPr lang="en-US" sz="2400" b="1" cap="all" dirty="0">
              <a:solidFill>
                <a:prstClr val="white"/>
              </a:solidFill>
              <a:effectLst>
                <a:outerShdw blurRad="50800" dist="38100" dir="2700000" algn="tl" rotWithShape="0">
                  <a:srgbClr val="000000">
                    <a:alpha val="48000"/>
                  </a:srgbClr>
                </a:outerShdw>
              </a:effectLst>
              <a:cs typeface="B Mitra" panose="00000400000000000000" pitchFamily="2" charset="-78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438397" y="3578501"/>
            <a:ext cx="5033013" cy="183862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Font typeface="Arial" panose="020B0604020202020204" pitchFamily="34" charset="0"/>
              <a:buNone/>
            </a:pPr>
            <a:r>
              <a:rPr lang="fa-IR" sz="2400" dirty="0" smtClean="0">
                <a:cs typeface="B Mitra" panose="00000400000000000000" pitchFamily="2" charset="-78"/>
              </a:rPr>
              <a:t>•	تدوین جدول زمانی برنامه آموزش </a:t>
            </a:r>
          </a:p>
          <a:p>
            <a:pPr marL="0" indent="0" algn="r" rtl="1">
              <a:buFont typeface="Arial" panose="020B0604020202020204" pitchFamily="34" charset="0"/>
              <a:buNone/>
            </a:pPr>
            <a:r>
              <a:rPr lang="fa-IR" sz="2400" dirty="0" smtClean="0">
                <a:cs typeface="B Mitra" panose="00000400000000000000" pitchFamily="2" charset="-78"/>
              </a:rPr>
              <a:t>•	د عوت از کارشناسان براي شرکت در برنامه آموزش </a:t>
            </a:r>
          </a:p>
          <a:p>
            <a:pPr marL="0" indent="0" algn="r" rtl="1">
              <a:buFont typeface="Arial" panose="020B0604020202020204" pitchFamily="34" charset="0"/>
              <a:buNone/>
            </a:pPr>
            <a:r>
              <a:rPr lang="fa-IR" sz="2400" dirty="0" smtClean="0">
                <a:cs typeface="B Mitra" panose="00000400000000000000" pitchFamily="2" charset="-78"/>
              </a:rPr>
              <a:t>•	اجراي برنامه آموزش وبيناري </a:t>
            </a:r>
          </a:p>
          <a:p>
            <a:pPr marL="0" indent="0" algn="r" rtl="1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9460122" y="6326934"/>
            <a:ext cx="2601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گروه توسعه </a:t>
            </a:r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شبکه و ارتقاء سلامت</a:t>
            </a:r>
            <a:endParaRPr lang="en-US" sz="14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098802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/>
          <p:cNvSpPr txBox="1">
            <a:spLocks/>
          </p:cNvSpPr>
          <p:nvPr/>
        </p:nvSpPr>
        <p:spPr>
          <a:xfrm>
            <a:off x="-726282" y="6326934"/>
            <a:ext cx="3896824" cy="3485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a-IR" sz="1800" dirty="0" smtClean="0">
                <a:cs typeface="B Mitra" panose="00000400000000000000" pitchFamily="2" charset="-78"/>
              </a:rPr>
              <a:t>واحد طب ایرانی</a:t>
            </a:r>
            <a:endParaRPr lang="en-US" sz="1800" dirty="0">
              <a:cs typeface="B Mitra" panose="00000400000000000000" pitchFamily="2" charset="-78"/>
            </a:endParaRPr>
          </a:p>
        </p:txBody>
      </p:sp>
      <p:sp>
        <p:nvSpPr>
          <p:cNvPr id="9" name="Title 1"/>
          <p:cNvSpPr>
            <a:spLocks noGrp="1"/>
          </p:cNvSpPr>
          <p:nvPr>
            <p:ph idx="1"/>
          </p:nvPr>
        </p:nvSpPr>
        <p:spPr>
          <a:xfrm>
            <a:off x="2592155" y="354983"/>
            <a:ext cx="8168939" cy="1035063"/>
          </a:xfrm>
        </p:spPr>
        <p:txBody>
          <a:bodyPr>
            <a:normAutofit fontScale="25000" lnSpcReduction="20000"/>
          </a:bodyPr>
          <a:lstStyle/>
          <a:p>
            <a:pPr marL="0" indent="0" algn="ctr" rtl="1">
              <a:buNone/>
            </a:pPr>
            <a:r>
              <a:rPr lang="fa-IR" sz="9600" b="1" cap="all" dirty="0" smtClean="0">
                <a:solidFill>
                  <a:prstClr val="white"/>
                </a:solidFill>
                <a:cs typeface="B Mitra" panose="00000400000000000000" pitchFamily="2" charset="-78"/>
              </a:rPr>
              <a:t>5.آموزش </a:t>
            </a:r>
            <a:r>
              <a:rPr lang="fa-IR" sz="9600" b="1" cap="all" dirty="0">
                <a:solidFill>
                  <a:prstClr val="white"/>
                </a:solidFill>
                <a:cs typeface="B Mitra" panose="00000400000000000000" pitchFamily="2" charset="-78"/>
              </a:rPr>
              <a:t>مراقبان سلامت و بهورزان </a:t>
            </a:r>
            <a:r>
              <a:rPr lang="fa-IR" sz="9600" b="1" cap="all" dirty="0" smtClean="0">
                <a:solidFill>
                  <a:prstClr val="white"/>
                </a:solidFill>
                <a:cs typeface="B Mitra" panose="00000400000000000000" pitchFamily="2" charset="-78"/>
              </a:rPr>
              <a:t>توسط مربیان </a:t>
            </a:r>
            <a:r>
              <a:rPr lang="fa-IR" sz="9600" b="1" cap="all" dirty="0">
                <a:solidFill>
                  <a:prstClr val="white"/>
                </a:solidFill>
                <a:cs typeface="B Mitra" panose="00000400000000000000" pitchFamily="2" charset="-78"/>
              </a:rPr>
              <a:t>بهورزی </a:t>
            </a:r>
            <a:r>
              <a:rPr lang="fa-IR" sz="9600" b="1" cap="all" dirty="0" smtClean="0">
                <a:solidFill>
                  <a:prstClr val="white"/>
                </a:solidFill>
                <a:cs typeface="B Mitra" panose="00000400000000000000" pitchFamily="2" charset="-78"/>
              </a:rPr>
              <a:t>و </a:t>
            </a:r>
            <a:r>
              <a:rPr lang="fa-IR" sz="9600" b="1" cap="all" dirty="0">
                <a:solidFill>
                  <a:prstClr val="white"/>
                </a:solidFill>
                <a:cs typeface="B Mitra" panose="00000400000000000000" pitchFamily="2" charset="-78"/>
              </a:rPr>
              <a:t>کارشناسان سلامت خانواده :</a:t>
            </a:r>
            <a:endParaRPr lang="en-US" sz="9600" b="1" cap="all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4167686" y="2012936"/>
            <a:ext cx="5292436" cy="2656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Font typeface="Arial" panose="020B0604020202020204" pitchFamily="34" charset="0"/>
              <a:buNone/>
            </a:pPr>
            <a:r>
              <a:rPr lang="fa-IR" sz="2400" dirty="0" smtClean="0">
                <a:cs typeface="B Mitra" panose="00000400000000000000" pitchFamily="2" charset="-78"/>
              </a:rPr>
              <a:t>•	تدوین جدول زمانی برنامه آموزش </a:t>
            </a:r>
          </a:p>
          <a:p>
            <a:pPr marL="0" indent="0" algn="r" rtl="1">
              <a:buFont typeface="Arial" panose="020B0604020202020204" pitchFamily="34" charset="0"/>
              <a:buNone/>
            </a:pPr>
            <a:r>
              <a:rPr lang="fa-IR" sz="2400" dirty="0" smtClean="0">
                <a:cs typeface="B Mitra" panose="00000400000000000000" pitchFamily="2" charset="-78"/>
              </a:rPr>
              <a:t>•	دعوت از بهورزان و مراقبان سلامت براي شرکت 	در برنامه آموزش </a:t>
            </a:r>
          </a:p>
          <a:p>
            <a:pPr marL="0" indent="0" algn="r" rtl="1">
              <a:buFont typeface="Arial" panose="020B0604020202020204" pitchFamily="34" charset="0"/>
              <a:buNone/>
            </a:pPr>
            <a:r>
              <a:rPr lang="fa-IR" sz="2400" dirty="0" smtClean="0">
                <a:cs typeface="B Mitra" panose="00000400000000000000" pitchFamily="2" charset="-78"/>
              </a:rPr>
              <a:t>•	اجراي برنامه آموزش گروهی به صورت حضوري </a:t>
            </a:r>
          </a:p>
          <a:p>
            <a:pPr marL="0" indent="0" algn="r" rtl="1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TextBox 10"/>
          <p:cNvSpPr txBox="1"/>
          <p:nvPr/>
        </p:nvSpPr>
        <p:spPr>
          <a:xfrm>
            <a:off x="9460122" y="6326934"/>
            <a:ext cx="2601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گروه توسعه </a:t>
            </a:r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شبکه و ارتقاء سلامت</a:t>
            </a:r>
            <a:endParaRPr lang="en-US" sz="14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8211505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/>
          <p:cNvSpPr txBox="1">
            <a:spLocks/>
          </p:cNvSpPr>
          <p:nvPr/>
        </p:nvSpPr>
        <p:spPr>
          <a:xfrm>
            <a:off x="-726282" y="6326934"/>
            <a:ext cx="3896824" cy="3485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a-IR" sz="1800" dirty="0" smtClean="0">
                <a:cs typeface="B Mitra" panose="00000400000000000000" pitchFamily="2" charset="-78"/>
              </a:rPr>
              <a:t>واحد طب ایرانی</a:t>
            </a:r>
            <a:endParaRPr lang="en-US" sz="1800" dirty="0">
              <a:cs typeface="B Mitra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961133" y="452917"/>
            <a:ext cx="3831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dirty="0">
                <a:solidFill>
                  <a:srgbClr val="00B0F0"/>
                </a:solidFill>
                <a:cs typeface="B Titr" panose="00000700000000000000" pitchFamily="2" charset="-78"/>
              </a:rPr>
              <a:t>5.	اجرای برنامه در واحدهای ارائه خدمت </a:t>
            </a:r>
            <a:endParaRPr lang="en-US" dirty="0">
              <a:solidFill>
                <a:srgbClr val="00B0F0"/>
              </a:solidFill>
              <a:cs typeface="B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645236" y="2762598"/>
            <a:ext cx="31734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2400" b="1" cap="all" dirty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اجرای برنامه های آموزشی گروهی </a:t>
            </a:r>
            <a:endParaRPr lang="fa-IR" sz="2400" b="1" cap="all" dirty="0" smtClean="0">
              <a:solidFill>
                <a:prstClr val="white"/>
              </a:solidFill>
              <a:effectLst>
                <a:outerShdw blurRad="50800" dist="38100" dir="2700000" algn="tl" rotWithShape="0">
                  <a:srgbClr val="000000">
                    <a:alpha val="48000"/>
                  </a:srgbClr>
                </a:outerShdw>
              </a:effectLst>
              <a:cs typeface="B Mitra" panose="00000400000000000000" pitchFamily="2" charset="-78"/>
            </a:endParaRPr>
          </a:p>
          <a:p>
            <a:pPr algn="ctr" rtl="1"/>
            <a:r>
              <a:rPr lang="fa-IR" sz="2400" b="1" cap="all" dirty="0" smtClean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برای </a:t>
            </a:r>
            <a:r>
              <a:rPr lang="fa-IR" sz="2400" b="1" cap="all" dirty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مخاطبان عام </a:t>
            </a:r>
            <a:r>
              <a:rPr lang="fa-IR" sz="2400" b="1" cap="all" dirty="0" smtClean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:</a:t>
            </a:r>
            <a:endParaRPr lang="fa-IR" sz="2400" b="1" cap="all" dirty="0">
              <a:solidFill>
                <a:prstClr val="white"/>
              </a:solidFill>
              <a:effectLst>
                <a:outerShdw blurRad="50800" dist="38100" dir="2700000" algn="tl" rotWithShape="0">
                  <a:srgbClr val="000000">
                    <a:alpha val="48000"/>
                  </a:srgbClr>
                </a:outerShdw>
              </a:effectLst>
              <a:cs typeface="B Mitra" panose="000004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776543" y="1556612"/>
            <a:ext cx="608401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dirty="0"/>
              <a:t>•	</a:t>
            </a: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استفاده از ظرفيتهاي جامعه براي آموزش گروهی </a:t>
            </a:r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(مانند </a:t>
            </a: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مساجد و </a:t>
            </a:r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مدارس) </a:t>
            </a:r>
            <a:endParaRPr lang="fa-IR" sz="2400" dirty="0">
              <a:effectLst>
                <a:outerShdw blurRad="50800" dist="38100" dir="2700000" algn="tl" rotWithShape="0">
                  <a:srgbClr val="000000">
                    <a:alpha val="48000"/>
                  </a:srgbClr>
                </a:outerShdw>
              </a:effectLst>
              <a:cs typeface="B Mitra" panose="00000400000000000000" pitchFamily="2" charset="-78"/>
            </a:endParaRPr>
          </a:p>
          <a:p>
            <a:pPr algn="r" rtl="1"/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	تدوین جدول زمانی آموزش </a:t>
            </a:r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گروهی (در </a:t>
            </a: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گروههاي </a:t>
            </a:r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همگن) </a:t>
            </a:r>
            <a:endParaRPr lang="fa-IR" sz="2400" dirty="0">
              <a:effectLst>
                <a:outerShdw blurRad="50800" dist="38100" dir="2700000" algn="tl" rotWithShape="0">
                  <a:srgbClr val="000000">
                    <a:alpha val="48000"/>
                  </a:srgbClr>
                </a:outerShdw>
              </a:effectLst>
              <a:cs typeface="B Mitra" panose="00000400000000000000" pitchFamily="2" charset="-78"/>
            </a:endParaRPr>
          </a:p>
          <a:p>
            <a:pPr algn="r" rtl="1"/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	</a:t>
            </a:r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دعوت </a:t>
            </a: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از جمعيت تحت پوشش با اولویت سفيران و رابطان سلامت براي شرکت در آموزشهاي گروهی  </a:t>
            </a:r>
          </a:p>
          <a:p>
            <a:pPr algn="r" rtl="1"/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	اجراي برنامه آموزش گروهی بصورت ترکيبی </a:t>
            </a:r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(آموزش </a:t>
            </a: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حضوري و نمایش فيلمهاي </a:t>
            </a:r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استاندارد) </a:t>
            </a:r>
            <a:endParaRPr lang="fa-IR" sz="2400" dirty="0">
              <a:effectLst>
                <a:outerShdw blurRad="50800" dist="38100" dir="2700000" algn="tl" rotWithShape="0">
                  <a:srgbClr val="000000">
                    <a:alpha val="48000"/>
                  </a:srgbClr>
                </a:outerShdw>
              </a:effectLst>
              <a:cs typeface="B Mitra" panose="00000400000000000000" pitchFamily="2" charset="-78"/>
            </a:endParaRPr>
          </a:p>
          <a:p>
            <a:pPr algn="r" rtl="1"/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	ثبت آموزش گروهی در </a:t>
            </a:r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سامانه هاي </a:t>
            </a: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سطح یک </a:t>
            </a:r>
          </a:p>
          <a:p>
            <a:pPr algn="r" rtl="1"/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	آموزش از طریق </a:t>
            </a:r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شبکه هاي اجتماعی </a:t>
            </a: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و </a:t>
            </a:r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رسانه هاي </a:t>
            </a: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ارتباط جمعی کشوري و منطقه اي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TextBox 11"/>
          <p:cNvSpPr txBox="1"/>
          <p:nvPr/>
        </p:nvSpPr>
        <p:spPr>
          <a:xfrm>
            <a:off x="9460122" y="6326934"/>
            <a:ext cx="2601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گروه توسعه </a:t>
            </a:r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شبکه و ارتقاء سلامت</a:t>
            </a:r>
            <a:endParaRPr lang="en-US" sz="14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873261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62545" y="117237"/>
            <a:ext cx="9559637" cy="951936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fa-IR" sz="2400" b="1" cap="all" dirty="0">
                <a:solidFill>
                  <a:prstClr val="white"/>
                </a:solidFill>
                <a:cs typeface="B Mitra" panose="00000400000000000000" pitchFamily="2" charset="-78"/>
              </a:rPr>
              <a:t>ارزیابی و آموزش چهره به چهره شیوه زندگی </a:t>
            </a:r>
            <a:r>
              <a:rPr lang="fa-IR" sz="2400" b="1" cap="all" dirty="0" smtClean="0">
                <a:solidFill>
                  <a:prstClr val="white"/>
                </a:solidFill>
                <a:cs typeface="B Mitra" panose="00000400000000000000" pitchFamily="2" charset="-78"/>
              </a:rPr>
              <a:t>سالم</a:t>
            </a:r>
          </a:p>
          <a:p>
            <a:pPr marL="0" indent="0" algn="ctr">
              <a:buNone/>
            </a:pPr>
            <a:r>
              <a:rPr lang="fa-IR" sz="2400" b="1" cap="all" dirty="0" smtClean="0">
                <a:solidFill>
                  <a:prstClr val="white"/>
                </a:solidFill>
                <a:cs typeface="B Mitra" panose="00000400000000000000" pitchFamily="2" charset="-78"/>
              </a:rPr>
              <a:t> </a:t>
            </a:r>
            <a:r>
              <a:rPr lang="fa-IR" sz="2400" b="1" cap="all" dirty="0">
                <a:solidFill>
                  <a:prstClr val="white"/>
                </a:solidFill>
                <a:cs typeface="B Mitra" panose="00000400000000000000" pitchFamily="2" charset="-78"/>
              </a:rPr>
              <a:t>با استفاده از آموزههای طب </a:t>
            </a:r>
            <a:r>
              <a:rPr lang="fa-IR" sz="2400" b="1" cap="all" dirty="0" smtClean="0">
                <a:solidFill>
                  <a:prstClr val="white"/>
                </a:solidFill>
                <a:cs typeface="B Mitra" panose="00000400000000000000" pitchFamily="2" charset="-78"/>
              </a:rPr>
              <a:t>ایرانی:</a:t>
            </a:r>
            <a:endParaRPr lang="en-US" sz="2400" b="1" cap="all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410691" y="1353926"/>
            <a:ext cx="8007927" cy="43402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Font typeface="Arial" panose="020B0604020202020204" pitchFamily="34" charset="0"/>
              <a:buNone/>
            </a:pPr>
            <a:r>
              <a:rPr lang="fa-IR" sz="2400" dirty="0" smtClean="0">
                <a:cs typeface="B Mitra" panose="00000400000000000000" pitchFamily="2" charset="-78"/>
              </a:rPr>
              <a:t>•	ارزیابی اوليه سبک زندگی(پيوست 2) به ازاي هر فرد در زمان مراجعات دوره اي(ماهانه/ فصلی/ سالانه) و ثبت در سامانه هاي سطح یک </a:t>
            </a:r>
          </a:p>
          <a:p>
            <a:pPr marL="0" indent="0" algn="r" rtl="1">
              <a:buFont typeface="Arial" panose="020B0604020202020204" pitchFamily="34" charset="0"/>
              <a:buNone/>
            </a:pPr>
            <a:r>
              <a:rPr lang="fa-IR" sz="2400" dirty="0" smtClean="0">
                <a:cs typeface="B Mitra" panose="00000400000000000000" pitchFamily="2" charset="-78"/>
              </a:rPr>
              <a:t>•	مشخص نمودن نيازهاي آموزشی هر فرد در زمينه سبک زندگی بر اساس آموزههاي طب ایرانی بر اساس ارزیابی اوليه </a:t>
            </a:r>
          </a:p>
          <a:p>
            <a:pPr marL="0" indent="0" algn="r" rtl="1">
              <a:buFont typeface="Arial" panose="020B0604020202020204" pitchFamily="34" charset="0"/>
              <a:buNone/>
            </a:pPr>
            <a:r>
              <a:rPr lang="fa-IR" sz="2400" dirty="0" smtClean="0">
                <a:cs typeface="B Mitra" panose="00000400000000000000" pitchFamily="2" charset="-78"/>
              </a:rPr>
              <a:t>•	ارائه آموزشهاي سبک زندگی سالم بر اساس آموزههاي طب ایرانی به صورت فردي بر اساس بوکلت مربوطه(پيوست3) علاوه بر آموزش گروهی (طبق فلوچارت) </a:t>
            </a:r>
          </a:p>
          <a:p>
            <a:pPr marL="0" indent="0" algn="r" rtl="1">
              <a:buFont typeface="Arial" panose="020B0604020202020204" pitchFamily="34" charset="0"/>
              <a:buNone/>
            </a:pPr>
            <a:r>
              <a:rPr lang="fa-IR" sz="2400" dirty="0" smtClean="0">
                <a:cs typeface="B Mitra" panose="00000400000000000000" pitchFamily="2" charset="-78"/>
              </a:rPr>
              <a:t>•	ارزیابی دوره اي بر اساس بوکلت و ثبت در سامانه هاي سطح یک </a:t>
            </a:r>
          </a:p>
          <a:p>
            <a:pPr marL="0" indent="0" algn="r" rtl="1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8" name="Title 3"/>
          <p:cNvSpPr txBox="1">
            <a:spLocks/>
          </p:cNvSpPr>
          <p:nvPr/>
        </p:nvSpPr>
        <p:spPr>
          <a:xfrm>
            <a:off x="-726282" y="6326934"/>
            <a:ext cx="3896824" cy="3485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a-IR" sz="1800" dirty="0" smtClean="0">
                <a:cs typeface="B Mitra" panose="00000400000000000000" pitchFamily="2" charset="-78"/>
              </a:rPr>
              <a:t>واحد طب ایرانی</a:t>
            </a:r>
            <a:endParaRPr lang="en-US" sz="1800" dirty="0">
              <a:cs typeface="B Mitra" panose="000004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9460122" y="6326934"/>
            <a:ext cx="2601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گروه توسعه </a:t>
            </a:r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شبکه و ارتقاء سلامت</a:t>
            </a:r>
            <a:endParaRPr lang="en-US" sz="14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578241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/>
          <p:cNvSpPr txBox="1">
            <a:spLocks/>
          </p:cNvSpPr>
          <p:nvPr/>
        </p:nvSpPr>
        <p:spPr>
          <a:xfrm>
            <a:off x="-726282" y="6326934"/>
            <a:ext cx="3896824" cy="3485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a-IR" sz="1800" dirty="0" smtClean="0">
                <a:cs typeface="B Mitra" panose="00000400000000000000" pitchFamily="2" charset="-78"/>
              </a:rPr>
              <a:t>واحد طب ایرانی</a:t>
            </a:r>
            <a:endParaRPr lang="en-US" sz="1800" dirty="0">
              <a:cs typeface="B Mitra" panose="00000400000000000000" pitchFamily="2" charset="-78"/>
            </a:endParaRPr>
          </a:p>
        </p:txBody>
      </p:sp>
      <p:sp>
        <p:nvSpPr>
          <p:cNvPr id="13" name="Title 3"/>
          <p:cNvSpPr txBox="1">
            <a:spLocks/>
          </p:cNvSpPr>
          <p:nvPr/>
        </p:nvSpPr>
        <p:spPr>
          <a:xfrm>
            <a:off x="-573882" y="6479334"/>
            <a:ext cx="3896824" cy="3485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a-IR" sz="1800" dirty="0" smtClean="0">
                <a:cs typeface="B Mitra" panose="00000400000000000000" pitchFamily="2" charset="-78"/>
              </a:rPr>
              <a:t>واحد طب ایرانی</a:t>
            </a:r>
            <a:endParaRPr lang="en-US" sz="1800" dirty="0">
              <a:cs typeface="B Mitra" panose="000004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567129" y="243964"/>
            <a:ext cx="48617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dirty="0">
                <a:solidFill>
                  <a:srgbClr val="00B0F0"/>
                </a:solidFill>
                <a:cs typeface="B Titr" panose="00000700000000000000" pitchFamily="2" charset="-78"/>
              </a:rPr>
              <a:t>6.	پایش و ارزیابی و ارائه گزارش به ستاد کشوری </a:t>
            </a:r>
            <a:endParaRPr lang="en-US" dirty="0">
              <a:solidFill>
                <a:srgbClr val="00B0F0"/>
              </a:solidFill>
              <a:cs typeface="B Titr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180481" y="1571338"/>
            <a:ext cx="37449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200" b="1" cap="all" dirty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تدوین برنامه نظارت، ارزیابی و پایش </a:t>
            </a:r>
            <a:endParaRPr lang="fa-IR" sz="2200" b="1" cap="all" dirty="0" smtClean="0">
              <a:solidFill>
                <a:prstClr val="white"/>
              </a:solidFill>
              <a:effectLst>
                <a:outerShdw blurRad="50800" dist="38100" dir="2700000" algn="tl" rotWithShape="0">
                  <a:srgbClr val="000000">
                    <a:alpha val="48000"/>
                  </a:srgbClr>
                </a:outerShdw>
              </a:effectLst>
              <a:cs typeface="B Mitra" panose="00000400000000000000" pitchFamily="2" charset="-78"/>
            </a:endParaRPr>
          </a:p>
          <a:p>
            <a:pPr algn="ctr"/>
            <a:r>
              <a:rPr lang="fa-IR" sz="2200" b="1" cap="all" dirty="0" smtClean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در </a:t>
            </a:r>
            <a:r>
              <a:rPr lang="fa-IR" sz="2200" b="1" cap="all" dirty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ستاد ملی </a:t>
            </a:r>
            <a:r>
              <a:rPr lang="fa-IR" sz="2200" b="1" cap="all" dirty="0" smtClean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:</a:t>
            </a:r>
            <a:endParaRPr lang="fa-IR" sz="2200" b="1" cap="all" dirty="0">
              <a:solidFill>
                <a:prstClr val="white"/>
              </a:solidFill>
              <a:effectLst>
                <a:outerShdw blurRad="50800" dist="38100" dir="2700000" algn="tl" rotWithShape="0">
                  <a:srgbClr val="000000">
                    <a:alpha val="48000"/>
                  </a:srgbClr>
                </a:outerShdw>
              </a:effectLst>
              <a:cs typeface="B Mitra" panose="000004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088744" y="1387142"/>
            <a:ext cx="624562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	تهيه و تدوین چک ليست پایش برنامه و ادغام آن در سامانه پایش </a:t>
            </a:r>
          </a:p>
          <a:p>
            <a:pPr algn="r" rtl="1"/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	تدوین برنامه نظارت و پایش </a:t>
            </a:r>
          </a:p>
          <a:p>
            <a:pPr algn="r" rtl="1"/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	آموزش تيم نظارت و پایش براي اجراي برنامه </a:t>
            </a:r>
            <a:endParaRPr lang="en-US" sz="2400" dirty="0">
              <a:effectLst>
                <a:outerShdw blurRad="50800" dist="38100" dir="2700000" algn="tl" rotWithShape="0">
                  <a:srgbClr val="000000">
                    <a:alpha val="48000"/>
                  </a:srgbClr>
                </a:outerShdw>
              </a:effectLst>
              <a:cs typeface="B Mitra" panose="000004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317130" y="3204454"/>
            <a:ext cx="37449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200" b="1" cap="all" dirty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تدوین برنامه نظارت، ارزیابی و پایش </a:t>
            </a:r>
            <a:endParaRPr lang="fa-IR" sz="2200" b="1" cap="all" dirty="0" smtClean="0">
              <a:solidFill>
                <a:prstClr val="white"/>
              </a:solidFill>
              <a:effectLst>
                <a:outerShdw blurRad="50800" dist="38100" dir="2700000" algn="tl" rotWithShape="0">
                  <a:srgbClr val="000000">
                    <a:alpha val="48000"/>
                  </a:srgbClr>
                </a:outerShdw>
              </a:effectLst>
              <a:cs typeface="B Mitra" panose="00000400000000000000" pitchFamily="2" charset="-78"/>
            </a:endParaRPr>
          </a:p>
          <a:p>
            <a:pPr algn="ctr"/>
            <a:r>
              <a:rPr lang="fa-IR" sz="2200" b="1" cap="all" dirty="0" smtClean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در </a:t>
            </a:r>
            <a:r>
              <a:rPr lang="fa-IR" sz="2200" b="1" cap="all" dirty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ستاد دانشگاه </a:t>
            </a:r>
            <a:r>
              <a:rPr lang="fa-IR" sz="2200" b="1" cap="all" dirty="0" smtClean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:</a:t>
            </a:r>
            <a:endParaRPr lang="en-US" sz="2200" b="1" cap="all" dirty="0">
              <a:solidFill>
                <a:prstClr val="white"/>
              </a:solidFill>
              <a:effectLst>
                <a:outerShdw blurRad="50800" dist="38100" dir="2700000" algn="tl" rotWithShape="0">
                  <a:srgbClr val="000000">
                    <a:alpha val="48000"/>
                  </a:srgbClr>
                </a:outerShdw>
              </a:effectLst>
              <a:cs typeface="B Mitra" panose="000004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238365" y="3110632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rtl="1"/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	برنامه ریزي نظارت و پایش براي ارائه دهندگان خدمت 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جمع آوري و </a:t>
            </a:r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تحليل اطلاعات بعداز پایش توسط مدیر گروه جوانی جمعیت، سلامت خانواده و مدارس </a:t>
            </a: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گزارش به ستاد ملی</a:t>
            </a:r>
            <a:r>
              <a:rPr lang="fa-IR" dirty="0"/>
              <a:t>	</a:t>
            </a:r>
          </a:p>
        </p:txBody>
      </p:sp>
      <p:sp>
        <p:nvSpPr>
          <p:cNvPr id="21" name="Rectangle 20"/>
          <p:cNvSpPr/>
          <p:nvPr/>
        </p:nvSpPr>
        <p:spPr>
          <a:xfrm>
            <a:off x="9137868" y="4996799"/>
            <a:ext cx="292419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200" b="1" cap="all" dirty="0" smtClean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اجرای </a:t>
            </a:r>
            <a:r>
              <a:rPr lang="fa-IR" sz="2200" b="1" cap="all" dirty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برنامه </a:t>
            </a:r>
            <a:r>
              <a:rPr lang="fa-IR" sz="2200" b="1" cap="all" dirty="0" smtClean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نظارت و </a:t>
            </a:r>
            <a:r>
              <a:rPr lang="fa-IR" sz="2200" b="1" cap="all" dirty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پایش </a:t>
            </a:r>
            <a:endParaRPr lang="fa-IR" sz="2200" b="1" cap="all" dirty="0" smtClean="0">
              <a:solidFill>
                <a:prstClr val="white"/>
              </a:solidFill>
              <a:effectLst>
                <a:outerShdw blurRad="50800" dist="38100" dir="2700000" algn="tl" rotWithShape="0">
                  <a:srgbClr val="000000">
                    <a:alpha val="48000"/>
                  </a:srgbClr>
                </a:outerShdw>
              </a:effectLst>
              <a:cs typeface="B Mitra" panose="00000400000000000000" pitchFamily="2" charset="-78"/>
            </a:endParaRPr>
          </a:p>
          <a:p>
            <a:pPr algn="ctr"/>
            <a:r>
              <a:rPr lang="fa-IR" sz="2200" b="1" cap="all" dirty="0" smtClean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در </a:t>
            </a:r>
            <a:r>
              <a:rPr lang="fa-IR" sz="2200" b="1" cap="all" dirty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ستاد </a:t>
            </a:r>
            <a:r>
              <a:rPr lang="fa-IR" sz="2200" b="1" cap="all" dirty="0" smtClean="0">
                <a:solidFill>
                  <a:prstClr val="white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شهرستان : </a:t>
            </a:r>
            <a:endParaRPr lang="en-US" sz="2200" b="1" cap="all" dirty="0">
              <a:solidFill>
                <a:prstClr val="white"/>
              </a:solidFill>
              <a:effectLst>
                <a:outerShdw blurRad="50800" dist="38100" dir="2700000" algn="tl" rotWithShape="0">
                  <a:srgbClr val="000000">
                    <a:alpha val="48000"/>
                  </a:srgbClr>
                </a:outerShdw>
              </a:effectLst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238365" y="4610990"/>
            <a:ext cx="6384762" cy="163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339725" lvl="0" indent="-342900" algn="r" rtl="1" fontAlgn="base">
              <a:lnSpc>
                <a:spcPct val="107000"/>
              </a:lnSpc>
              <a:spcBef>
                <a:spcPts val="0"/>
              </a:spcBef>
              <a:spcAft>
                <a:spcPts val="20"/>
              </a:spcAft>
              <a:buClr>
                <a:srgbClr val="000000"/>
              </a:buClr>
              <a:buSzPts val="1200"/>
              <a:buFont typeface="Arial" panose="020B0604020202020204" pitchFamily="34" charset="0"/>
              <a:buChar char="•"/>
            </a:pPr>
            <a:r>
              <a:rPr lang="ar-SA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اجراي برنامه پایش و نظارت  </a:t>
            </a:r>
            <a:endParaRPr lang="en-US" sz="2400" dirty="0">
              <a:effectLst>
                <a:outerShdw blurRad="50800" dist="38100" dir="2700000" algn="tl" rotWithShape="0">
                  <a:srgbClr val="000000">
                    <a:alpha val="48000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342900" marR="339725" lvl="0" indent="-342900" algn="r" rtl="1" fontAlgn="base">
              <a:lnSpc>
                <a:spcPct val="104000"/>
              </a:lnSpc>
              <a:spcBef>
                <a:spcPts val="0"/>
              </a:spcBef>
              <a:spcAft>
                <a:spcPts val="140"/>
              </a:spcAft>
              <a:buClr>
                <a:srgbClr val="000000"/>
              </a:buClr>
              <a:buSzPts val="1200"/>
              <a:buFont typeface="Arial" panose="020B0604020202020204" pitchFamily="34" charset="0"/>
              <a:buChar char="•"/>
            </a:pPr>
            <a:r>
              <a:rPr lang="ar-SA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جمع آوري و تحليل نتایج پایش توسط کارشناس اجراي برنامه ادغام </a:t>
            </a:r>
            <a:r>
              <a:rPr lang="ar-SA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طب </a:t>
            </a:r>
            <a:r>
              <a:rPr lang="ar-SA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ایرانی در گروه جوانی جمعيت سلامت خانواده و مدارس و گزارش به ستاد دانشگاه </a:t>
            </a:r>
            <a:endParaRPr lang="en-US" sz="2400" dirty="0">
              <a:effectLst>
                <a:outerShdw blurRad="50800" dist="38100" dir="2700000" algn="tl" rotWithShape="0">
                  <a:srgbClr val="000000">
                    <a:alpha val="48000"/>
                  </a:srgbClr>
                </a:outerShdw>
              </a:effectLst>
              <a:cs typeface="B Mitra" panose="00000400000000000000" pitchFamily="2" charset="-78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9" name="TextBox 18"/>
          <p:cNvSpPr txBox="1"/>
          <p:nvPr/>
        </p:nvSpPr>
        <p:spPr>
          <a:xfrm>
            <a:off x="9460122" y="6326934"/>
            <a:ext cx="2601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گروه توسعه </a:t>
            </a:r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شبکه و ارتقاء سلامت</a:t>
            </a:r>
            <a:endParaRPr lang="en-US" sz="14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702052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3"/>
          <p:cNvSpPr txBox="1">
            <a:spLocks/>
          </p:cNvSpPr>
          <p:nvPr/>
        </p:nvSpPr>
        <p:spPr>
          <a:xfrm>
            <a:off x="-726282" y="6326934"/>
            <a:ext cx="3896824" cy="3485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a-IR" sz="1800" dirty="0" smtClean="0">
                <a:cs typeface="B Mitra" panose="00000400000000000000" pitchFamily="2" charset="-78"/>
              </a:rPr>
              <a:t>واحد طب ایرانی</a:t>
            </a:r>
            <a:endParaRPr lang="en-US" sz="1800" dirty="0">
              <a:cs typeface="B Mitra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313939" y="388675"/>
            <a:ext cx="8447155" cy="2816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400" b="1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سازمان جهانی بهداشت در راهبرد 2023-2014  </a:t>
            </a: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با توجه به تقاضا و گرایش مردم به طبهاي سنتی و مکمل در دنيا  کاربرد گسترده در حفظ سلامتی و پيشگيري از بيماري  </a:t>
            </a:r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علاوه </a:t>
            </a: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بر درمان بویژه در بيماريهاي مزمن  سهولت دسترسی و کاهش </a:t>
            </a:r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هزینه ها </a:t>
            </a: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بر ادغام خدمات طب سنتی و مکمل در نظام سلامت تاکيد کرد و پيشنهاد اصلاح ساختار در وزارت بهداشت کشورها در جهت توسعه استفاده از طبهاي سنتی و مکمل را ارائه داد. </a:t>
            </a:r>
            <a:endParaRPr lang="en-US" sz="2400" dirty="0">
              <a:effectLst>
                <a:outerShdw blurRad="50800" dist="38100" dir="2700000" algn="tl" rotWithShape="0">
                  <a:srgbClr val="000000">
                    <a:alpha val="48000"/>
                  </a:srgbClr>
                </a:outerShdw>
              </a:effectLst>
              <a:cs typeface="B Mitra" panose="00000400000000000000" pitchFamily="2" charset="-78"/>
            </a:endParaRPr>
          </a:p>
        </p:txBody>
      </p:sp>
      <p:sp>
        <p:nvSpPr>
          <p:cNvPr id="12" name="Content Placeholder 1"/>
          <p:cNvSpPr>
            <a:spLocks noGrp="1"/>
          </p:cNvSpPr>
          <p:nvPr>
            <p:ph idx="1"/>
          </p:nvPr>
        </p:nvSpPr>
        <p:spPr>
          <a:xfrm>
            <a:off x="2189016" y="3316284"/>
            <a:ext cx="8960545" cy="2642191"/>
          </a:xfrm>
        </p:spPr>
        <p:txBody>
          <a:bodyPr>
            <a:normAutofit fontScale="92500" lnSpcReduction="10000"/>
          </a:bodyPr>
          <a:lstStyle/>
          <a:p>
            <a:pPr algn="r" rtl="1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fa-IR" sz="2400" dirty="0">
                <a:cs typeface="B Mitra" panose="00000400000000000000" pitchFamily="2" charset="-78"/>
              </a:rPr>
              <a:t>در </a:t>
            </a:r>
            <a:r>
              <a:rPr lang="fa-IR" sz="2400" b="1" dirty="0">
                <a:cs typeface="B Mitra" panose="00000400000000000000" pitchFamily="2" charset="-78"/>
              </a:rPr>
              <a:t>ا سناد </a:t>
            </a:r>
            <a:r>
              <a:rPr lang="fa-IR" sz="2400" b="1" dirty="0" smtClean="0">
                <a:cs typeface="B Mitra" panose="00000400000000000000" pitchFamily="2" charset="-78"/>
              </a:rPr>
              <a:t>بالا دستی کشورمان </a:t>
            </a:r>
            <a:r>
              <a:rPr lang="fa-IR" sz="2400" b="1" dirty="0">
                <a:cs typeface="B Mitra" panose="00000400000000000000" pitchFamily="2" charset="-78"/>
              </a:rPr>
              <a:t>از جمله بند 12 سيا ستهاي کلی « سلامت»  </a:t>
            </a:r>
            <a:r>
              <a:rPr lang="fa-IR" sz="2400" dirty="0">
                <a:cs typeface="B Mitra" panose="00000400000000000000" pitchFamily="2" charset="-78"/>
              </a:rPr>
              <a:t>ابلاغيه رهبر معظم </a:t>
            </a:r>
            <a:r>
              <a:rPr lang="fa-IR" sz="2400" dirty="0" smtClean="0">
                <a:cs typeface="B Mitra" panose="00000400000000000000" pitchFamily="2" charset="-78"/>
              </a:rPr>
              <a:t>انقلاب اسلامی</a:t>
            </a:r>
            <a:r>
              <a:rPr lang="fa-IR" sz="2400" dirty="0">
                <a:cs typeface="B Mitra" panose="00000400000000000000" pitchFamily="2" charset="-78"/>
              </a:rPr>
              <a:t>؛ </a:t>
            </a:r>
            <a:r>
              <a:rPr lang="fa-IR" sz="2400" dirty="0" smtClean="0">
                <a:cs typeface="B Mitra" panose="00000400000000000000" pitchFamily="2" charset="-78"/>
              </a:rPr>
              <a:t>نيز </a:t>
            </a:r>
            <a:r>
              <a:rPr lang="fa-IR" sz="2400" dirty="0">
                <a:cs typeface="B Mitra" panose="00000400000000000000" pitchFamily="2" charset="-78"/>
              </a:rPr>
              <a:t>بازشناسی  تبيين  ترویج  توسعه و نهادینه نمودن طب سنتی ایران و همچنين اصلاح سبک زندگی و تغذیه مردم از وظایف توليت نظام سلامت یعنی وزارت بهداشت  درمان و آموزش پزشکی شمرده شده است . </a:t>
            </a:r>
            <a:endParaRPr lang="en-US" sz="2400" dirty="0">
              <a:cs typeface="B Mitr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>
            <a:off x="9460122" y="6326934"/>
            <a:ext cx="2601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گروه توسعه </a:t>
            </a:r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شبکه و ارتقاء سلامت</a:t>
            </a:r>
            <a:endParaRPr lang="en-US" sz="14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78570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/>
          <p:cNvSpPr txBox="1">
            <a:spLocks/>
          </p:cNvSpPr>
          <p:nvPr/>
        </p:nvSpPr>
        <p:spPr>
          <a:xfrm>
            <a:off x="-726282" y="6326934"/>
            <a:ext cx="3896824" cy="3485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a-IR" sz="1800" dirty="0" smtClean="0">
                <a:cs typeface="B Mitra" panose="00000400000000000000" pitchFamily="2" charset="-78"/>
              </a:rPr>
              <a:t>واحد طب ایرانی</a:t>
            </a:r>
            <a:endParaRPr lang="en-US" sz="1800" dirty="0">
              <a:cs typeface="B Mitra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240150" y="363607"/>
            <a:ext cx="6219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3200" dirty="0">
                <a:cs typeface="B Titr" panose="00000700000000000000" pitchFamily="2" charset="-78"/>
              </a:rPr>
              <a:t>فرایند آموزش برنامه طب ایرانی در شبکه </a:t>
            </a:r>
            <a:endParaRPr lang="en-US" sz="3200" dirty="0">
              <a:cs typeface="B Titr" panose="00000700000000000000" pitchFamily="2" charset="-78"/>
            </a:endParaRPr>
          </a:p>
        </p:txBody>
      </p:sp>
      <p:pic>
        <p:nvPicPr>
          <p:cNvPr id="11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796146" y="1142258"/>
            <a:ext cx="5361709" cy="4990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>
            <a:off x="9460122" y="6326934"/>
            <a:ext cx="2601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گروه توسعه </a:t>
            </a:r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شبکه و ارتقاء سلامت</a:t>
            </a:r>
            <a:endParaRPr lang="en-US" sz="14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770598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366656" y="-58114"/>
            <a:ext cx="6540112" cy="804199"/>
          </a:xfrm>
        </p:spPr>
        <p:txBody>
          <a:bodyPr>
            <a:normAutofit/>
          </a:bodyPr>
          <a:lstStyle/>
          <a:p>
            <a:r>
              <a:rPr lang="fa-IR" sz="3200" dirty="0">
                <a:cs typeface="B Titr" panose="00000700000000000000" pitchFamily="2" charset="-78"/>
              </a:rPr>
              <a:t>برنامه ریزی آموزشی </a:t>
            </a:r>
            <a:endParaRPr lang="en-US" sz="3200" dirty="0">
              <a:cs typeface="B Titr" panose="00000700000000000000" pitchFamily="2" charset="-78"/>
            </a:endParaRPr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-726282" y="6326934"/>
            <a:ext cx="3896824" cy="3485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a-IR" sz="1800" dirty="0" smtClean="0">
                <a:cs typeface="B Mitra" panose="00000400000000000000" pitchFamily="2" charset="-78"/>
              </a:rPr>
              <a:t>واحد طب ایرانی</a:t>
            </a:r>
            <a:endParaRPr lang="en-US" sz="1800" dirty="0">
              <a:cs typeface="B Mitra" panose="00000400000000000000" pitchFamily="2" charset="-78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776855"/>
              </p:ext>
            </p:extLst>
          </p:nvPr>
        </p:nvGraphicFramePr>
        <p:xfrm>
          <a:off x="2867890" y="847400"/>
          <a:ext cx="7994074" cy="54029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07258">
                  <a:extLst>
                    <a:ext uri="{9D8B030D-6E8A-4147-A177-3AD203B41FA5}">
                      <a16:colId xmlns:a16="http://schemas.microsoft.com/office/drawing/2014/main" val="47657065"/>
                    </a:ext>
                  </a:extLst>
                </a:gridCol>
                <a:gridCol w="2470548">
                  <a:extLst>
                    <a:ext uri="{9D8B030D-6E8A-4147-A177-3AD203B41FA5}">
                      <a16:colId xmlns:a16="http://schemas.microsoft.com/office/drawing/2014/main" val="1609902039"/>
                    </a:ext>
                  </a:extLst>
                </a:gridCol>
                <a:gridCol w="2887659">
                  <a:extLst>
                    <a:ext uri="{9D8B030D-6E8A-4147-A177-3AD203B41FA5}">
                      <a16:colId xmlns:a16="http://schemas.microsoft.com/office/drawing/2014/main" val="1062563058"/>
                    </a:ext>
                  </a:extLst>
                </a:gridCol>
                <a:gridCol w="628609">
                  <a:extLst>
                    <a:ext uri="{9D8B030D-6E8A-4147-A177-3AD203B41FA5}">
                      <a16:colId xmlns:a16="http://schemas.microsoft.com/office/drawing/2014/main" val="3325589837"/>
                    </a:ext>
                  </a:extLst>
                </a:gridCol>
              </a:tblGrid>
              <a:tr h="415912">
                <a:tc>
                  <a:txBody>
                    <a:bodyPr/>
                    <a:lstStyle/>
                    <a:p>
                      <a:pPr marL="0" marR="269875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مدت زمان لازم </a:t>
                      </a:r>
                      <a:endParaRPr lang="en-US" sz="1100" dirty="0"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5842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برای آموزش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10384" marR="50975" marT="2360" marB="0"/>
                </a:tc>
                <a:tc>
                  <a:txBody>
                    <a:bodyPr/>
                    <a:lstStyle/>
                    <a:p>
                      <a:pPr marL="0" marR="5842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کارشناسان ستادي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10384" marR="50975" marT="2360" marB="0" anchor="ctr"/>
                </a:tc>
                <a:tc>
                  <a:txBody>
                    <a:bodyPr/>
                    <a:lstStyle/>
                    <a:p>
                      <a:pPr marL="0" marR="5842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عنوان شغلی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10384" marR="50975" marT="2360" marB="0" anchor="ctr"/>
                </a:tc>
                <a:tc>
                  <a:txBody>
                    <a:bodyPr/>
                    <a:lstStyle/>
                    <a:p>
                      <a:pPr marL="0" marR="8382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ردیف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10384" marR="50975" marT="2360" marB="0" anchor="ctr"/>
                </a:tc>
                <a:extLst>
                  <a:ext uri="{0D108BD9-81ED-4DB2-BD59-A6C34878D82A}">
                    <a16:rowId xmlns:a16="http://schemas.microsoft.com/office/drawing/2014/main" val="2220902368"/>
                  </a:ext>
                </a:extLst>
              </a:tr>
              <a:tr h="516949">
                <a:tc>
                  <a:txBody>
                    <a:bodyPr/>
                    <a:lstStyle/>
                    <a:p>
                      <a:pPr marL="0" marR="57785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cs typeface="B Titr" panose="00000700000000000000" pitchFamily="2" charset="-78"/>
                        </a:rPr>
                        <a:t>8</a:t>
                      </a: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 سا </a:t>
                      </a:r>
                      <a:r>
                        <a:rPr lang="fa-IR" sz="1400" dirty="0" smtClean="0">
                          <a:effectLst/>
                          <a:cs typeface="B Titr" panose="00000700000000000000" pitchFamily="2" charset="-78"/>
                        </a:rPr>
                        <a:t>ع</a:t>
                      </a:r>
                      <a:r>
                        <a:rPr lang="ar-SA" sz="1400" dirty="0" smtClean="0">
                          <a:effectLst/>
                          <a:cs typeface="B Titr" panose="00000700000000000000" pitchFamily="2" charset="-78"/>
                        </a:rPr>
                        <a:t>ت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10384" marR="50975" marT="2360" marB="0"/>
                </a:tc>
                <a:tc>
                  <a:txBody>
                    <a:bodyPr/>
                    <a:lstStyle/>
                    <a:p>
                      <a:pPr marL="0" marR="5842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پزشکان درمانگر شبکه بهداشت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10384" marR="50975" marT="236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3200" dirty="0">
                        <a:cs typeface="B Titr" panose="00000700000000000000" pitchFamily="2" charset="-78"/>
                      </a:endParaRPr>
                    </a:p>
                  </a:txBody>
                  <a:tcPr marL="10384" marR="50975" marT="2360" marB="0"/>
                </a:tc>
                <a:tc>
                  <a:txBody>
                    <a:bodyPr/>
                    <a:lstStyle/>
                    <a:p>
                      <a:pPr marL="117475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cs typeface="B Titr" panose="00000700000000000000" pitchFamily="2" charset="-78"/>
                        </a:rPr>
                        <a:t> 1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10384" marR="50975" marT="2360" marB="0"/>
                </a:tc>
                <a:extLst>
                  <a:ext uri="{0D108BD9-81ED-4DB2-BD59-A6C34878D82A}">
                    <a16:rowId xmlns:a16="http://schemas.microsoft.com/office/drawing/2014/main" val="3614239807"/>
                  </a:ext>
                </a:extLst>
              </a:tr>
              <a:tr h="1610176">
                <a:tc>
                  <a:txBody>
                    <a:bodyPr/>
                    <a:lstStyle/>
                    <a:p>
                      <a:pPr marL="415290" marR="60960" indent="-41529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cs typeface="B Titr" panose="00000700000000000000" pitchFamily="2" charset="-78"/>
                        </a:rPr>
                        <a:t>20</a:t>
                      </a: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-</a:t>
                      </a:r>
                      <a:r>
                        <a:rPr lang="en-US" sz="1400" dirty="0">
                          <a:effectLst/>
                          <a:cs typeface="B Titr" panose="00000700000000000000" pitchFamily="2" charset="-78"/>
                        </a:rPr>
                        <a:t>16</a:t>
                      </a: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 سا </a:t>
                      </a:r>
                      <a:r>
                        <a:rPr lang="fa-IR" sz="1400" dirty="0" smtClean="0">
                          <a:effectLst/>
                          <a:cs typeface="B Titr" panose="00000700000000000000" pitchFamily="2" charset="-78"/>
                        </a:rPr>
                        <a:t>ع</a:t>
                      </a:r>
                      <a:r>
                        <a:rPr lang="ar-SA" sz="1400" dirty="0" smtClean="0">
                          <a:effectLst/>
                          <a:cs typeface="B Titr" panose="00000700000000000000" pitchFamily="2" charset="-78"/>
                        </a:rPr>
                        <a:t>ت </a:t>
                      </a:r>
                      <a:r>
                        <a:rPr lang="fa-IR" sz="1400" dirty="0" smtClean="0">
                          <a:effectLst/>
                          <a:cs typeface="B Titr" panose="00000700000000000000" pitchFamily="2" charset="-78"/>
                        </a:rPr>
                        <a:t>(</a:t>
                      </a:r>
                      <a:r>
                        <a:rPr lang="ar-SA" sz="1400" dirty="0" smtClean="0">
                          <a:effectLst/>
                          <a:cs typeface="B Titr" panose="00000700000000000000" pitchFamily="2" charset="-78"/>
                        </a:rPr>
                        <a:t>حضوري- م</a:t>
                      </a:r>
                      <a:r>
                        <a:rPr lang="fa-IR" sz="1400" dirty="0" smtClean="0">
                          <a:effectLst/>
                          <a:cs typeface="B Titr" panose="00000700000000000000" pitchFamily="2" charset="-78"/>
                        </a:rPr>
                        <a:t>ج</a:t>
                      </a:r>
                      <a:r>
                        <a:rPr lang="ar-SA" sz="1400" dirty="0" smtClean="0">
                          <a:effectLst/>
                          <a:cs typeface="B Titr" panose="00000700000000000000" pitchFamily="2" charset="-78"/>
                        </a:rPr>
                        <a:t>ازي </a:t>
                      </a:r>
                      <a:r>
                        <a:rPr lang="fa-IR" sz="1400" dirty="0" smtClean="0">
                          <a:effectLst/>
                          <a:cs typeface="B Titr" panose="00000700000000000000" pitchFamily="2" charset="-78"/>
                        </a:rPr>
                        <a:t>)</a:t>
                      </a:r>
                      <a:r>
                        <a:rPr lang="ar-SA" sz="1400" dirty="0" smtClean="0">
                          <a:effectLst/>
                          <a:cs typeface="B Titr" panose="00000700000000000000" pitchFamily="2" charset="-78"/>
                        </a:rPr>
                        <a:t>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10384" marR="50975" marT="2360" marB="0" anchor="ctr"/>
                </a:tc>
                <a:tc>
                  <a:txBody>
                    <a:bodyPr/>
                    <a:lstStyle/>
                    <a:p>
                      <a:pPr marL="0" marR="57785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حضوري-</a:t>
                      </a:r>
                      <a:endParaRPr lang="en-US" sz="1100" dirty="0"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28702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dirty="0" smtClean="0">
                          <a:effectLst/>
                          <a:cs typeface="B Titr" panose="00000700000000000000" pitchFamily="2" charset="-78"/>
                        </a:rPr>
                        <a:t>م</a:t>
                      </a:r>
                      <a:r>
                        <a:rPr lang="fa-IR" sz="1400" dirty="0" smtClean="0">
                          <a:effectLst/>
                          <a:cs typeface="B Titr" panose="00000700000000000000" pitchFamily="2" charset="-78"/>
                        </a:rPr>
                        <a:t>ج</a:t>
                      </a:r>
                      <a:r>
                        <a:rPr lang="ar-SA" sz="1400" dirty="0" smtClean="0">
                          <a:effectLst/>
                          <a:cs typeface="B Titr" panose="00000700000000000000" pitchFamily="2" charset="-78"/>
                        </a:rPr>
                        <a:t>ازي </a:t>
                      </a:r>
                      <a:endParaRPr lang="en-US" sz="1100" dirty="0">
                        <a:effectLst/>
                        <a:cs typeface="B Titr" panose="00000700000000000000" pitchFamily="2" charset="-78"/>
                      </a:endParaRPr>
                    </a:p>
                    <a:p>
                      <a:pPr marL="182880" marR="57785" indent="-182880" algn="ct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5"/>
                        </a:spcAft>
                      </a:pPr>
                      <a:r>
                        <a:rPr lang="fa-IR" sz="1400" dirty="0" smtClean="0">
                          <a:effectLst/>
                          <a:cs typeface="B Titr" panose="00000700000000000000" pitchFamily="2" charset="-78"/>
                        </a:rPr>
                        <a:t>(</a:t>
                      </a:r>
                      <a:r>
                        <a:rPr lang="ar-SA" sz="1400" dirty="0" smtClean="0">
                          <a:effectLst/>
                          <a:cs typeface="B Titr" panose="00000700000000000000" pitchFamily="2" charset="-78"/>
                        </a:rPr>
                        <a:t>درصورت </a:t>
                      </a: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امکان اولویت با برگزاري </a:t>
                      </a:r>
                      <a:endParaRPr lang="en-US" sz="1100" dirty="0"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12065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حضوري است </a:t>
                      </a:r>
                      <a:endParaRPr lang="en-US" sz="1100" dirty="0"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78105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بصورت کامل یا </a:t>
                      </a:r>
                      <a:endParaRPr lang="en-US" sz="1100" dirty="0">
                        <a:effectLst/>
                        <a:cs typeface="B Titr" panose="00000700000000000000" pitchFamily="2" charset="-78"/>
                      </a:endParaRPr>
                    </a:p>
                    <a:p>
                      <a:pPr marL="136525" marR="64135" indent="-136525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حداقل </a:t>
                      </a:r>
                      <a:r>
                        <a:rPr lang="en-US" sz="1400" dirty="0">
                          <a:effectLst/>
                          <a:cs typeface="B Titr" panose="00000700000000000000" pitchFamily="2" charset="-78"/>
                        </a:rPr>
                        <a:t>4</a:t>
                      </a: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 سا </a:t>
                      </a:r>
                      <a:r>
                        <a:rPr lang="fa-IR" sz="1400" dirty="0" smtClean="0">
                          <a:effectLst/>
                          <a:cs typeface="B Titr" panose="00000700000000000000" pitchFamily="2" charset="-78"/>
                        </a:rPr>
                        <a:t>ع</a:t>
                      </a:r>
                      <a:r>
                        <a:rPr lang="ar-SA" sz="1400" dirty="0" smtClean="0">
                          <a:effectLst/>
                          <a:cs typeface="B Titr" panose="00000700000000000000" pitchFamily="2" charset="-78"/>
                        </a:rPr>
                        <a:t>ت </a:t>
                      </a: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از </a:t>
                      </a:r>
                      <a:r>
                        <a:rPr lang="ar-SA" sz="1400" dirty="0" smtClean="0">
                          <a:effectLst/>
                          <a:cs typeface="B Titr" panose="00000700000000000000" pitchFamily="2" charset="-78"/>
                        </a:rPr>
                        <a:t>آموزش</a:t>
                      </a:r>
                      <a:r>
                        <a:rPr lang="fa-IR" sz="1400" dirty="0" smtClean="0">
                          <a:effectLst/>
                          <a:cs typeface="B Titr" panose="00000700000000000000" pitchFamily="2" charset="-78"/>
                        </a:rPr>
                        <a:t>)</a:t>
                      </a:r>
                      <a:r>
                        <a:rPr lang="ar-SA" sz="1400" dirty="0" smtClean="0">
                          <a:effectLst/>
                          <a:cs typeface="B Titr" panose="00000700000000000000" pitchFamily="2" charset="-78"/>
                        </a:rPr>
                        <a:t>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10384" marR="50975" marT="2360" marB="0"/>
                </a:tc>
                <a:tc>
                  <a:txBody>
                    <a:bodyPr/>
                    <a:lstStyle/>
                    <a:p>
                      <a:pPr algn="ctr"/>
                      <a:endParaRPr lang="en-US" sz="3200" dirty="0">
                        <a:cs typeface="B Titr" panose="00000700000000000000" pitchFamily="2" charset="-78"/>
                      </a:endParaRPr>
                    </a:p>
                  </a:txBody>
                  <a:tcPr marL="10384" marR="50975" marT="2360" marB="0" anchor="ctr"/>
                </a:tc>
                <a:tc>
                  <a:txBody>
                    <a:bodyPr/>
                    <a:lstStyle/>
                    <a:p>
                      <a:pPr marL="117475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cs typeface="B Titr" panose="00000700000000000000" pitchFamily="2" charset="-78"/>
                        </a:rPr>
                        <a:t> 2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10384" marR="50975" marT="2360" marB="0" anchor="ctr"/>
                </a:tc>
                <a:extLst>
                  <a:ext uri="{0D108BD9-81ED-4DB2-BD59-A6C34878D82A}">
                    <a16:rowId xmlns:a16="http://schemas.microsoft.com/office/drawing/2014/main" val="94844863"/>
                  </a:ext>
                </a:extLst>
              </a:tr>
              <a:tr h="1036573">
                <a:tc>
                  <a:txBody>
                    <a:bodyPr/>
                    <a:lstStyle/>
                    <a:p>
                      <a:pPr marL="0" marR="57785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cs typeface="B Titr" panose="00000700000000000000" pitchFamily="2" charset="-78"/>
                        </a:rPr>
                        <a:t>12</a:t>
                      </a: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سا </a:t>
                      </a:r>
                      <a:r>
                        <a:rPr lang="fa-IR" sz="1400" dirty="0" smtClean="0">
                          <a:effectLst/>
                          <a:cs typeface="B Titr" panose="00000700000000000000" pitchFamily="2" charset="-78"/>
                        </a:rPr>
                        <a:t>ع</a:t>
                      </a:r>
                      <a:r>
                        <a:rPr lang="ar-SA" sz="1400" dirty="0" smtClean="0">
                          <a:effectLst/>
                          <a:cs typeface="B Titr" panose="00000700000000000000" pitchFamily="2" charset="-78"/>
                        </a:rPr>
                        <a:t>ت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10384" marR="50975" marT="2360" marB="0" anchor="ctr"/>
                </a:tc>
                <a:tc>
                  <a:txBody>
                    <a:bodyPr/>
                    <a:lstStyle/>
                    <a:p>
                      <a:pPr marL="0" marR="254635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Titr" panose="00000700000000000000" pitchFamily="2" charset="-78"/>
                        </a:rPr>
                        <a:t>حضوري 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10384" marR="50975" marT="2360" marB="0" anchor="ctr"/>
                </a:tc>
                <a:tc>
                  <a:txBody>
                    <a:bodyPr/>
                    <a:lstStyle/>
                    <a:p>
                      <a:pPr marL="0" marR="9271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مربی آموزش بهورز </a:t>
                      </a:r>
                      <a:r>
                        <a:rPr lang="fa-IR" sz="1400" dirty="0" smtClean="0">
                          <a:effectLst/>
                          <a:cs typeface="B Titr" panose="00000700000000000000" pitchFamily="2" charset="-78"/>
                        </a:rPr>
                        <a:t>(</a:t>
                      </a:r>
                      <a:r>
                        <a:rPr lang="ar-SA" sz="1400" dirty="0" smtClean="0">
                          <a:effectLst/>
                          <a:cs typeface="B Titr" panose="00000700000000000000" pitchFamily="2" charset="-78"/>
                        </a:rPr>
                        <a:t>کارشناس </a:t>
                      </a: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بهداشت خانواده  </a:t>
                      </a:r>
                      <a:endParaRPr lang="en-US" sz="1100" dirty="0"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150495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بهداشت  مومی  پرستاري  مامایی  آموزش بهداشت </a:t>
                      </a:r>
                      <a:endParaRPr lang="en-US" sz="1100" dirty="0"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59055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و... </a:t>
                      </a:r>
                      <a:r>
                        <a:rPr lang="fa-IR" sz="1400" dirty="0" smtClean="0">
                          <a:effectLst/>
                          <a:cs typeface="B Titr" panose="00000700000000000000" pitchFamily="2" charset="-78"/>
                        </a:rPr>
                        <a:t>)</a:t>
                      </a:r>
                      <a:r>
                        <a:rPr lang="ar-SA" sz="1400" dirty="0" smtClean="0">
                          <a:effectLst/>
                          <a:cs typeface="B Titr" panose="00000700000000000000" pitchFamily="2" charset="-78"/>
                        </a:rPr>
                        <a:t> </a:t>
                      </a: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و کارشناسان سلامت خانواده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10384" marR="50975" marT="2360" marB="0"/>
                </a:tc>
                <a:tc>
                  <a:txBody>
                    <a:bodyPr/>
                    <a:lstStyle/>
                    <a:p>
                      <a:pPr marL="117475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cs typeface="B Titr" panose="00000700000000000000" pitchFamily="2" charset="-78"/>
                        </a:rPr>
                        <a:t> 3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10384" marR="50975" marT="2360" marB="0" anchor="ctr"/>
                </a:tc>
                <a:extLst>
                  <a:ext uri="{0D108BD9-81ED-4DB2-BD59-A6C34878D82A}">
                    <a16:rowId xmlns:a16="http://schemas.microsoft.com/office/drawing/2014/main" val="1712260154"/>
                  </a:ext>
                </a:extLst>
              </a:tr>
              <a:tr h="1036573">
                <a:tc>
                  <a:txBody>
                    <a:bodyPr/>
                    <a:lstStyle/>
                    <a:p>
                      <a:pPr marL="0" marR="57785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cs typeface="B Titr" panose="00000700000000000000" pitchFamily="2" charset="-78"/>
                        </a:rPr>
                        <a:t>8</a:t>
                      </a: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 سا </a:t>
                      </a:r>
                      <a:r>
                        <a:rPr lang="fa-IR" sz="1400" dirty="0" smtClean="0">
                          <a:effectLst/>
                          <a:cs typeface="B Titr" panose="00000700000000000000" pitchFamily="2" charset="-78"/>
                        </a:rPr>
                        <a:t>ع</a:t>
                      </a:r>
                      <a:r>
                        <a:rPr lang="ar-SA" sz="1400" dirty="0" smtClean="0">
                          <a:effectLst/>
                          <a:cs typeface="B Titr" panose="00000700000000000000" pitchFamily="2" charset="-78"/>
                        </a:rPr>
                        <a:t>ت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10384" marR="50975" marT="2360" marB="0" anchor="ctr"/>
                </a:tc>
                <a:tc>
                  <a:txBody>
                    <a:bodyPr/>
                    <a:lstStyle/>
                    <a:p>
                      <a:pPr marL="0" marR="28702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dirty="0" smtClean="0">
                          <a:effectLst/>
                          <a:cs typeface="B Titr" panose="00000700000000000000" pitchFamily="2" charset="-78"/>
                        </a:rPr>
                        <a:t>م</a:t>
                      </a:r>
                      <a:r>
                        <a:rPr lang="fa-IR" sz="1400" dirty="0" smtClean="0">
                          <a:effectLst/>
                          <a:cs typeface="B Titr" panose="00000700000000000000" pitchFamily="2" charset="-78"/>
                        </a:rPr>
                        <a:t>ج</a:t>
                      </a:r>
                      <a:r>
                        <a:rPr lang="ar-SA" sz="1400" dirty="0" smtClean="0">
                          <a:effectLst/>
                          <a:cs typeface="B Titr" panose="00000700000000000000" pitchFamily="2" charset="-78"/>
                        </a:rPr>
                        <a:t>ازي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10384" marR="50975" marT="2360" marB="0" anchor="ctr"/>
                </a:tc>
                <a:tc>
                  <a:txBody>
                    <a:bodyPr/>
                    <a:lstStyle/>
                    <a:p>
                      <a:pPr marL="0" marR="57785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کارشناس و  کاردان مرکز خدمات جامع سلامت </a:t>
                      </a:r>
                      <a:endParaRPr lang="en-US" sz="1100" dirty="0"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9906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effectLst/>
                          <a:cs typeface="B Titr" panose="00000700000000000000" pitchFamily="2" charset="-78"/>
                        </a:rPr>
                        <a:t>(</a:t>
                      </a:r>
                      <a:r>
                        <a:rPr lang="ar-SA" sz="1400" dirty="0" smtClean="0">
                          <a:effectLst/>
                          <a:cs typeface="B Titr" panose="00000700000000000000" pitchFamily="2" charset="-78"/>
                        </a:rPr>
                        <a:t>کاردان </a:t>
                      </a: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یا کارشناس بهداشت خانواده  بهداشت  </a:t>
                      </a:r>
                      <a:r>
                        <a:rPr lang="fa-IR" sz="1400" dirty="0" smtClean="0">
                          <a:effectLst/>
                          <a:cs typeface="B Titr" panose="00000700000000000000" pitchFamily="2" charset="-78"/>
                        </a:rPr>
                        <a:t>ع</a:t>
                      </a:r>
                      <a:r>
                        <a:rPr lang="ar-SA" sz="1400" dirty="0" smtClean="0">
                          <a:effectLst/>
                          <a:cs typeface="B Titr" panose="00000700000000000000" pitchFamily="2" charset="-78"/>
                        </a:rPr>
                        <a:t>مومی  </a:t>
                      </a:r>
                      <a:endParaRPr lang="en-US" sz="1100" dirty="0"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57785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پرستاري  مامایی  تغذیه و</a:t>
                      </a:r>
                      <a:r>
                        <a:rPr lang="ar-SA" sz="1400" dirty="0" smtClean="0">
                          <a:effectLst/>
                          <a:cs typeface="B Titr" panose="00000700000000000000" pitchFamily="2" charset="-78"/>
                        </a:rPr>
                        <a:t>...</a:t>
                      </a:r>
                      <a:r>
                        <a:rPr lang="fa-IR" sz="1400" dirty="0" smtClean="0">
                          <a:effectLst/>
                          <a:cs typeface="B Titr" panose="00000700000000000000" pitchFamily="2" charset="-78"/>
                        </a:rPr>
                        <a:t>)</a:t>
                      </a:r>
                      <a:r>
                        <a:rPr lang="ar-SA" sz="1400" dirty="0" smtClean="0">
                          <a:effectLst/>
                          <a:cs typeface="B Titr" panose="00000700000000000000" pitchFamily="2" charset="-78"/>
                        </a:rPr>
                        <a:t>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10384" marR="50975" marT="2360" marB="0"/>
                </a:tc>
                <a:tc>
                  <a:txBody>
                    <a:bodyPr/>
                    <a:lstStyle/>
                    <a:p>
                      <a:pPr marL="117475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cs typeface="B Titr" panose="00000700000000000000" pitchFamily="2" charset="-78"/>
                        </a:rPr>
                        <a:t> 4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10384" marR="50975" marT="2360" marB="0" anchor="ctr"/>
                </a:tc>
                <a:extLst>
                  <a:ext uri="{0D108BD9-81ED-4DB2-BD59-A6C34878D82A}">
                    <a16:rowId xmlns:a16="http://schemas.microsoft.com/office/drawing/2014/main" val="1533937491"/>
                  </a:ext>
                </a:extLst>
              </a:tr>
              <a:tr h="209026">
                <a:tc>
                  <a:txBody>
                    <a:bodyPr/>
                    <a:lstStyle/>
                    <a:p>
                      <a:pPr marL="0" marR="57785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cs typeface="B Titr" panose="00000700000000000000" pitchFamily="2" charset="-78"/>
                        </a:rPr>
                        <a:t>8</a:t>
                      </a: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 سا </a:t>
                      </a:r>
                      <a:r>
                        <a:rPr lang="fa-IR" sz="1400" dirty="0" smtClean="0">
                          <a:effectLst/>
                          <a:cs typeface="B Titr" panose="00000700000000000000" pitchFamily="2" charset="-78"/>
                        </a:rPr>
                        <a:t>ع</a:t>
                      </a:r>
                      <a:r>
                        <a:rPr lang="ar-SA" sz="1400" dirty="0" smtClean="0">
                          <a:effectLst/>
                          <a:cs typeface="B Titr" panose="00000700000000000000" pitchFamily="2" charset="-78"/>
                        </a:rPr>
                        <a:t>ت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10384" marR="50975" marT="2360" marB="0"/>
                </a:tc>
                <a:tc>
                  <a:txBody>
                    <a:bodyPr/>
                    <a:lstStyle/>
                    <a:p>
                      <a:pPr marL="0" marR="254635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Titr" panose="00000700000000000000" pitchFamily="2" charset="-78"/>
                        </a:rPr>
                        <a:t>حضوري 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10384" marR="50975" marT="2360" marB="0"/>
                </a:tc>
                <a:tc>
                  <a:txBody>
                    <a:bodyPr/>
                    <a:lstStyle/>
                    <a:p>
                      <a:pPr marL="0" marR="5715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Titr" panose="00000700000000000000" pitchFamily="2" charset="-78"/>
                        </a:rPr>
                        <a:t>بهورز 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10384" marR="50975" marT="2360" marB="0"/>
                </a:tc>
                <a:tc>
                  <a:txBody>
                    <a:bodyPr/>
                    <a:lstStyle/>
                    <a:p>
                      <a:pPr marL="117475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cs typeface="B Titr" panose="00000700000000000000" pitchFamily="2" charset="-78"/>
                        </a:rPr>
                        <a:t> 5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10384" marR="50975" marT="2360" marB="0"/>
                </a:tc>
                <a:extLst>
                  <a:ext uri="{0D108BD9-81ED-4DB2-BD59-A6C34878D82A}">
                    <a16:rowId xmlns:a16="http://schemas.microsoft.com/office/drawing/2014/main" val="3580076427"/>
                  </a:ext>
                </a:extLst>
              </a:tr>
              <a:tr h="298700">
                <a:tc>
                  <a:txBody>
                    <a:bodyPr/>
                    <a:lstStyle/>
                    <a:p>
                      <a:pPr marL="0" marR="149225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حداقل </a:t>
                      </a:r>
                      <a:r>
                        <a:rPr lang="en-US" sz="1400" dirty="0">
                          <a:effectLst/>
                          <a:cs typeface="B Titr" panose="00000700000000000000" pitchFamily="2" charset="-78"/>
                        </a:rPr>
                        <a:t>2</a:t>
                      </a: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 سا </a:t>
                      </a:r>
                      <a:r>
                        <a:rPr lang="fa-IR" sz="1400" dirty="0" smtClean="0">
                          <a:effectLst/>
                          <a:cs typeface="B Titr" panose="00000700000000000000" pitchFamily="2" charset="-78"/>
                        </a:rPr>
                        <a:t>ع</a:t>
                      </a:r>
                      <a:r>
                        <a:rPr lang="ar-SA" sz="1400" dirty="0" smtClean="0">
                          <a:effectLst/>
                          <a:cs typeface="B Titr" panose="00000700000000000000" pitchFamily="2" charset="-78"/>
                        </a:rPr>
                        <a:t>ت </a:t>
                      </a: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و نيم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10384" marR="50975" marT="2360" marB="0"/>
                </a:tc>
                <a:tc>
                  <a:txBody>
                    <a:bodyPr/>
                    <a:lstStyle/>
                    <a:p>
                      <a:pPr marL="0" marR="254635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Titr" panose="00000700000000000000" pitchFamily="2" charset="-78"/>
                        </a:rPr>
                        <a:t>حضوري 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10384" marR="50975" marT="2360" marB="0"/>
                </a:tc>
                <a:tc>
                  <a:txBody>
                    <a:bodyPr/>
                    <a:lstStyle/>
                    <a:p>
                      <a:pPr marL="0" marR="59055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Titr" panose="00000700000000000000" pitchFamily="2" charset="-78"/>
                        </a:rPr>
                        <a:t>مردم  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10384" marR="50975" marT="2360" marB="0"/>
                </a:tc>
                <a:tc>
                  <a:txBody>
                    <a:bodyPr/>
                    <a:lstStyle/>
                    <a:p>
                      <a:pPr marL="12065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cs typeface="B Titr" panose="00000700000000000000" pitchFamily="2" charset="-78"/>
                        </a:rPr>
                        <a:t> 6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10384" marR="50975" marT="2360" marB="0"/>
                </a:tc>
                <a:extLst>
                  <a:ext uri="{0D108BD9-81ED-4DB2-BD59-A6C34878D82A}">
                    <a16:rowId xmlns:a16="http://schemas.microsoft.com/office/drawing/2014/main" val="3998849576"/>
                  </a:ext>
                </a:extLst>
              </a:tr>
            </a:tbl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9460122" y="6326934"/>
            <a:ext cx="2601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گروه توسعه </a:t>
            </a:r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شبکه و ارتقاء سلامت</a:t>
            </a:r>
            <a:endParaRPr lang="en-US" sz="14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410396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4545" y="165201"/>
            <a:ext cx="7776211" cy="1048969"/>
          </a:xfrm>
        </p:spPr>
        <p:txBody>
          <a:bodyPr>
            <a:normAutofit/>
          </a:bodyPr>
          <a:lstStyle/>
          <a:p>
            <a:r>
              <a:rPr lang="fa-IR" sz="2400" dirty="0">
                <a:cs typeface="B Titr" panose="00000700000000000000" pitchFamily="2" charset="-78"/>
              </a:rPr>
              <a:t>فرایند برنامه آموزش و ترویج شیوه زندگی سالم بر اساس آموزههای طب ایرانی </a:t>
            </a:r>
            <a:endParaRPr lang="en-US" sz="2400" dirty="0"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/>
          <p:nvPr/>
        </p:nvPicPr>
        <p:blipFill>
          <a:blip r:embed="rId3"/>
          <a:stretch>
            <a:fillRect/>
          </a:stretch>
        </p:blipFill>
        <p:spPr>
          <a:xfrm>
            <a:off x="2549236" y="1083078"/>
            <a:ext cx="8659091" cy="54147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6624140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35382" y="0"/>
            <a:ext cx="8732173" cy="1371600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نمودار فرایند اجرای برنامه طب ایرانی در واحد های ارائه خدمت نظام شبکه </a:t>
            </a:r>
            <a:endParaRPr lang="en-US" sz="2800" dirty="0"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/>
          <p:nvPr/>
        </p:nvPicPr>
        <p:blipFill>
          <a:blip r:embed="rId3"/>
          <a:stretch>
            <a:fillRect/>
          </a:stretch>
        </p:blipFill>
        <p:spPr>
          <a:xfrm>
            <a:off x="2757055" y="1133940"/>
            <a:ext cx="8728363" cy="536917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228135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3707" y="1676399"/>
            <a:ext cx="9421091" cy="3602182"/>
          </a:xfrm>
        </p:spPr>
        <p:txBody>
          <a:bodyPr/>
          <a:lstStyle/>
          <a:p>
            <a:pPr algn="r" rtl="1"/>
            <a:r>
              <a:rPr lang="fa-IR" dirty="0" smtClean="0"/>
              <a:t>کد خدمت طب </a:t>
            </a:r>
            <a:r>
              <a:rPr lang="fa-IR" dirty="0"/>
              <a:t>ایرانی 8796</a:t>
            </a:r>
          </a:p>
          <a:p>
            <a:pPr algn="r" rtl="1"/>
            <a:r>
              <a:rPr lang="fa-IR" dirty="0" smtClean="0"/>
              <a:t> جهت افراد بالای 6</a:t>
            </a:r>
          </a:p>
          <a:p>
            <a:pPr algn="r" rtl="1"/>
            <a:r>
              <a:rPr lang="fa-IR" dirty="0" smtClean="0"/>
              <a:t> توالی خدمت طب ایرانی در فرد با سبک زندگی سالم(پاسخ سوالات  رنگ سبز)  </a:t>
            </a:r>
            <a:r>
              <a:rPr lang="fa-IR" u="sng" dirty="0" smtClean="0">
                <a:solidFill>
                  <a:srgbClr val="FF0000"/>
                </a:solidFill>
              </a:rPr>
              <a:t>سه سال یکبار </a:t>
            </a:r>
            <a:r>
              <a:rPr lang="fa-IR" dirty="0" smtClean="0"/>
              <a:t>می باشد.</a:t>
            </a:r>
          </a:p>
          <a:p>
            <a:pPr algn="r" rtl="1"/>
            <a:r>
              <a:rPr lang="fa-IR" dirty="0" smtClean="0"/>
              <a:t> پاسخ با رنگ زرد </a:t>
            </a:r>
            <a:r>
              <a:rPr lang="fa-IR" dirty="0" smtClean="0">
                <a:solidFill>
                  <a:srgbClr val="FF0000"/>
                </a:solidFill>
              </a:rPr>
              <a:t>3 ماه بعد </a:t>
            </a:r>
            <a:r>
              <a:rPr lang="fa-IR" dirty="0" smtClean="0"/>
              <a:t>پیگیری- پاسخ با رنگ قرمز </a:t>
            </a:r>
            <a:r>
              <a:rPr lang="fa-IR" dirty="0" smtClean="0">
                <a:solidFill>
                  <a:srgbClr val="FF0000"/>
                </a:solidFill>
              </a:rPr>
              <a:t>یک ماه بعد </a:t>
            </a:r>
            <a:r>
              <a:rPr lang="fa-IR" dirty="0" smtClean="0"/>
              <a:t>پیگیری</a:t>
            </a:r>
          </a:p>
          <a:p>
            <a:pPr algn="r" rtl="1"/>
            <a:r>
              <a:rPr lang="fa-IR" dirty="0" smtClean="0"/>
              <a:t>شناسنامه سبک زندگی و آموزش فردی در 6 حیطه تکمیل می گردد. </a:t>
            </a:r>
          </a:p>
          <a:p>
            <a:pPr algn="r" rtl="1"/>
            <a:endParaRPr lang="fa-IR" dirty="0" smtClean="0"/>
          </a:p>
          <a:p>
            <a:pPr marL="0" indent="0" algn="r" rtl="1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19691094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18457691"/>
              </p:ext>
            </p:extLst>
          </p:nvPr>
        </p:nvGraphicFramePr>
        <p:xfrm>
          <a:off x="1440873" y="360219"/>
          <a:ext cx="10751127" cy="62361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PDF" r:id="rId4" imgW="0" imgH="360" progId="FoxitReader.Document">
                  <p:embed/>
                </p:oleObj>
              </mc:Choice>
              <mc:Fallback>
                <p:oleObj name="PDF" r:id="rId4" imgW="0" imgH="360" progId="FoxitReader.Document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40873" y="360219"/>
                        <a:ext cx="10751127" cy="62361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836" y="360220"/>
            <a:ext cx="1177637" cy="62361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51099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77092"/>
            <a:ext cx="1562271" cy="63193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70364" y="277091"/>
            <a:ext cx="10210800" cy="6206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477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" y="609600"/>
            <a:ext cx="1603835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84218" y="346363"/>
            <a:ext cx="9975273" cy="6250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19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91" y="665018"/>
            <a:ext cx="1714671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953491" y="387927"/>
            <a:ext cx="10016836" cy="620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58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460122" y="6326934"/>
            <a:ext cx="2601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گروه  توسعه شبکه</a:t>
            </a:r>
            <a:endParaRPr lang="en-US" sz="14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-726282" y="6326934"/>
            <a:ext cx="3896824" cy="3485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a-IR" sz="1800" dirty="0" smtClean="0">
                <a:cs typeface="B Mitra" panose="00000400000000000000" pitchFamily="2" charset="-78"/>
              </a:rPr>
              <a:t>واحد طب ایرانی</a:t>
            </a:r>
            <a:endParaRPr lang="en-US" sz="1800" dirty="0">
              <a:cs typeface="B Mitra" panose="00000400000000000000" pitchFamily="2" charset="-78"/>
            </a:endParaRPr>
          </a:p>
        </p:txBody>
      </p:sp>
      <p:sp>
        <p:nvSpPr>
          <p:cNvPr id="13" name="Title 3"/>
          <p:cNvSpPr txBox="1">
            <a:spLocks/>
          </p:cNvSpPr>
          <p:nvPr/>
        </p:nvSpPr>
        <p:spPr>
          <a:xfrm>
            <a:off x="-573882" y="6479334"/>
            <a:ext cx="3896824" cy="3485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a-IR" sz="1800" dirty="0" smtClean="0">
                <a:cs typeface="B Mitra" panose="00000400000000000000" pitchFamily="2" charset="-78"/>
              </a:rPr>
              <a:t>واحد طب ایرانی</a:t>
            </a:r>
            <a:endParaRPr lang="en-US" sz="1800" dirty="0">
              <a:cs typeface="B Mitra" panose="000004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322942" y="617872"/>
            <a:ext cx="6677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FFFF00"/>
                </a:solidFill>
                <a:cs typeface="B Titr" panose="00000700000000000000" pitchFamily="2" charset="-78"/>
              </a:rPr>
              <a:t>آموزش به </a:t>
            </a:r>
            <a:r>
              <a:rPr lang="fa-IR" sz="2400" dirty="0">
                <a:solidFill>
                  <a:srgbClr val="FFFF00"/>
                </a:solidFill>
                <a:cs typeface="B Titr" panose="00000700000000000000" pitchFamily="2" charset="-78"/>
              </a:rPr>
              <a:t>جامعه(آموزش گروهی به گیرندگان خدمت)</a:t>
            </a:r>
            <a:endParaRPr lang="en-US" sz="2400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088744" y="1387142"/>
            <a:ext cx="91750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	</a:t>
            </a:r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اموزش حضوری به ارائه دهندگان خدمت</a:t>
            </a:r>
            <a:endParaRPr lang="en-US" sz="2400" dirty="0">
              <a:effectLst>
                <a:outerShdw blurRad="50800" dist="38100" dir="2700000" algn="tl" rotWithShape="0">
                  <a:srgbClr val="000000">
                    <a:alpha val="48000"/>
                  </a:srgbClr>
                </a:outerShdw>
              </a:effectLst>
              <a:cs typeface="B Mitra" panose="000004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238365" y="2285075"/>
            <a:ext cx="90253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 آموزش در فضای مجازی</a:t>
            </a:r>
            <a:endParaRPr lang="fa-IR" dirty="0"/>
          </a:p>
        </p:txBody>
      </p:sp>
      <p:sp>
        <p:nvSpPr>
          <p:cNvPr id="22" name="Rectangle 21"/>
          <p:cNvSpPr/>
          <p:nvPr/>
        </p:nvSpPr>
        <p:spPr>
          <a:xfrm>
            <a:off x="2088744" y="3053773"/>
            <a:ext cx="9729183" cy="1607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339725" lvl="0" indent="-342900" algn="r" rtl="1" fontAlgn="base">
              <a:lnSpc>
                <a:spcPct val="107000"/>
              </a:lnSpc>
              <a:spcBef>
                <a:spcPts val="0"/>
              </a:spcBef>
              <a:spcAft>
                <a:spcPts val="2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Char char="Ø"/>
            </a:pP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• دریافت </a:t>
            </a:r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گزارشات و جمع بندی و ارسال به استان (مستندات شامل عکس همراه با توضیحات شامل: موضوع گروه هدف مکان زمان)</a:t>
            </a:r>
          </a:p>
          <a:p>
            <a:pPr marR="339725" lvl="0" algn="r" rtl="1" fontAlgn="base">
              <a:lnSpc>
                <a:spcPct val="107000"/>
              </a:lnSpc>
              <a:spcBef>
                <a:spcPts val="0"/>
              </a:spcBef>
              <a:spcAft>
                <a:spcPts val="20"/>
              </a:spcAft>
              <a:buClr>
                <a:srgbClr val="000000"/>
              </a:buClr>
              <a:buSzPts val="1200"/>
            </a:pPr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          - </a:t>
            </a:r>
            <a:r>
              <a:rPr lang="fa-IR" sz="20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تصاویر و توضیحات در گروه ایتا به طور مستمر ارسال گردد.</a:t>
            </a:r>
          </a:p>
          <a:p>
            <a:pPr marR="339725" lvl="0" algn="r" rtl="1" fontAlgn="base">
              <a:lnSpc>
                <a:spcPct val="107000"/>
              </a:lnSpc>
              <a:spcBef>
                <a:spcPts val="0"/>
              </a:spcBef>
              <a:spcAft>
                <a:spcPts val="20"/>
              </a:spcAft>
              <a:buClr>
                <a:srgbClr val="000000"/>
              </a:buClr>
              <a:buSzPts val="1200"/>
            </a:pPr>
            <a:r>
              <a:rPr lang="fa-IR" sz="20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          - </a:t>
            </a:r>
            <a:r>
              <a:rPr lang="fa-IR" sz="2000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15 شهریور و 15 اسفند گزارشات طبق فرمت مربوطه به استان ارسال گردد</a:t>
            </a:r>
            <a:r>
              <a:rPr lang="fa-IR" sz="20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.( همراه با  مستندات مرتب سازی شده.)</a:t>
            </a:r>
            <a:endParaRPr lang="en-US" sz="2000" dirty="0">
              <a:effectLst>
                <a:outerShdw blurRad="50800" dist="38100" dir="2700000" algn="tl" rotWithShape="0">
                  <a:srgbClr val="000000">
                    <a:alpha val="48000"/>
                  </a:srgbClr>
                </a:outerShdw>
              </a:effectLst>
              <a:cs typeface="B Mitra" panose="00000400000000000000" pitchFamily="2" charset="-78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32518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/>
          <p:cNvSpPr txBox="1">
            <a:spLocks/>
          </p:cNvSpPr>
          <p:nvPr/>
        </p:nvSpPr>
        <p:spPr>
          <a:xfrm>
            <a:off x="-726282" y="6326934"/>
            <a:ext cx="3896824" cy="3485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a-IR" sz="1800" dirty="0" smtClean="0">
                <a:cs typeface="B Mitra" panose="00000400000000000000" pitchFamily="2" charset="-78"/>
              </a:rPr>
              <a:t>واحد طب ایرانی</a:t>
            </a:r>
            <a:endParaRPr lang="en-US" sz="1800" dirty="0">
              <a:cs typeface="B Mitra" panose="00000400000000000000" pitchFamily="2" charset="-78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867890" y="1233208"/>
            <a:ext cx="7997883" cy="36297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algn="just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Mitra" panose="00000400000000000000" pitchFamily="2" charset="-78"/>
              </a:rPr>
              <a:t>طب سنتی ایرانی ( طب ایرانی) سلامت محور بوده و اغلب آموزه هاي آن مبتنی بر اصلاح سبک زندگی است و با التفات به: </a:t>
            </a:r>
          </a:p>
          <a:p>
            <a:pPr algn="just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Mitra" panose="00000400000000000000" pitchFamily="2" charset="-78"/>
              </a:rPr>
              <a:t> ریشه دار بودن این آموزه ها در فرهنگ و باورهاي مردم قابليت پذیرش بيشتري داشته و  </a:t>
            </a:r>
          </a:p>
          <a:p>
            <a:pPr algn="just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Mitra" panose="00000400000000000000" pitchFamily="2" charset="-78"/>
              </a:rPr>
              <a:t>علاوه بر این دسترسی به خدمات آن نيز براي مردم آ سان ا ست.</a:t>
            </a:r>
          </a:p>
          <a:p>
            <a:pPr algn="just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Mitra" panose="00000400000000000000" pitchFamily="2" charset="-78"/>
              </a:rPr>
              <a:t> ورود خدمات تایيد شده طب سنتی و آموزه هاي آن در نظام سلامت با هزینه کمتر و قدرت بيشتر کمک زیادي به ارتقاي سلامت جامعه میکند . </a:t>
            </a:r>
            <a:endParaRPr lang="en-US" sz="2400" dirty="0">
              <a:cs typeface="B Mitra" panose="000004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>
            <a:off x="9460122" y="6326934"/>
            <a:ext cx="2601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گروه توسعه </a:t>
            </a:r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شبکه و ارتقاء سلامت</a:t>
            </a:r>
            <a:endParaRPr lang="en-US" sz="14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520101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فرمت ارائه گزارش آموزش های گروهی به گیرندگان خدمت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22920585"/>
              </p:ext>
            </p:extLst>
          </p:nvPr>
        </p:nvGraphicFramePr>
        <p:xfrm>
          <a:off x="794039" y="2036621"/>
          <a:ext cx="10459749" cy="1857467"/>
        </p:xfrm>
        <a:graphic>
          <a:graphicData uri="http://schemas.openxmlformats.org/drawingml/2006/table">
            <a:tbl>
              <a:tblPr rtl="1">
                <a:tableStyleId>{5C22544A-7EE6-4342-B048-85BDC9FD1C3A}</a:tableStyleId>
              </a:tblPr>
              <a:tblGrid>
                <a:gridCol w="617170">
                  <a:extLst>
                    <a:ext uri="{9D8B030D-6E8A-4147-A177-3AD203B41FA5}">
                      <a16:colId xmlns:a16="http://schemas.microsoft.com/office/drawing/2014/main" val="1304728696"/>
                    </a:ext>
                  </a:extLst>
                </a:gridCol>
                <a:gridCol w="1182910">
                  <a:extLst>
                    <a:ext uri="{9D8B030D-6E8A-4147-A177-3AD203B41FA5}">
                      <a16:colId xmlns:a16="http://schemas.microsoft.com/office/drawing/2014/main" val="1808992795"/>
                    </a:ext>
                  </a:extLst>
                </a:gridCol>
                <a:gridCol w="1067190">
                  <a:extLst>
                    <a:ext uri="{9D8B030D-6E8A-4147-A177-3AD203B41FA5}">
                      <a16:colId xmlns:a16="http://schemas.microsoft.com/office/drawing/2014/main" val="4060299328"/>
                    </a:ext>
                  </a:extLst>
                </a:gridCol>
                <a:gridCol w="1147550">
                  <a:extLst>
                    <a:ext uri="{9D8B030D-6E8A-4147-A177-3AD203B41FA5}">
                      <a16:colId xmlns:a16="http://schemas.microsoft.com/office/drawing/2014/main" val="551422400"/>
                    </a:ext>
                  </a:extLst>
                </a:gridCol>
                <a:gridCol w="1067190">
                  <a:extLst>
                    <a:ext uri="{9D8B030D-6E8A-4147-A177-3AD203B41FA5}">
                      <a16:colId xmlns:a16="http://schemas.microsoft.com/office/drawing/2014/main" val="1609109350"/>
                    </a:ext>
                  </a:extLst>
                </a:gridCol>
                <a:gridCol w="1170052">
                  <a:extLst>
                    <a:ext uri="{9D8B030D-6E8A-4147-A177-3AD203B41FA5}">
                      <a16:colId xmlns:a16="http://schemas.microsoft.com/office/drawing/2014/main" val="1890359436"/>
                    </a:ext>
                  </a:extLst>
                </a:gridCol>
                <a:gridCol w="1362918">
                  <a:extLst>
                    <a:ext uri="{9D8B030D-6E8A-4147-A177-3AD203B41FA5}">
                      <a16:colId xmlns:a16="http://schemas.microsoft.com/office/drawing/2014/main" val="1579316695"/>
                    </a:ext>
                  </a:extLst>
                </a:gridCol>
                <a:gridCol w="2844769">
                  <a:extLst>
                    <a:ext uri="{9D8B030D-6E8A-4147-A177-3AD203B41FA5}">
                      <a16:colId xmlns:a16="http://schemas.microsoft.com/office/drawing/2014/main" val="1370876551"/>
                    </a:ext>
                  </a:extLst>
                </a:gridCol>
              </a:tblGrid>
              <a:tr h="375593">
                <a:tc>
                  <a:txBody>
                    <a:bodyPr/>
                    <a:lstStyle/>
                    <a:p>
                      <a:pPr algn="ctr" rtl="0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gridSpan="7">
                  <a:txBody>
                    <a:bodyPr/>
                    <a:lstStyle/>
                    <a:p>
                      <a:pPr algn="ctr" rtl="1" fontAlgn="ctr"/>
                      <a:r>
                        <a:rPr lang="fa-IR" sz="1600" u="none" strike="noStrike" dirty="0">
                          <a:solidFill>
                            <a:schemeClr val="accent6"/>
                          </a:solidFill>
                          <a:effectLst/>
                        </a:rPr>
                        <a:t>گزارش آموزش های گروهی طب ایرانی شبکه.........- 6 ماهه ......سال 1404( حتما از اقدامات، تصاویر همراه با توضیح تهیه نمایید.)</a:t>
                      </a:r>
                      <a:endParaRPr lang="fa-IR" sz="1600" b="0" i="0" u="none" strike="noStrike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7928435"/>
                  </a:ext>
                </a:extLst>
              </a:tr>
              <a:tr h="596049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>
                          <a:effectLst/>
                        </a:rPr>
                        <a:t>ردیف </a:t>
                      </a:r>
                      <a:endParaRPr lang="fa-I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>
                          <a:effectLst/>
                        </a:rPr>
                        <a:t>نام واحد بهداشتی  / ستاد</a:t>
                      </a:r>
                      <a:endParaRPr lang="fa-IR" sz="1100" b="0" i="0" u="none" strike="noStrike">
                        <a:solidFill>
                          <a:srgbClr val="00206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>
                          <a:effectLst/>
                        </a:rPr>
                        <a:t>تعداد دانش آموزان آموزش داده شده </a:t>
                      </a:r>
                      <a:endParaRPr lang="fa-IR" sz="1100" b="0" i="0" u="none" strike="noStrike">
                        <a:solidFill>
                          <a:srgbClr val="00206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>
                          <a:effectLst/>
                        </a:rPr>
                        <a:t>تعداد افراد بزرگسال آموزش داده شده  در سیستم بهداشتی</a:t>
                      </a:r>
                      <a:endParaRPr lang="fa-IR" sz="1100" b="0" i="0" u="none" strike="noStrike">
                        <a:solidFill>
                          <a:srgbClr val="00206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>
                          <a:effectLst/>
                        </a:rPr>
                        <a:t>تعداد معلمان آموزش داده شده </a:t>
                      </a:r>
                      <a:endParaRPr lang="fa-IR" sz="1100" b="0" i="0" u="none" strike="noStrike">
                        <a:solidFill>
                          <a:srgbClr val="00206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>
                          <a:effectLst/>
                        </a:rPr>
                        <a:t>تعداد رابطین یا سفیران سلامت آموزش داده شده </a:t>
                      </a:r>
                      <a:endParaRPr lang="fa-IR" sz="1100" b="0" i="0" u="none" strike="noStrike">
                        <a:solidFill>
                          <a:srgbClr val="00206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>
                          <a:effectLst/>
                        </a:rPr>
                        <a:t>تعداد افراد بزرگسال آموزش داده شده در ادارات و ارگانها </a:t>
                      </a:r>
                      <a:endParaRPr lang="fa-IR" sz="1100" b="0" i="0" u="none" strike="noStrike">
                        <a:solidFill>
                          <a:srgbClr val="00206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>
                          <a:effectLst/>
                        </a:rPr>
                        <a:t>سایر با ذکر  گروه </a:t>
                      </a:r>
                      <a:endParaRPr lang="fa-I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95278072"/>
                  </a:ext>
                </a:extLst>
              </a:tr>
              <a:tr h="16330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98400822"/>
                  </a:ext>
                </a:extLst>
              </a:tr>
              <a:tr h="16330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17795923"/>
                  </a:ext>
                </a:extLst>
              </a:tr>
              <a:tr h="16330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91047684"/>
                  </a:ext>
                </a:extLst>
              </a:tr>
              <a:tr h="16330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32596561"/>
                  </a:ext>
                </a:extLst>
              </a:tr>
              <a:tr h="16330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7460912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0869162"/>
              </p:ext>
            </p:extLst>
          </p:nvPr>
        </p:nvGraphicFramePr>
        <p:xfrm>
          <a:off x="853916" y="3994789"/>
          <a:ext cx="10399872" cy="2555130"/>
        </p:xfrm>
        <a:graphic>
          <a:graphicData uri="http://schemas.openxmlformats.org/drawingml/2006/table">
            <a:tbl>
              <a:tblPr rtl="1">
                <a:tableStyleId>{5C22544A-7EE6-4342-B048-85BDC9FD1C3A}</a:tableStyleId>
              </a:tblPr>
              <a:tblGrid>
                <a:gridCol w="684062">
                  <a:extLst>
                    <a:ext uri="{9D8B030D-6E8A-4147-A177-3AD203B41FA5}">
                      <a16:colId xmlns:a16="http://schemas.microsoft.com/office/drawing/2014/main" val="3346000865"/>
                    </a:ext>
                  </a:extLst>
                </a:gridCol>
                <a:gridCol w="844388">
                  <a:extLst>
                    <a:ext uri="{9D8B030D-6E8A-4147-A177-3AD203B41FA5}">
                      <a16:colId xmlns:a16="http://schemas.microsoft.com/office/drawing/2014/main" val="1692538605"/>
                    </a:ext>
                  </a:extLst>
                </a:gridCol>
                <a:gridCol w="844388">
                  <a:extLst>
                    <a:ext uri="{9D8B030D-6E8A-4147-A177-3AD203B41FA5}">
                      <a16:colId xmlns:a16="http://schemas.microsoft.com/office/drawing/2014/main" val="2288634552"/>
                    </a:ext>
                  </a:extLst>
                </a:gridCol>
                <a:gridCol w="1913233">
                  <a:extLst>
                    <a:ext uri="{9D8B030D-6E8A-4147-A177-3AD203B41FA5}">
                      <a16:colId xmlns:a16="http://schemas.microsoft.com/office/drawing/2014/main" val="2955458227"/>
                    </a:ext>
                  </a:extLst>
                </a:gridCol>
                <a:gridCol w="1496384">
                  <a:extLst>
                    <a:ext uri="{9D8B030D-6E8A-4147-A177-3AD203B41FA5}">
                      <a16:colId xmlns:a16="http://schemas.microsoft.com/office/drawing/2014/main" val="831470335"/>
                    </a:ext>
                  </a:extLst>
                </a:gridCol>
                <a:gridCol w="1229174">
                  <a:extLst>
                    <a:ext uri="{9D8B030D-6E8A-4147-A177-3AD203B41FA5}">
                      <a16:colId xmlns:a16="http://schemas.microsoft.com/office/drawing/2014/main" val="2769711736"/>
                    </a:ext>
                  </a:extLst>
                </a:gridCol>
                <a:gridCol w="1667400">
                  <a:extLst>
                    <a:ext uri="{9D8B030D-6E8A-4147-A177-3AD203B41FA5}">
                      <a16:colId xmlns:a16="http://schemas.microsoft.com/office/drawing/2014/main" val="476210366"/>
                    </a:ext>
                  </a:extLst>
                </a:gridCol>
                <a:gridCol w="1720843">
                  <a:extLst>
                    <a:ext uri="{9D8B030D-6E8A-4147-A177-3AD203B41FA5}">
                      <a16:colId xmlns:a16="http://schemas.microsoft.com/office/drawing/2014/main" val="2034610084"/>
                    </a:ext>
                  </a:extLst>
                </a:gridCol>
              </a:tblGrid>
              <a:tr h="448200">
                <a:tc>
                  <a:txBody>
                    <a:bodyPr/>
                    <a:lstStyle/>
                    <a:p>
                      <a:pPr algn="ctr" rtl="0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gridSpan="7">
                  <a:txBody>
                    <a:bodyPr/>
                    <a:lstStyle/>
                    <a:p>
                      <a:pPr algn="ctr" rtl="1" fontAlgn="ctr"/>
                      <a:r>
                        <a:rPr lang="fa-IR" sz="1600" b="1" u="none" strike="noStrike" dirty="0">
                          <a:solidFill>
                            <a:schemeClr val="accent6"/>
                          </a:solidFill>
                          <a:effectLst/>
                        </a:rPr>
                        <a:t>گزارش آموزش های  طب ایرانی در رسانه/ فضای مجازی( حتما از اقدامات ، تصاویر همراه با توضیح تهیه نمایید.)</a:t>
                      </a:r>
                      <a:endParaRPr lang="fa-IR" sz="1600" b="1" i="0" u="none" strike="noStrike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3348972"/>
                  </a:ext>
                </a:extLst>
              </a:tr>
              <a:tr h="49294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>
                          <a:effectLst/>
                        </a:rPr>
                        <a:t>ردیف </a:t>
                      </a:r>
                      <a:endParaRPr lang="fa-I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>
                          <a:effectLst/>
                        </a:rPr>
                        <a:t>عنوان آموزش</a:t>
                      </a:r>
                      <a:endParaRPr lang="fa-IR" sz="1100" b="0" i="0" u="none" strike="noStrike">
                        <a:solidFill>
                          <a:srgbClr val="00206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>
                          <a:effectLst/>
                        </a:rPr>
                        <a:t>زمان</a:t>
                      </a:r>
                      <a:endParaRPr lang="fa-IR" sz="1100" b="0" i="0" u="none" strike="noStrike">
                        <a:solidFill>
                          <a:srgbClr val="00206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>
                          <a:effectLst/>
                        </a:rPr>
                        <a:t>نحوه اموزش(بارگذاری محتوا- کلیپ- اطلاع رسانی وبینارهای اموزشی  و.......)</a:t>
                      </a:r>
                      <a:endParaRPr lang="fa-IR" sz="1100" b="0" i="0" u="none" strike="noStrike">
                        <a:solidFill>
                          <a:srgbClr val="00206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>
                          <a:effectLst/>
                        </a:rPr>
                        <a:t>عنوان رسانه یا آدرس صفحات مجازی</a:t>
                      </a:r>
                      <a:endParaRPr lang="fa-IR" sz="1100" b="0" i="0" u="none" strike="noStrike">
                        <a:solidFill>
                          <a:srgbClr val="00206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>
                          <a:effectLst/>
                        </a:rPr>
                        <a:t> گروه های هدف </a:t>
                      </a:r>
                      <a:endParaRPr lang="fa-IR" sz="1100" b="0" i="0" u="none" strike="noStrike">
                        <a:solidFill>
                          <a:srgbClr val="00206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>
                          <a:effectLst/>
                        </a:rPr>
                        <a:t>تعداد اعضاء  گروه یا کانال</a:t>
                      </a:r>
                      <a:endParaRPr lang="fa-IR" sz="1100" b="0" i="0" u="none" strike="noStrike">
                        <a:solidFill>
                          <a:srgbClr val="00206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>
                          <a:effectLst/>
                        </a:rPr>
                        <a:t>سایر  توضیحات </a:t>
                      </a:r>
                      <a:endParaRPr lang="fa-I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43038988"/>
                  </a:ext>
                </a:extLst>
              </a:tr>
              <a:tr h="13505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19715114"/>
                  </a:ext>
                </a:extLst>
              </a:tr>
              <a:tr h="13505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041507899"/>
                  </a:ext>
                </a:extLst>
              </a:tr>
              <a:tr h="13505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806074203"/>
                  </a:ext>
                </a:extLst>
              </a:tr>
              <a:tr h="13505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044731837"/>
                  </a:ext>
                </a:extLst>
              </a:tr>
              <a:tr h="13505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446332954"/>
                  </a:ext>
                </a:extLst>
              </a:tr>
              <a:tr h="13505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13326694"/>
                  </a:ext>
                </a:extLst>
              </a:tr>
              <a:tr h="13505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700323552"/>
                  </a:ext>
                </a:extLst>
              </a:tr>
              <a:tr h="13505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11756234"/>
                  </a:ext>
                </a:extLst>
              </a:tr>
              <a:tr h="13505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891695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047467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9460122" y="6326934"/>
            <a:ext cx="2601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گروه توسعه شبکه  و ارتقاء سلامت </a:t>
            </a:r>
            <a:endParaRPr lang="en-US" sz="14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40053" y="-143381"/>
            <a:ext cx="10353761" cy="1326321"/>
          </a:xfrm>
        </p:spPr>
        <p:txBody>
          <a:bodyPr/>
          <a:lstStyle/>
          <a:p>
            <a:r>
              <a:rPr lang="fa-IR" dirty="0" smtClean="0"/>
              <a:t>برنامه  عملیاتی وزارت  طب ایرانی </a:t>
            </a:r>
            <a:endParaRPr lang="en-US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3613715"/>
              </p:ext>
            </p:extLst>
          </p:nvPr>
        </p:nvGraphicFramePr>
        <p:xfrm>
          <a:off x="2479964" y="1229884"/>
          <a:ext cx="9180781" cy="4433497"/>
        </p:xfrm>
        <a:graphic>
          <a:graphicData uri="http://schemas.openxmlformats.org/drawingml/2006/table">
            <a:tbl>
              <a:tblPr rtl="1"/>
              <a:tblGrid>
                <a:gridCol w="945591">
                  <a:extLst>
                    <a:ext uri="{9D8B030D-6E8A-4147-A177-3AD203B41FA5}">
                      <a16:colId xmlns:a16="http://schemas.microsoft.com/office/drawing/2014/main" val="937916467"/>
                    </a:ext>
                  </a:extLst>
                </a:gridCol>
                <a:gridCol w="2589038">
                  <a:extLst>
                    <a:ext uri="{9D8B030D-6E8A-4147-A177-3AD203B41FA5}">
                      <a16:colId xmlns:a16="http://schemas.microsoft.com/office/drawing/2014/main" val="4178863386"/>
                    </a:ext>
                  </a:extLst>
                </a:gridCol>
                <a:gridCol w="994660">
                  <a:extLst>
                    <a:ext uri="{9D8B030D-6E8A-4147-A177-3AD203B41FA5}">
                      <a16:colId xmlns:a16="http://schemas.microsoft.com/office/drawing/2014/main" val="4154361051"/>
                    </a:ext>
                  </a:extLst>
                </a:gridCol>
                <a:gridCol w="3708371">
                  <a:extLst>
                    <a:ext uri="{9D8B030D-6E8A-4147-A177-3AD203B41FA5}">
                      <a16:colId xmlns:a16="http://schemas.microsoft.com/office/drawing/2014/main" val="3414129742"/>
                    </a:ext>
                  </a:extLst>
                </a:gridCol>
                <a:gridCol w="943121">
                  <a:extLst>
                    <a:ext uri="{9D8B030D-6E8A-4147-A177-3AD203B41FA5}">
                      <a16:colId xmlns:a16="http://schemas.microsoft.com/office/drawing/2014/main" val="932762451"/>
                    </a:ext>
                  </a:extLst>
                </a:gridCol>
              </a:tblGrid>
              <a:tr h="207365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ارتقای مستمر کیفیت مراقبت‌ها، خدمات و سواد سلامت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بهره گیری از ظرفیت طب ایرانی در نظام ارایه خدمات سلامت به میزان 20 درصد نسبت به سال 1403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بسته ادغام یافته طب ایرانی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تشکيل جلسات آموزش گروهي گيرندگان خدمات طب ايراني و استفاده از ظرفيت ميداني و رسانه ها و انتقال آموزه هاي برنامه ادغام طب ايراني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ارائه گزارش اقدامات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3037712"/>
                  </a:ext>
                </a:extLst>
              </a:tr>
              <a:tr h="2359847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ارتقای مستمر کیفیت مراقبت‌ها، خدمات و سواد سلامت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بهره گیری از ظرفیت طب ایرانی در نظام ارایه خدمات سلامت به میزان 20 درصد نسبت به سال 1403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بسته ادغام یافته طب ایرانی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تکميل </a:t>
                      </a:r>
                      <a:r>
                        <a:rPr lang="fa-I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شناسنامه سبک زندگي سالم در بسته خدمت طب ايراني و انتقال آموزه هاي برنامه ادغام طب ايراني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ارسال فرمهاي مکاتبه 300د/15206 مورخ 1403.09.12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63494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425298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/>
              <a:t>چک لیست های پایش طب ایرانی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/>
            <a:r>
              <a:rPr lang="fa-IR" dirty="0" smtClean="0"/>
              <a:t>ستاد شهرستان</a:t>
            </a:r>
          </a:p>
          <a:p>
            <a:pPr algn="r"/>
            <a:r>
              <a:rPr lang="fa-IR" dirty="0" smtClean="0"/>
              <a:t>مرکز شهری ، روستایی، شهری روستایی</a:t>
            </a:r>
          </a:p>
          <a:p>
            <a:pPr algn="r"/>
            <a:r>
              <a:rPr lang="fa-IR" dirty="0" smtClean="0"/>
              <a:t>پایگاه مراقب سلامت</a:t>
            </a:r>
          </a:p>
          <a:p>
            <a:pPr algn="r"/>
            <a:r>
              <a:rPr lang="fa-IR" dirty="0" smtClean="0"/>
              <a:t>خانه بهداشت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52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328" y="449748"/>
            <a:ext cx="1975361" cy="60618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90884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814" y="20596"/>
            <a:ext cx="12103331" cy="677527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60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89679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303250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3" y="0"/>
            <a:ext cx="12183687" cy="682491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71438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32602" y="157112"/>
            <a:ext cx="6759398" cy="6677129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56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18" y="27622"/>
            <a:ext cx="5406285" cy="6797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53592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58188"/>
            <a:ext cx="12128269" cy="6766721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838289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91440"/>
            <a:ext cx="12103330" cy="673347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06214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-726282" y="6326934"/>
            <a:ext cx="3896824" cy="3485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a-IR" sz="1800" dirty="0" smtClean="0">
                <a:cs typeface="B Mitra" panose="00000400000000000000" pitchFamily="2" charset="-78"/>
              </a:rPr>
              <a:t>واحد طب ایرانی</a:t>
            </a:r>
            <a:endParaRPr lang="en-US" sz="1800" dirty="0">
              <a:cs typeface="B Mitra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0431" y="-9096"/>
            <a:ext cx="1338263" cy="166269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460122" y="6326934"/>
            <a:ext cx="2601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گروه جوانی جمعیت، سلامت خانواده و مدارس </a:t>
            </a:r>
            <a:endParaRPr lang="en-US" sz="14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0542" y="117237"/>
            <a:ext cx="7123385" cy="48878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Rectangle 8"/>
          <p:cNvSpPr/>
          <p:nvPr/>
        </p:nvSpPr>
        <p:spPr>
          <a:xfrm>
            <a:off x="4558129" y="5434170"/>
            <a:ext cx="46217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3200" dirty="0" smtClean="0">
                <a:cs typeface="B Titr" panose="00000700000000000000" pitchFamily="2" charset="-78"/>
              </a:rPr>
              <a:t>تشکر ویژه از توجه شما عزیزان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7849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0690" y="1334064"/>
            <a:ext cx="8738871" cy="3695136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dirty="0">
                <a:cs typeface="B Mitra" panose="00000400000000000000" pitchFamily="2" charset="-78"/>
              </a:rPr>
              <a:t>برنامه ادغام و ترویج </a:t>
            </a:r>
            <a:r>
              <a:rPr lang="fa-IR" sz="2400" dirty="0" smtClean="0">
                <a:cs typeface="B Mitra" panose="00000400000000000000" pitchFamily="2" charset="-78"/>
              </a:rPr>
              <a:t>شیوه </a:t>
            </a:r>
            <a:r>
              <a:rPr lang="fa-IR" sz="2400" dirty="0">
                <a:cs typeface="B Mitra" panose="00000400000000000000" pitchFamily="2" charset="-78"/>
              </a:rPr>
              <a:t>زندگی </a:t>
            </a:r>
            <a:r>
              <a:rPr lang="fa-IR" sz="2400" dirty="0" smtClean="0">
                <a:cs typeface="B Mitra" panose="00000400000000000000" pitchFamily="2" charset="-78"/>
              </a:rPr>
              <a:t>سالم </a:t>
            </a:r>
            <a:r>
              <a:rPr lang="fa-IR" sz="2400" dirty="0">
                <a:cs typeface="B Mitra" panose="00000400000000000000" pitchFamily="2" charset="-78"/>
              </a:rPr>
              <a:t>بر </a:t>
            </a:r>
            <a:r>
              <a:rPr lang="fa-IR" sz="2400" dirty="0" smtClean="0">
                <a:cs typeface="B Mitra" panose="00000400000000000000" pitchFamily="2" charset="-78"/>
              </a:rPr>
              <a:t>اساس آموزه هاي </a:t>
            </a:r>
            <a:r>
              <a:rPr lang="fa-IR" sz="2400" dirty="0">
                <a:cs typeface="B Mitra" panose="00000400000000000000" pitchFamily="2" charset="-78"/>
              </a:rPr>
              <a:t>طب ایرانی در این </a:t>
            </a:r>
            <a:r>
              <a:rPr lang="fa-IR" sz="2400" dirty="0" smtClean="0">
                <a:cs typeface="B Mitra" panose="00000400000000000000" pitchFamily="2" charset="-78"/>
              </a:rPr>
              <a:t>راستا انجام میشود.</a:t>
            </a:r>
          </a:p>
          <a:p>
            <a:pPr algn="r" rtl="1">
              <a:lnSpc>
                <a:spcPct val="150000"/>
              </a:lnSpc>
            </a:pPr>
            <a:r>
              <a:rPr lang="fa-IR" sz="2400" dirty="0" smtClean="0">
                <a:cs typeface="B Mitra" panose="00000400000000000000" pitchFamily="2" charset="-78"/>
              </a:rPr>
              <a:t> </a:t>
            </a:r>
            <a:r>
              <a:rPr lang="fa-IR" sz="2400" dirty="0">
                <a:cs typeface="B Mitra" panose="00000400000000000000" pitchFamily="2" charset="-78"/>
              </a:rPr>
              <a:t>در این برنامه توانمند سازي د ست اندرکاران نظام سلامت در را ستاي ا ستفاده از ظرفيت منطقی و تایيد شده خدمات طب ایرانی گامی در راستاي افزایش سطح سواد سلامت مردم برداشته و به این واسطه مانعی براي </a:t>
            </a:r>
            <a:r>
              <a:rPr lang="fa-IR" sz="2400" dirty="0" smtClean="0">
                <a:cs typeface="B Mitra" panose="00000400000000000000" pitchFamily="2" charset="-78"/>
              </a:rPr>
              <a:t>افراطی گري هاي </a:t>
            </a:r>
            <a:r>
              <a:rPr lang="fa-IR" sz="2400" dirty="0">
                <a:cs typeface="B Mitra" panose="00000400000000000000" pitchFamily="2" charset="-78"/>
              </a:rPr>
              <a:t>غير منطقی خواهد شد. </a:t>
            </a:r>
            <a:endParaRPr lang="fa-IR" sz="2400" dirty="0" smtClean="0">
              <a:cs typeface="B Mitra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dirty="0" smtClean="0">
                <a:cs typeface="B Mitra" panose="00000400000000000000" pitchFamily="2" charset="-78"/>
              </a:rPr>
              <a:t> علاوه </a:t>
            </a:r>
            <a:r>
              <a:rPr lang="fa-IR" sz="2400" dirty="0">
                <a:cs typeface="B Mitra" panose="00000400000000000000" pitchFamily="2" charset="-78"/>
              </a:rPr>
              <a:t>بر این زمينه </a:t>
            </a:r>
            <a:r>
              <a:rPr lang="fa-IR" sz="2400" dirty="0" smtClean="0">
                <a:cs typeface="B Mitra" panose="00000400000000000000" pitchFamily="2" charset="-78"/>
              </a:rPr>
              <a:t>بهره مندي </a:t>
            </a:r>
            <a:r>
              <a:rPr lang="fa-IR" sz="2400" dirty="0">
                <a:cs typeface="B Mitra" panose="00000400000000000000" pitchFamily="2" charset="-78"/>
              </a:rPr>
              <a:t>هرچه بهتر و بيشتر مردم از ظرفيت خدمات تایيد شده  در دسترس و ارزان طب ایرانی فراهم میشود. 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-726282" y="6326934"/>
            <a:ext cx="3896824" cy="3485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a-IR" sz="1800" dirty="0" smtClean="0">
                <a:cs typeface="B Mitra" panose="00000400000000000000" pitchFamily="2" charset="-78"/>
              </a:rPr>
              <a:t>واحد طب ایرانی</a:t>
            </a:r>
            <a:endParaRPr lang="en-US" sz="1800" dirty="0">
              <a:cs typeface="B Mitra" panose="000004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9460122" y="6326934"/>
            <a:ext cx="2601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گروه توسعه </a:t>
            </a:r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شبکه و ارتقاء سلامت</a:t>
            </a:r>
            <a:endParaRPr lang="en-US" sz="14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371717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2255" y="234009"/>
            <a:ext cx="8170835" cy="1326321"/>
          </a:xfrm>
        </p:spPr>
        <p:txBody>
          <a:bodyPr>
            <a:normAutofit/>
          </a:bodyPr>
          <a:lstStyle/>
          <a:p>
            <a:pPr algn="r"/>
            <a:r>
              <a:rPr lang="fa-IR" sz="2800" b="0" dirty="0">
                <a:cs typeface="B Titr" panose="00000700000000000000" pitchFamily="2" charset="-78"/>
              </a:rPr>
              <a:t>طب ایرانی </a:t>
            </a:r>
            <a:r>
              <a:rPr lang="fa-IR" sz="2800" b="0" dirty="0" smtClean="0">
                <a:cs typeface="B Titr" panose="00000700000000000000" pitchFamily="2" charset="-78"/>
              </a:rPr>
              <a:t>:</a:t>
            </a:r>
            <a:br>
              <a:rPr lang="fa-IR" sz="2800" b="0" dirty="0" smtClean="0">
                <a:cs typeface="B Titr" panose="00000700000000000000" pitchFamily="2" charset="-78"/>
              </a:rPr>
            </a:br>
            <a:r>
              <a:rPr lang="fa-IR" sz="2800" b="0" dirty="0" smtClean="0">
                <a:cs typeface="B Titr" panose="00000700000000000000" pitchFamily="2" charset="-78"/>
              </a:rPr>
              <a:t> </a:t>
            </a:r>
            <a:r>
              <a:rPr lang="fa-IR" sz="2800" b="0" dirty="0" smtClean="0">
                <a:cs typeface="B Mitra" panose="00000400000000000000" pitchFamily="2" charset="-78"/>
              </a:rPr>
              <a:t>از </a:t>
            </a:r>
            <a:r>
              <a:rPr lang="fa-IR" sz="2800" b="0" dirty="0">
                <a:cs typeface="B Mitra" panose="00000400000000000000" pitchFamily="2" charset="-78"/>
              </a:rPr>
              <a:t>سال 1396 با ابلاغ مدیر کل دفتر طب ایرانی و مکمل وزارت بهداشت و با نظر </a:t>
            </a:r>
            <a:r>
              <a:rPr lang="fa-IR" sz="2800" b="0" dirty="0" smtClean="0">
                <a:cs typeface="B Mitra" panose="00000400000000000000" pitchFamily="2" charset="-78"/>
              </a:rPr>
              <a:t>صاحب نظران </a:t>
            </a:r>
            <a:r>
              <a:rPr lang="fa-IR" sz="2800" b="0" dirty="0">
                <a:cs typeface="B Mitra" panose="00000400000000000000" pitchFamily="2" charset="-78"/>
              </a:rPr>
              <a:t>واژه «طب ایرانی»  جایگزین </a:t>
            </a:r>
            <a:r>
              <a:rPr lang="fa-IR" sz="2800" b="0" dirty="0" smtClean="0">
                <a:cs typeface="B Mitra" panose="00000400000000000000" pitchFamily="2" charset="-78"/>
              </a:rPr>
              <a:t>«</a:t>
            </a:r>
            <a:r>
              <a:rPr lang="fa-IR" sz="2800" b="0" dirty="0">
                <a:cs typeface="B Mitra" panose="00000400000000000000" pitchFamily="2" charset="-78"/>
              </a:rPr>
              <a:t>طب سنتی» شد. </a:t>
            </a:r>
            <a:endParaRPr lang="en-US" sz="2800" b="0" dirty="0">
              <a:cs typeface="B Mitr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88745" y="1448877"/>
            <a:ext cx="9729950" cy="2346652"/>
          </a:xfrm>
        </p:spPr>
        <p:txBody>
          <a:bodyPr>
            <a:normAutofit/>
          </a:bodyPr>
          <a:lstStyle/>
          <a:p>
            <a:pPr algn="just" rtl="1"/>
            <a:r>
              <a:rPr lang="fa-IR" sz="2400" dirty="0">
                <a:cs typeface="B Mitra" panose="00000400000000000000" pitchFamily="2" charset="-78"/>
              </a:rPr>
              <a:t>طب سنتی ایرانی  یک مکتب طبی کامل ا ست که شامل روشهاي </a:t>
            </a:r>
            <a:r>
              <a:rPr lang="fa-IR" sz="2400" dirty="0" smtClean="0">
                <a:cs typeface="B Mitra" panose="00000400000000000000" pitchFamily="2" charset="-78"/>
              </a:rPr>
              <a:t>تشخيصی، </a:t>
            </a:r>
            <a:r>
              <a:rPr lang="fa-IR" sz="2400" dirty="0">
                <a:cs typeface="B Mitra" panose="00000400000000000000" pitchFamily="2" charset="-78"/>
              </a:rPr>
              <a:t>سبب شنا سی و درمان با تکيه بر تفاوتهاي بين فردي </a:t>
            </a:r>
            <a:r>
              <a:rPr lang="fa-IR" sz="2400" dirty="0" smtClean="0">
                <a:cs typeface="B Mitra" panose="00000400000000000000" pitchFamily="2" charset="-78"/>
              </a:rPr>
              <a:t>(مزاج) </a:t>
            </a:r>
            <a:r>
              <a:rPr lang="fa-IR" sz="2400" dirty="0">
                <a:cs typeface="B Mitra" panose="00000400000000000000" pitchFamily="2" charset="-78"/>
              </a:rPr>
              <a:t>در زمينه حفظ </a:t>
            </a:r>
            <a:r>
              <a:rPr lang="fa-IR" sz="2400" dirty="0" smtClean="0">
                <a:cs typeface="B Mitra" panose="00000400000000000000" pitchFamily="2" charset="-78"/>
              </a:rPr>
              <a:t>سلامت </a:t>
            </a:r>
            <a:r>
              <a:rPr lang="fa-IR" sz="2400" dirty="0">
                <a:cs typeface="B Mitra" panose="00000400000000000000" pitchFamily="2" charset="-78"/>
              </a:rPr>
              <a:t>و درمان </a:t>
            </a:r>
            <a:r>
              <a:rPr lang="fa-IR" sz="2400" dirty="0" smtClean="0">
                <a:cs typeface="B Mitra" panose="00000400000000000000" pitchFamily="2" charset="-78"/>
              </a:rPr>
              <a:t>بيماریهاست </a:t>
            </a:r>
            <a:r>
              <a:rPr lang="fa-IR" sz="2400" dirty="0">
                <a:cs typeface="B Mitra" panose="00000400000000000000" pitchFamily="2" charset="-78"/>
              </a:rPr>
              <a:t>و متکی بر </a:t>
            </a:r>
            <a:r>
              <a:rPr lang="fa-IR" sz="2400" dirty="0" smtClean="0">
                <a:cs typeface="B Mitra" panose="00000400000000000000" pitchFamily="2" charset="-78"/>
              </a:rPr>
              <a:t>پشتوانه  علمی </a:t>
            </a:r>
            <a:r>
              <a:rPr lang="fa-IR" sz="2400" dirty="0">
                <a:cs typeface="B Mitra" panose="00000400000000000000" pitchFamily="2" charset="-78"/>
              </a:rPr>
              <a:t>و </a:t>
            </a:r>
            <a:r>
              <a:rPr lang="fa-IR" sz="2400" dirty="0" smtClean="0">
                <a:cs typeface="B Mitra" panose="00000400000000000000" pitchFamily="2" charset="-78"/>
              </a:rPr>
              <a:t>تجربی </a:t>
            </a:r>
            <a:r>
              <a:rPr lang="fa-IR" sz="2400" dirty="0">
                <a:cs typeface="B Mitra" panose="00000400000000000000" pitchFamily="2" charset="-78"/>
              </a:rPr>
              <a:t>چند هزار </a:t>
            </a:r>
            <a:r>
              <a:rPr lang="fa-IR" sz="2400" dirty="0" smtClean="0">
                <a:cs typeface="B Mitra" panose="00000400000000000000" pitchFamily="2" charset="-78"/>
              </a:rPr>
              <a:t>ساله </a:t>
            </a:r>
            <a:r>
              <a:rPr lang="fa-IR" sz="2400" dirty="0">
                <a:cs typeface="B Mitra" panose="00000400000000000000" pitchFamily="2" charset="-78"/>
              </a:rPr>
              <a:t>ایرانيان و برخوردار از توجه به جنبه هاي اخلاقی و تربيتی و </a:t>
            </a:r>
            <a:r>
              <a:rPr lang="fa-IR" sz="2400" dirty="0" smtClean="0">
                <a:cs typeface="B Mitra" panose="00000400000000000000" pitchFamily="2" charset="-78"/>
              </a:rPr>
              <a:t>آموزه هاي اسلامی است </a:t>
            </a:r>
            <a:r>
              <a:rPr lang="fa-IR" sz="2400" dirty="0">
                <a:cs typeface="B Mitra" panose="00000400000000000000" pitchFamily="2" charset="-78"/>
              </a:rPr>
              <a:t>که به </a:t>
            </a:r>
            <a:r>
              <a:rPr lang="fa-IR" sz="2400" dirty="0" smtClean="0">
                <a:cs typeface="B Mitra" panose="00000400000000000000" pitchFamily="2" charset="-78"/>
              </a:rPr>
              <a:t>کوشش </a:t>
            </a:r>
            <a:r>
              <a:rPr lang="fa-IR" sz="2400" dirty="0">
                <a:cs typeface="B Mitra" panose="00000400000000000000" pitchFamily="2" charset="-78"/>
              </a:rPr>
              <a:t>حکيمان بزرگ دوره تمدن ا سلامی  بازنگاري و تدوین یافته و به نقطه کمال </a:t>
            </a:r>
            <a:r>
              <a:rPr lang="fa-IR" sz="2400" dirty="0" smtClean="0">
                <a:cs typeface="B Mitra" panose="00000400000000000000" pitchFamily="2" charset="-78"/>
              </a:rPr>
              <a:t>نسبی </a:t>
            </a:r>
            <a:r>
              <a:rPr lang="fa-IR" sz="2400" dirty="0">
                <a:cs typeface="B Mitra" panose="00000400000000000000" pitchFamily="2" charset="-78"/>
              </a:rPr>
              <a:t>خود ر سيده ا ست</a:t>
            </a:r>
            <a:r>
              <a:rPr lang="fa-IR" sz="2400" dirty="0" smtClean="0">
                <a:cs typeface="B Mitra" panose="00000400000000000000" pitchFamily="2" charset="-78"/>
              </a:rPr>
              <a:t>.</a:t>
            </a:r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-726282" y="6326934"/>
            <a:ext cx="3896824" cy="3485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a-IR" sz="1800" dirty="0" smtClean="0">
                <a:cs typeface="B Mitra" panose="00000400000000000000" pitchFamily="2" charset="-78"/>
              </a:rPr>
              <a:t>واحد طب ایرانی</a:t>
            </a:r>
            <a:endParaRPr lang="en-US" sz="1800" dirty="0">
              <a:cs typeface="B Mitra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354876" y="3537650"/>
            <a:ext cx="421049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کل نگري  ا عتقاد به هویت روحانی، جسمانی، روانی و اجتماعی براي انسان  </a:t>
            </a:r>
          </a:p>
          <a:p>
            <a:pPr algn="r" rtl="1"/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توجه به اسباب و علل بيماري </a:t>
            </a:r>
          </a:p>
          <a:p>
            <a:pPr algn="r" rtl="1"/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 تأکيد بر پيشگيري از بيماريها با اصلاح سبک زندگی </a:t>
            </a:r>
          </a:p>
          <a:p>
            <a:pPr algn="r" rtl="1"/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 تقویت جنبه هاي معنوي  </a:t>
            </a:r>
          </a:p>
          <a:p>
            <a:pPr algn="r" rtl="1"/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. </a:t>
            </a:r>
            <a:endParaRPr lang="fa-IR" sz="2400" dirty="0">
              <a:effectLst>
                <a:outerShdw blurRad="50800" dist="38100" dir="2700000" algn="tl" rotWithShape="0">
                  <a:srgbClr val="000000">
                    <a:alpha val="48000"/>
                  </a:srgbClr>
                </a:outerShdw>
              </a:effectLst>
              <a:cs typeface="B Mitra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312063" y="3537650"/>
            <a:ext cx="481949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فراهم کردن زمينه و  شرایط مطلوب براي فعاليت سامانه درونی موس بوم به قوه مدبره یا طبيعت </a:t>
            </a:r>
          </a:p>
          <a:p>
            <a:pPr algn="r" rtl="1"/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و تقدم درمان هاي غذائی و طبيعی بر درمان هاي داروئی </a:t>
            </a:r>
          </a:p>
          <a:p>
            <a:pPr algn="r" rtl="1"/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و تقدم داروهاي تکی بر داروهاي مرکب</a:t>
            </a:r>
          </a:p>
          <a:p>
            <a:pPr algn="r" rtl="1"/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 و بالاخره درمانهاي غيرتهاجمی بر درمانهاي تهاجمی است</a:t>
            </a:r>
            <a:endParaRPr lang="en-US" sz="2400" dirty="0">
              <a:effectLst>
                <a:outerShdw blurRad="50800" dist="38100" dir="2700000" algn="tl" rotWithShape="0">
                  <a:srgbClr val="000000">
                    <a:alpha val="48000"/>
                  </a:srgbClr>
                </a:outerShdw>
              </a:effectLst>
              <a:cs typeface="B Mitra" panose="000004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TextBox 10"/>
          <p:cNvSpPr txBox="1"/>
          <p:nvPr/>
        </p:nvSpPr>
        <p:spPr>
          <a:xfrm>
            <a:off x="9460122" y="6326934"/>
            <a:ext cx="2601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گروه توسعه </a:t>
            </a:r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شبکه و ارتقاء سلامت</a:t>
            </a:r>
            <a:endParaRPr lang="en-US" sz="14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4335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/>
          <p:cNvSpPr txBox="1">
            <a:spLocks/>
          </p:cNvSpPr>
          <p:nvPr/>
        </p:nvSpPr>
        <p:spPr>
          <a:xfrm>
            <a:off x="-726282" y="6326934"/>
            <a:ext cx="3896824" cy="3485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a-IR" sz="1800" dirty="0" smtClean="0">
                <a:cs typeface="B Mitra" panose="00000400000000000000" pitchFamily="2" charset="-78"/>
              </a:rPr>
              <a:t>واحد طب ایرانی</a:t>
            </a:r>
            <a:endParaRPr lang="en-US" sz="1800" dirty="0">
              <a:cs typeface="B Mitra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187751" y="560639"/>
            <a:ext cx="38058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Titr" panose="00000700000000000000" pitchFamily="2" charset="-78"/>
              </a:rPr>
              <a:t> از ویژگیهاي این مکتب طبی: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3754582" y="1283492"/>
            <a:ext cx="7394980" cy="22498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کل نگري  ا عتقاد به هویت روحانی، جسمانی، روانی و اجتماعی براي انسان  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توجه به اسباب و علل بيماري 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 تأکيد بر پيشگيري از بيماريها با اصلاح سبک زندگی 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 تقویت جنبه هاي معنوي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341417" y="3256248"/>
            <a:ext cx="565586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فراهم کردن زمينه و  شرایط مطلوب براي فعاليت سامانه درونی موس بوم به قوه مدبره یا طبيعت 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و تقدم درمان هاي غذائی و طبيعی بر درمان هاي داروئی 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و تقدم داروهاي تکی بر داروهاي مرکب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400" dirty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cs typeface="B Mitra" panose="00000400000000000000" pitchFamily="2" charset="-78"/>
              </a:rPr>
              <a:t> و بالاخره درمانهاي غيرتهاجمی بر درمانهاي تهاجمی است</a:t>
            </a:r>
            <a:endParaRPr lang="en-US" sz="2400" dirty="0">
              <a:effectLst>
                <a:outerShdw blurRad="50800" dist="38100" dir="2700000" algn="tl" rotWithShape="0">
                  <a:srgbClr val="000000">
                    <a:alpha val="48000"/>
                  </a:srgbClr>
                </a:outerShdw>
              </a:effectLst>
              <a:cs typeface="B Mitra" panose="000004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>
            <a:off x="9460122" y="6326934"/>
            <a:ext cx="2601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گروه توسعه </a:t>
            </a:r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شبکه و ارتقاء سلامت</a:t>
            </a:r>
            <a:endParaRPr lang="en-US" sz="14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68909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4933" y="327273"/>
            <a:ext cx="10353761" cy="1326321"/>
          </a:xfrm>
        </p:spPr>
        <p:txBody>
          <a:bodyPr/>
          <a:lstStyle/>
          <a:p>
            <a:r>
              <a:rPr lang="fa-IR" dirty="0">
                <a:cs typeface="B Titr" panose="00000700000000000000" pitchFamily="2" charset="-78"/>
              </a:rPr>
              <a:t>نظام سلامت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09471" y="1648219"/>
            <a:ext cx="9064684" cy="3695136"/>
          </a:xfrm>
        </p:spPr>
        <p:txBody>
          <a:bodyPr>
            <a:normAutofit/>
          </a:bodyPr>
          <a:lstStyle/>
          <a:p>
            <a:pPr algn="r" rtl="1"/>
            <a:r>
              <a:rPr lang="fa-IR" sz="2400" dirty="0">
                <a:cs typeface="B Mitra" panose="00000400000000000000" pitchFamily="2" charset="-78"/>
              </a:rPr>
              <a:t>نظام سلامت از اجزایی تشکيل میشود که با یکدیگر ارتباط دارند و </a:t>
            </a:r>
            <a:r>
              <a:rPr lang="fa-IR" sz="2400" dirty="0" smtClean="0">
                <a:cs typeface="B Mitra" panose="00000400000000000000" pitchFamily="2" charset="-78"/>
              </a:rPr>
              <a:t>مجمو عه </a:t>
            </a:r>
            <a:r>
              <a:rPr lang="fa-IR" sz="2400" dirty="0">
                <a:cs typeface="B Mitra" panose="00000400000000000000" pitchFamily="2" charset="-78"/>
              </a:rPr>
              <a:t>آنها بر سلامت مردم در خانه  محل کار و مکانهاي  </a:t>
            </a:r>
            <a:r>
              <a:rPr lang="fa-IR" sz="2400" dirty="0" smtClean="0">
                <a:cs typeface="B Mitra" panose="00000400000000000000" pitchFamily="2" charset="-78"/>
              </a:rPr>
              <a:t>عمومی </a:t>
            </a:r>
            <a:r>
              <a:rPr lang="fa-IR" sz="2400" dirty="0">
                <a:cs typeface="B Mitra" panose="00000400000000000000" pitchFamily="2" charset="-78"/>
              </a:rPr>
              <a:t>اثر میگذارد. </a:t>
            </a:r>
            <a:endParaRPr lang="fa-IR" sz="2400" dirty="0" smtClean="0">
              <a:cs typeface="B Mitra" panose="00000400000000000000" pitchFamily="2" charset="-78"/>
            </a:endParaRPr>
          </a:p>
          <a:p>
            <a:pPr algn="r" rtl="1"/>
            <a:r>
              <a:rPr lang="fa-IR" sz="2400" dirty="0" smtClean="0">
                <a:cs typeface="B Mitra" panose="00000400000000000000" pitchFamily="2" charset="-78"/>
              </a:rPr>
              <a:t>مردم </a:t>
            </a:r>
            <a:r>
              <a:rPr lang="fa-IR" sz="2400" dirty="0">
                <a:cs typeface="B Mitra" panose="00000400000000000000" pitchFamily="2" charset="-78"/>
              </a:rPr>
              <a:t>دولت و </a:t>
            </a:r>
            <a:r>
              <a:rPr lang="fa-IR" sz="2400" dirty="0" smtClean="0">
                <a:cs typeface="B Mitra" panose="00000400000000000000" pitchFamily="2" charset="-78"/>
              </a:rPr>
              <a:t>سازمان هاي ارائه کننده ي </a:t>
            </a:r>
            <a:r>
              <a:rPr lang="fa-IR" sz="2400" dirty="0">
                <a:cs typeface="B Mitra" panose="00000400000000000000" pitchFamily="2" charset="-78"/>
              </a:rPr>
              <a:t>خدمات </a:t>
            </a:r>
            <a:r>
              <a:rPr lang="fa-IR" sz="2400" dirty="0" smtClean="0">
                <a:cs typeface="B Mitra" panose="00000400000000000000" pitchFamily="2" charset="-78"/>
              </a:rPr>
              <a:t>بهداشت </a:t>
            </a:r>
            <a:r>
              <a:rPr lang="fa-IR" sz="2400" dirty="0">
                <a:cs typeface="B Mitra" panose="00000400000000000000" pitchFamily="2" charset="-78"/>
              </a:rPr>
              <a:t>و درمان در بخشهاي دولتی  خصوصی  و غيردولتی  و </a:t>
            </a:r>
            <a:r>
              <a:rPr lang="fa-IR" sz="2400" dirty="0" smtClean="0">
                <a:cs typeface="B Mitra" panose="00000400000000000000" pitchFamily="2" charset="-78"/>
              </a:rPr>
              <a:t>سازمان هاي بيمه گر </a:t>
            </a:r>
            <a:r>
              <a:rPr lang="fa-IR" sz="2400" dirty="0">
                <a:cs typeface="B Mitra" panose="00000400000000000000" pitchFamily="2" charset="-78"/>
              </a:rPr>
              <a:t>هریک بخشی از نظام سلامت را تشکيل میدهند. </a:t>
            </a:r>
            <a:endParaRPr lang="fa-IR" sz="2400" dirty="0" smtClean="0">
              <a:cs typeface="B Mitra" panose="00000400000000000000" pitchFamily="2" charset="-78"/>
            </a:endParaRPr>
          </a:p>
          <a:p>
            <a:pPr algn="r" rtl="1"/>
            <a:r>
              <a:rPr lang="fa-IR" sz="2400" dirty="0" smtClean="0">
                <a:cs typeface="B Mitra" panose="00000400000000000000" pitchFamily="2" charset="-78"/>
              </a:rPr>
              <a:t>نظام </a:t>
            </a:r>
            <a:r>
              <a:rPr lang="fa-IR" sz="2400" dirty="0">
                <a:cs typeface="B Mitra" panose="00000400000000000000" pitchFamily="2" charset="-78"/>
              </a:rPr>
              <a:t>سلامت معمولاً در </a:t>
            </a:r>
            <a:r>
              <a:rPr lang="fa-IR" sz="2400" dirty="0" smtClean="0">
                <a:cs typeface="B Mitra" panose="00000400000000000000" pitchFamily="2" charset="-78"/>
              </a:rPr>
              <a:t>سطح هاي </a:t>
            </a:r>
            <a:r>
              <a:rPr lang="fa-IR" sz="2400" dirty="0">
                <a:cs typeface="B Mitra" panose="00000400000000000000" pitchFamily="2" charset="-78"/>
              </a:rPr>
              <a:t>متفاوت شکل میگيرد و از روستا تا شهر  و از </a:t>
            </a:r>
            <a:r>
              <a:rPr lang="fa-IR" sz="2400" dirty="0" smtClean="0">
                <a:cs typeface="B Mitra" panose="00000400000000000000" pitchFamily="2" charset="-78"/>
              </a:rPr>
              <a:t>مراقبت هاي </a:t>
            </a:r>
            <a:r>
              <a:rPr lang="fa-IR" sz="2400" dirty="0">
                <a:cs typeface="B Mitra" panose="00000400000000000000" pitchFamily="2" charset="-78"/>
              </a:rPr>
              <a:t>اوليه تا خدمات پيچيده تخصصی و فوق تخصصی را  </a:t>
            </a:r>
            <a:r>
              <a:rPr lang="fa-IR" sz="2400" dirty="0" smtClean="0">
                <a:cs typeface="B Mitra" panose="00000400000000000000" pitchFamily="2" charset="-78"/>
              </a:rPr>
              <a:t>عرضه میکند.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-726282" y="6326934"/>
            <a:ext cx="3896824" cy="3485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a-IR" sz="1800" dirty="0" smtClean="0">
                <a:cs typeface="B Mitra" panose="00000400000000000000" pitchFamily="2" charset="-78"/>
              </a:rPr>
              <a:t>واحد طب ایرانی</a:t>
            </a:r>
            <a:endParaRPr lang="en-US" sz="1800" dirty="0">
              <a:cs typeface="B Mitra" panose="000004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855" y="117237"/>
            <a:ext cx="1950889" cy="5986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9460122" y="6326934"/>
            <a:ext cx="2601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گروه توسعه </a:t>
            </a:r>
            <a:r>
              <a:rPr lang="fa-IR" sz="1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شبکه و ارتقاء سلامت</a:t>
            </a:r>
            <a:endParaRPr lang="en-US" sz="14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441360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Custom 1">
      <a:dk1>
        <a:sysClr val="windowText" lastClr="000000"/>
      </a:dk1>
      <a:lt1>
        <a:sysClr val="window" lastClr="FFFFFF"/>
      </a:lt1>
      <a:dk2>
        <a:srgbClr val="78346F"/>
      </a:dk2>
      <a:lt2>
        <a:srgbClr val="D9A8D2"/>
      </a:lt2>
      <a:accent1>
        <a:srgbClr val="CE57AB"/>
      </a:accent1>
      <a:accent2>
        <a:srgbClr val="8E8EFD"/>
      </a:accent2>
      <a:accent3>
        <a:srgbClr val="7CBCE0"/>
      </a:accent3>
      <a:accent4>
        <a:srgbClr val="70BF9F"/>
      </a:accent4>
      <a:accent5>
        <a:srgbClr val="A5B960"/>
      </a:accent5>
      <a:accent6>
        <a:srgbClr val="D47A57"/>
      </a:accent6>
      <a:hlink>
        <a:srgbClr val="D164DE"/>
      </a:hlink>
      <a:folHlink>
        <a:srgbClr val="BE87C4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D4FE1632-F131-47D3-A814-99E9CD025E2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78346F"/>
    </a:dk2>
    <a:lt2>
      <a:srgbClr val="D9A8D2"/>
    </a:lt2>
    <a:accent1>
      <a:srgbClr val="CE57AB"/>
    </a:accent1>
    <a:accent2>
      <a:srgbClr val="8E8EFD"/>
    </a:accent2>
    <a:accent3>
      <a:srgbClr val="7CBCE0"/>
    </a:accent3>
    <a:accent4>
      <a:srgbClr val="70BF9F"/>
    </a:accent4>
    <a:accent5>
      <a:srgbClr val="A5B960"/>
    </a:accent5>
    <a:accent6>
      <a:srgbClr val="D47A57"/>
    </a:accent6>
    <a:hlink>
      <a:srgbClr val="D164DE"/>
    </a:hlink>
    <a:folHlink>
      <a:srgbClr val="BE87C4"/>
    </a:folHlink>
  </a:clrScheme>
</a:themeOverride>
</file>

<file path=ppt/theme/themeOverride10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78346F"/>
    </a:dk2>
    <a:lt2>
      <a:srgbClr val="D9A8D2"/>
    </a:lt2>
    <a:accent1>
      <a:srgbClr val="CE57AB"/>
    </a:accent1>
    <a:accent2>
      <a:srgbClr val="8E8EFD"/>
    </a:accent2>
    <a:accent3>
      <a:srgbClr val="7CBCE0"/>
    </a:accent3>
    <a:accent4>
      <a:srgbClr val="70BF9F"/>
    </a:accent4>
    <a:accent5>
      <a:srgbClr val="A5B960"/>
    </a:accent5>
    <a:accent6>
      <a:srgbClr val="D47A57"/>
    </a:accent6>
    <a:hlink>
      <a:srgbClr val="D164DE"/>
    </a:hlink>
    <a:folHlink>
      <a:srgbClr val="BE87C4"/>
    </a:folHlink>
  </a:clrScheme>
</a:themeOverride>
</file>

<file path=ppt/theme/themeOverride11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78346F"/>
    </a:dk2>
    <a:lt2>
      <a:srgbClr val="D9A8D2"/>
    </a:lt2>
    <a:accent1>
      <a:srgbClr val="CE57AB"/>
    </a:accent1>
    <a:accent2>
      <a:srgbClr val="8E8EFD"/>
    </a:accent2>
    <a:accent3>
      <a:srgbClr val="7CBCE0"/>
    </a:accent3>
    <a:accent4>
      <a:srgbClr val="70BF9F"/>
    </a:accent4>
    <a:accent5>
      <a:srgbClr val="A5B960"/>
    </a:accent5>
    <a:accent6>
      <a:srgbClr val="D47A57"/>
    </a:accent6>
    <a:hlink>
      <a:srgbClr val="D164DE"/>
    </a:hlink>
    <a:folHlink>
      <a:srgbClr val="BE87C4"/>
    </a:folHlink>
  </a:clrScheme>
</a:themeOverride>
</file>

<file path=ppt/theme/themeOverride12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78346F"/>
    </a:dk2>
    <a:lt2>
      <a:srgbClr val="D9A8D2"/>
    </a:lt2>
    <a:accent1>
      <a:srgbClr val="CE57AB"/>
    </a:accent1>
    <a:accent2>
      <a:srgbClr val="8E8EFD"/>
    </a:accent2>
    <a:accent3>
      <a:srgbClr val="7CBCE0"/>
    </a:accent3>
    <a:accent4>
      <a:srgbClr val="70BF9F"/>
    </a:accent4>
    <a:accent5>
      <a:srgbClr val="A5B960"/>
    </a:accent5>
    <a:accent6>
      <a:srgbClr val="D47A57"/>
    </a:accent6>
    <a:hlink>
      <a:srgbClr val="D164DE"/>
    </a:hlink>
    <a:folHlink>
      <a:srgbClr val="BE87C4"/>
    </a:folHlink>
  </a:clrScheme>
</a:themeOverride>
</file>

<file path=ppt/theme/themeOverride13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78346F"/>
    </a:dk2>
    <a:lt2>
      <a:srgbClr val="D9A8D2"/>
    </a:lt2>
    <a:accent1>
      <a:srgbClr val="CE57AB"/>
    </a:accent1>
    <a:accent2>
      <a:srgbClr val="8E8EFD"/>
    </a:accent2>
    <a:accent3>
      <a:srgbClr val="7CBCE0"/>
    </a:accent3>
    <a:accent4>
      <a:srgbClr val="70BF9F"/>
    </a:accent4>
    <a:accent5>
      <a:srgbClr val="A5B960"/>
    </a:accent5>
    <a:accent6>
      <a:srgbClr val="D47A57"/>
    </a:accent6>
    <a:hlink>
      <a:srgbClr val="D164DE"/>
    </a:hlink>
    <a:folHlink>
      <a:srgbClr val="BE87C4"/>
    </a:folHlink>
  </a:clrScheme>
</a:themeOverride>
</file>

<file path=ppt/theme/themeOverride14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78346F"/>
    </a:dk2>
    <a:lt2>
      <a:srgbClr val="D9A8D2"/>
    </a:lt2>
    <a:accent1>
      <a:srgbClr val="CE57AB"/>
    </a:accent1>
    <a:accent2>
      <a:srgbClr val="8E8EFD"/>
    </a:accent2>
    <a:accent3>
      <a:srgbClr val="7CBCE0"/>
    </a:accent3>
    <a:accent4>
      <a:srgbClr val="70BF9F"/>
    </a:accent4>
    <a:accent5>
      <a:srgbClr val="A5B960"/>
    </a:accent5>
    <a:accent6>
      <a:srgbClr val="D47A57"/>
    </a:accent6>
    <a:hlink>
      <a:srgbClr val="D164DE"/>
    </a:hlink>
    <a:folHlink>
      <a:srgbClr val="BE87C4"/>
    </a:folHlink>
  </a:clrScheme>
</a:themeOverride>
</file>

<file path=ppt/theme/themeOverride15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78346F"/>
    </a:dk2>
    <a:lt2>
      <a:srgbClr val="D9A8D2"/>
    </a:lt2>
    <a:accent1>
      <a:srgbClr val="CE57AB"/>
    </a:accent1>
    <a:accent2>
      <a:srgbClr val="8E8EFD"/>
    </a:accent2>
    <a:accent3>
      <a:srgbClr val="7CBCE0"/>
    </a:accent3>
    <a:accent4>
      <a:srgbClr val="70BF9F"/>
    </a:accent4>
    <a:accent5>
      <a:srgbClr val="A5B960"/>
    </a:accent5>
    <a:accent6>
      <a:srgbClr val="D47A57"/>
    </a:accent6>
    <a:hlink>
      <a:srgbClr val="D164DE"/>
    </a:hlink>
    <a:folHlink>
      <a:srgbClr val="BE87C4"/>
    </a:folHlink>
  </a:clrScheme>
</a:themeOverride>
</file>

<file path=ppt/theme/themeOverride16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78346F"/>
    </a:dk2>
    <a:lt2>
      <a:srgbClr val="D9A8D2"/>
    </a:lt2>
    <a:accent1>
      <a:srgbClr val="CE57AB"/>
    </a:accent1>
    <a:accent2>
      <a:srgbClr val="8E8EFD"/>
    </a:accent2>
    <a:accent3>
      <a:srgbClr val="7CBCE0"/>
    </a:accent3>
    <a:accent4>
      <a:srgbClr val="70BF9F"/>
    </a:accent4>
    <a:accent5>
      <a:srgbClr val="A5B960"/>
    </a:accent5>
    <a:accent6>
      <a:srgbClr val="D47A57"/>
    </a:accent6>
    <a:hlink>
      <a:srgbClr val="D164DE"/>
    </a:hlink>
    <a:folHlink>
      <a:srgbClr val="BE87C4"/>
    </a:folHlink>
  </a:clrScheme>
</a:themeOverride>
</file>

<file path=ppt/theme/themeOverride17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78346F"/>
    </a:dk2>
    <a:lt2>
      <a:srgbClr val="D9A8D2"/>
    </a:lt2>
    <a:accent1>
      <a:srgbClr val="CE57AB"/>
    </a:accent1>
    <a:accent2>
      <a:srgbClr val="8E8EFD"/>
    </a:accent2>
    <a:accent3>
      <a:srgbClr val="7CBCE0"/>
    </a:accent3>
    <a:accent4>
      <a:srgbClr val="70BF9F"/>
    </a:accent4>
    <a:accent5>
      <a:srgbClr val="A5B960"/>
    </a:accent5>
    <a:accent6>
      <a:srgbClr val="D47A57"/>
    </a:accent6>
    <a:hlink>
      <a:srgbClr val="D164DE"/>
    </a:hlink>
    <a:folHlink>
      <a:srgbClr val="BE87C4"/>
    </a:folHlink>
  </a:clrScheme>
</a:themeOverride>
</file>

<file path=ppt/theme/themeOverride18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78346F"/>
    </a:dk2>
    <a:lt2>
      <a:srgbClr val="D9A8D2"/>
    </a:lt2>
    <a:accent1>
      <a:srgbClr val="CE57AB"/>
    </a:accent1>
    <a:accent2>
      <a:srgbClr val="8E8EFD"/>
    </a:accent2>
    <a:accent3>
      <a:srgbClr val="7CBCE0"/>
    </a:accent3>
    <a:accent4>
      <a:srgbClr val="70BF9F"/>
    </a:accent4>
    <a:accent5>
      <a:srgbClr val="A5B960"/>
    </a:accent5>
    <a:accent6>
      <a:srgbClr val="D47A57"/>
    </a:accent6>
    <a:hlink>
      <a:srgbClr val="D164DE"/>
    </a:hlink>
    <a:folHlink>
      <a:srgbClr val="BE87C4"/>
    </a:folHlink>
  </a:clrScheme>
</a:themeOverride>
</file>

<file path=ppt/theme/themeOverride19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78346F"/>
    </a:dk2>
    <a:lt2>
      <a:srgbClr val="D9A8D2"/>
    </a:lt2>
    <a:accent1>
      <a:srgbClr val="CE57AB"/>
    </a:accent1>
    <a:accent2>
      <a:srgbClr val="8E8EFD"/>
    </a:accent2>
    <a:accent3>
      <a:srgbClr val="7CBCE0"/>
    </a:accent3>
    <a:accent4>
      <a:srgbClr val="70BF9F"/>
    </a:accent4>
    <a:accent5>
      <a:srgbClr val="A5B960"/>
    </a:accent5>
    <a:accent6>
      <a:srgbClr val="D47A57"/>
    </a:accent6>
    <a:hlink>
      <a:srgbClr val="D164DE"/>
    </a:hlink>
    <a:folHlink>
      <a:srgbClr val="BE87C4"/>
    </a:folHlink>
  </a:clrScheme>
</a:themeOverride>
</file>

<file path=ppt/theme/themeOverride2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78346F"/>
    </a:dk2>
    <a:lt2>
      <a:srgbClr val="D9A8D2"/>
    </a:lt2>
    <a:accent1>
      <a:srgbClr val="CE57AB"/>
    </a:accent1>
    <a:accent2>
      <a:srgbClr val="8E8EFD"/>
    </a:accent2>
    <a:accent3>
      <a:srgbClr val="7CBCE0"/>
    </a:accent3>
    <a:accent4>
      <a:srgbClr val="70BF9F"/>
    </a:accent4>
    <a:accent5>
      <a:srgbClr val="A5B960"/>
    </a:accent5>
    <a:accent6>
      <a:srgbClr val="D47A57"/>
    </a:accent6>
    <a:hlink>
      <a:srgbClr val="D164DE"/>
    </a:hlink>
    <a:folHlink>
      <a:srgbClr val="BE87C4"/>
    </a:folHlink>
  </a:clrScheme>
</a:themeOverride>
</file>

<file path=ppt/theme/themeOverride20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78346F"/>
    </a:dk2>
    <a:lt2>
      <a:srgbClr val="D9A8D2"/>
    </a:lt2>
    <a:accent1>
      <a:srgbClr val="CE57AB"/>
    </a:accent1>
    <a:accent2>
      <a:srgbClr val="8E8EFD"/>
    </a:accent2>
    <a:accent3>
      <a:srgbClr val="7CBCE0"/>
    </a:accent3>
    <a:accent4>
      <a:srgbClr val="70BF9F"/>
    </a:accent4>
    <a:accent5>
      <a:srgbClr val="A5B960"/>
    </a:accent5>
    <a:accent6>
      <a:srgbClr val="D47A57"/>
    </a:accent6>
    <a:hlink>
      <a:srgbClr val="D164DE"/>
    </a:hlink>
    <a:folHlink>
      <a:srgbClr val="BE87C4"/>
    </a:folHlink>
  </a:clrScheme>
</a:themeOverride>
</file>

<file path=ppt/theme/themeOverride21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78346F"/>
    </a:dk2>
    <a:lt2>
      <a:srgbClr val="D9A8D2"/>
    </a:lt2>
    <a:accent1>
      <a:srgbClr val="CE57AB"/>
    </a:accent1>
    <a:accent2>
      <a:srgbClr val="8E8EFD"/>
    </a:accent2>
    <a:accent3>
      <a:srgbClr val="7CBCE0"/>
    </a:accent3>
    <a:accent4>
      <a:srgbClr val="70BF9F"/>
    </a:accent4>
    <a:accent5>
      <a:srgbClr val="A5B960"/>
    </a:accent5>
    <a:accent6>
      <a:srgbClr val="D47A57"/>
    </a:accent6>
    <a:hlink>
      <a:srgbClr val="D164DE"/>
    </a:hlink>
    <a:folHlink>
      <a:srgbClr val="BE87C4"/>
    </a:folHlink>
  </a:clrScheme>
</a:themeOverride>
</file>

<file path=ppt/theme/themeOverride22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78346F"/>
    </a:dk2>
    <a:lt2>
      <a:srgbClr val="D9A8D2"/>
    </a:lt2>
    <a:accent1>
      <a:srgbClr val="CE57AB"/>
    </a:accent1>
    <a:accent2>
      <a:srgbClr val="8E8EFD"/>
    </a:accent2>
    <a:accent3>
      <a:srgbClr val="7CBCE0"/>
    </a:accent3>
    <a:accent4>
      <a:srgbClr val="70BF9F"/>
    </a:accent4>
    <a:accent5>
      <a:srgbClr val="A5B960"/>
    </a:accent5>
    <a:accent6>
      <a:srgbClr val="D47A57"/>
    </a:accent6>
    <a:hlink>
      <a:srgbClr val="D164DE"/>
    </a:hlink>
    <a:folHlink>
      <a:srgbClr val="BE87C4"/>
    </a:folHlink>
  </a:clrScheme>
</a:themeOverride>
</file>

<file path=ppt/theme/themeOverride23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78346F"/>
    </a:dk2>
    <a:lt2>
      <a:srgbClr val="D9A8D2"/>
    </a:lt2>
    <a:accent1>
      <a:srgbClr val="CE57AB"/>
    </a:accent1>
    <a:accent2>
      <a:srgbClr val="8E8EFD"/>
    </a:accent2>
    <a:accent3>
      <a:srgbClr val="7CBCE0"/>
    </a:accent3>
    <a:accent4>
      <a:srgbClr val="70BF9F"/>
    </a:accent4>
    <a:accent5>
      <a:srgbClr val="A5B960"/>
    </a:accent5>
    <a:accent6>
      <a:srgbClr val="D47A57"/>
    </a:accent6>
    <a:hlink>
      <a:srgbClr val="D164DE"/>
    </a:hlink>
    <a:folHlink>
      <a:srgbClr val="BE87C4"/>
    </a:folHlink>
  </a:clrScheme>
</a:themeOverride>
</file>

<file path=ppt/theme/themeOverride3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78346F"/>
    </a:dk2>
    <a:lt2>
      <a:srgbClr val="D9A8D2"/>
    </a:lt2>
    <a:accent1>
      <a:srgbClr val="CE57AB"/>
    </a:accent1>
    <a:accent2>
      <a:srgbClr val="8E8EFD"/>
    </a:accent2>
    <a:accent3>
      <a:srgbClr val="7CBCE0"/>
    </a:accent3>
    <a:accent4>
      <a:srgbClr val="70BF9F"/>
    </a:accent4>
    <a:accent5>
      <a:srgbClr val="A5B960"/>
    </a:accent5>
    <a:accent6>
      <a:srgbClr val="D47A57"/>
    </a:accent6>
    <a:hlink>
      <a:srgbClr val="D164DE"/>
    </a:hlink>
    <a:folHlink>
      <a:srgbClr val="BE87C4"/>
    </a:folHlink>
  </a:clrScheme>
</a:themeOverride>
</file>

<file path=ppt/theme/themeOverride4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78346F"/>
    </a:dk2>
    <a:lt2>
      <a:srgbClr val="D9A8D2"/>
    </a:lt2>
    <a:accent1>
      <a:srgbClr val="CE57AB"/>
    </a:accent1>
    <a:accent2>
      <a:srgbClr val="8E8EFD"/>
    </a:accent2>
    <a:accent3>
      <a:srgbClr val="7CBCE0"/>
    </a:accent3>
    <a:accent4>
      <a:srgbClr val="70BF9F"/>
    </a:accent4>
    <a:accent5>
      <a:srgbClr val="A5B960"/>
    </a:accent5>
    <a:accent6>
      <a:srgbClr val="D47A57"/>
    </a:accent6>
    <a:hlink>
      <a:srgbClr val="D164DE"/>
    </a:hlink>
    <a:folHlink>
      <a:srgbClr val="BE87C4"/>
    </a:folHlink>
  </a:clrScheme>
</a:themeOverride>
</file>

<file path=ppt/theme/themeOverride5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78346F"/>
    </a:dk2>
    <a:lt2>
      <a:srgbClr val="D9A8D2"/>
    </a:lt2>
    <a:accent1>
      <a:srgbClr val="CE57AB"/>
    </a:accent1>
    <a:accent2>
      <a:srgbClr val="8E8EFD"/>
    </a:accent2>
    <a:accent3>
      <a:srgbClr val="7CBCE0"/>
    </a:accent3>
    <a:accent4>
      <a:srgbClr val="70BF9F"/>
    </a:accent4>
    <a:accent5>
      <a:srgbClr val="A5B960"/>
    </a:accent5>
    <a:accent6>
      <a:srgbClr val="D47A57"/>
    </a:accent6>
    <a:hlink>
      <a:srgbClr val="D164DE"/>
    </a:hlink>
    <a:folHlink>
      <a:srgbClr val="BE87C4"/>
    </a:folHlink>
  </a:clrScheme>
</a:themeOverride>
</file>

<file path=ppt/theme/themeOverride6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78346F"/>
    </a:dk2>
    <a:lt2>
      <a:srgbClr val="D9A8D2"/>
    </a:lt2>
    <a:accent1>
      <a:srgbClr val="CE57AB"/>
    </a:accent1>
    <a:accent2>
      <a:srgbClr val="8E8EFD"/>
    </a:accent2>
    <a:accent3>
      <a:srgbClr val="7CBCE0"/>
    </a:accent3>
    <a:accent4>
      <a:srgbClr val="70BF9F"/>
    </a:accent4>
    <a:accent5>
      <a:srgbClr val="A5B960"/>
    </a:accent5>
    <a:accent6>
      <a:srgbClr val="D47A57"/>
    </a:accent6>
    <a:hlink>
      <a:srgbClr val="D164DE"/>
    </a:hlink>
    <a:folHlink>
      <a:srgbClr val="BE87C4"/>
    </a:folHlink>
  </a:clrScheme>
</a:themeOverride>
</file>

<file path=ppt/theme/themeOverride7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78346F"/>
    </a:dk2>
    <a:lt2>
      <a:srgbClr val="D9A8D2"/>
    </a:lt2>
    <a:accent1>
      <a:srgbClr val="CE57AB"/>
    </a:accent1>
    <a:accent2>
      <a:srgbClr val="8E8EFD"/>
    </a:accent2>
    <a:accent3>
      <a:srgbClr val="7CBCE0"/>
    </a:accent3>
    <a:accent4>
      <a:srgbClr val="70BF9F"/>
    </a:accent4>
    <a:accent5>
      <a:srgbClr val="A5B960"/>
    </a:accent5>
    <a:accent6>
      <a:srgbClr val="D47A57"/>
    </a:accent6>
    <a:hlink>
      <a:srgbClr val="D164DE"/>
    </a:hlink>
    <a:folHlink>
      <a:srgbClr val="BE87C4"/>
    </a:folHlink>
  </a:clrScheme>
</a:themeOverride>
</file>

<file path=ppt/theme/themeOverride8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78346F"/>
    </a:dk2>
    <a:lt2>
      <a:srgbClr val="D9A8D2"/>
    </a:lt2>
    <a:accent1>
      <a:srgbClr val="CE57AB"/>
    </a:accent1>
    <a:accent2>
      <a:srgbClr val="8E8EFD"/>
    </a:accent2>
    <a:accent3>
      <a:srgbClr val="7CBCE0"/>
    </a:accent3>
    <a:accent4>
      <a:srgbClr val="70BF9F"/>
    </a:accent4>
    <a:accent5>
      <a:srgbClr val="A5B960"/>
    </a:accent5>
    <a:accent6>
      <a:srgbClr val="D47A57"/>
    </a:accent6>
    <a:hlink>
      <a:srgbClr val="D164DE"/>
    </a:hlink>
    <a:folHlink>
      <a:srgbClr val="BE87C4"/>
    </a:folHlink>
  </a:clrScheme>
</a:themeOverride>
</file>

<file path=ppt/theme/themeOverride9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78346F"/>
    </a:dk2>
    <a:lt2>
      <a:srgbClr val="D9A8D2"/>
    </a:lt2>
    <a:accent1>
      <a:srgbClr val="CE57AB"/>
    </a:accent1>
    <a:accent2>
      <a:srgbClr val="8E8EFD"/>
    </a:accent2>
    <a:accent3>
      <a:srgbClr val="7CBCE0"/>
    </a:accent3>
    <a:accent4>
      <a:srgbClr val="70BF9F"/>
    </a:accent4>
    <a:accent5>
      <a:srgbClr val="A5B960"/>
    </a:accent5>
    <a:accent6>
      <a:srgbClr val="D47A57"/>
    </a:accent6>
    <a:hlink>
      <a:srgbClr val="D164DE"/>
    </a:hlink>
    <a:folHlink>
      <a:srgbClr val="BE87C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717</TotalTime>
  <Words>3641</Words>
  <Application>Microsoft Office PowerPoint</Application>
  <PresentationFormat>Widescreen</PresentationFormat>
  <Paragraphs>551</Paragraphs>
  <Slides>59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70" baseType="lpstr">
      <vt:lpstr>Arial</vt:lpstr>
      <vt:lpstr>B Mitra</vt:lpstr>
      <vt:lpstr>B Nazanin</vt:lpstr>
      <vt:lpstr>B Titr</vt:lpstr>
      <vt:lpstr>Bookman Old Style</vt:lpstr>
      <vt:lpstr>Calibri</vt:lpstr>
      <vt:lpstr>Rockwell</vt:lpstr>
      <vt:lpstr>Times New Roman</vt:lpstr>
      <vt:lpstr>Wingdings</vt:lpstr>
      <vt:lpstr>Damask</vt:lpstr>
      <vt:lpstr>PDF</vt:lpstr>
      <vt:lpstr>PowerPoint Presentation</vt:lpstr>
      <vt:lpstr>دستورعمل   برنامه ترویج شیوه زندگی سالم بر  اساس آموزههای طب ایرانی اردیبهشت 1403  </vt:lpstr>
      <vt:lpstr>PowerPoint Presentation</vt:lpstr>
      <vt:lpstr>PowerPoint Presentation</vt:lpstr>
      <vt:lpstr>PowerPoint Presentation</vt:lpstr>
      <vt:lpstr>PowerPoint Presentation</vt:lpstr>
      <vt:lpstr>طب ایرانی :  از سال 1396 با ابلاغ مدیر کل دفتر طب ایرانی و مکمل وزارت بهداشت و با نظر صاحب نظران واژه «طب ایرانی»  جایگزین «طب سنتی» شد. </vt:lpstr>
      <vt:lpstr>PowerPoint Presentation</vt:lpstr>
      <vt:lpstr>نظام سلامت </vt:lpstr>
      <vt:lpstr>بسته خدمات سلامت </vt:lpstr>
      <vt:lpstr>سطح بندی خدمات </vt:lpstr>
      <vt:lpstr>PowerPoint Presentation</vt:lpstr>
      <vt:lpstr>تیم سلامت </vt:lpstr>
      <vt:lpstr>پزشك خانواده </vt:lpstr>
      <vt:lpstr>خانه بهداشت </vt:lpstr>
      <vt:lpstr>بهورز </vt:lpstr>
      <vt:lpstr>پایگاه سلامت </vt:lpstr>
      <vt:lpstr>مراقب سلامت </vt:lpstr>
      <vt:lpstr>مراکز آموزش بهورزی </vt:lpstr>
      <vt:lpstr>تیم آموزشی </vt:lpstr>
      <vt:lpstr>اهداف </vt:lpstr>
      <vt:lpstr>ساختار اجرایی و وظایف </vt:lpstr>
      <vt:lpstr>وظایف کمیته اجرایی در ستاد کشوری </vt:lpstr>
      <vt:lpstr>  ساختار اجرایی و وظایف در ستاد دانشگاه/ دانشکده</vt:lpstr>
      <vt:lpstr> وظایف کمیته اجرایی در ستاد دانشگاه/ دانشکده </vt:lpstr>
      <vt:lpstr>ساختار اجرایی و وظایف در ستاد شهرستان  </vt:lpstr>
      <vt:lpstr>وظایف کمیته اجرایی در ستاد شهرستان </vt:lpstr>
      <vt:lpstr>شرح وظایف نیروی انسانی </vt:lpstr>
      <vt:lpstr>PowerPoint Presentation</vt:lpstr>
      <vt:lpstr>شرح وظایف کارشناسان مراکز خدمات جامع سلامت </vt:lpstr>
      <vt:lpstr>شرح وظایف مراقبین سلامت /بهورز : </vt:lpstr>
      <vt:lpstr>گامهای اجرایی </vt:lpstr>
      <vt:lpstr>PowerPoint Presentation</vt:lpstr>
      <vt:lpstr>PowerPoint Presentation</vt:lpstr>
      <vt:lpstr>3.آموزش به مربیان بهورزی و کارشناسان  سلامت خانواده: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برنامه ریزی آموزشی </vt:lpstr>
      <vt:lpstr>فرایند برنامه آموزش و ترویج شیوه زندگی سالم بر اساس آموزههای طب ایرانی </vt:lpstr>
      <vt:lpstr>نمودار فرایند اجرای برنامه طب ایرانی در واحد های ارائه خدمت نظام شبکه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فرمت ارائه گزارش آموزش های گروهی به گیرندگان خدمت</vt:lpstr>
      <vt:lpstr>برنامه  عملیاتی وزارت  طب ایرانی </vt:lpstr>
      <vt:lpstr>چک لیست های پایش طب ایرانی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مناسبتهای بهداشتی بهمن ماه</dc:title>
  <dc:creator>fateme bozhabadi</dc:creator>
  <cp:lastModifiedBy>T.Moghadas</cp:lastModifiedBy>
  <cp:revision>130</cp:revision>
  <dcterms:created xsi:type="dcterms:W3CDTF">2024-01-16T05:36:14Z</dcterms:created>
  <dcterms:modified xsi:type="dcterms:W3CDTF">2025-08-18T08:21:46Z</dcterms:modified>
</cp:coreProperties>
</file>