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  <p:sldMasterId id="2147483701" r:id="rId2"/>
  </p:sldMasterIdLst>
  <p:sldIdLst>
    <p:sldId id="257" r:id="rId3"/>
    <p:sldId id="314" r:id="rId4"/>
    <p:sldId id="360" r:id="rId5"/>
    <p:sldId id="340" r:id="rId6"/>
    <p:sldId id="365" r:id="rId7"/>
    <p:sldId id="366" r:id="rId8"/>
    <p:sldId id="367" r:id="rId9"/>
    <p:sldId id="315" r:id="rId10"/>
    <p:sldId id="316" r:id="rId11"/>
    <p:sldId id="317" r:id="rId12"/>
    <p:sldId id="319" r:id="rId13"/>
    <p:sldId id="321" r:id="rId14"/>
    <p:sldId id="322" r:id="rId15"/>
    <p:sldId id="323" r:id="rId16"/>
    <p:sldId id="345" r:id="rId17"/>
    <p:sldId id="318" r:id="rId18"/>
    <p:sldId id="346" r:id="rId19"/>
    <p:sldId id="378" r:id="rId20"/>
    <p:sldId id="376" r:id="rId21"/>
    <p:sldId id="379" r:id="rId22"/>
    <p:sldId id="326" r:id="rId23"/>
    <p:sldId id="347" r:id="rId24"/>
    <p:sldId id="380" r:id="rId25"/>
    <p:sldId id="361" r:id="rId26"/>
    <p:sldId id="363" r:id="rId27"/>
    <p:sldId id="377" r:id="rId28"/>
    <p:sldId id="364" r:id="rId29"/>
    <p:sldId id="324" r:id="rId30"/>
    <p:sldId id="333" r:id="rId31"/>
    <p:sldId id="381" r:id="rId32"/>
    <p:sldId id="336" r:id="rId33"/>
    <p:sldId id="325" r:id="rId34"/>
    <p:sldId id="327" r:id="rId35"/>
    <p:sldId id="382" r:id="rId36"/>
    <p:sldId id="335" r:id="rId37"/>
    <p:sldId id="372" r:id="rId38"/>
    <p:sldId id="370" r:id="rId39"/>
    <p:sldId id="348" r:id="rId40"/>
    <p:sldId id="369" r:id="rId41"/>
    <p:sldId id="343" r:id="rId42"/>
    <p:sldId id="352" r:id="rId43"/>
    <p:sldId id="341" r:id="rId44"/>
    <p:sldId id="350" r:id="rId45"/>
    <p:sldId id="349" r:id="rId46"/>
    <p:sldId id="383" r:id="rId47"/>
    <p:sldId id="262" r:id="rId4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66CCFF"/>
    <a:srgbClr val="000000"/>
    <a:srgbClr val="009999"/>
    <a:srgbClr val="0066FF"/>
    <a:srgbClr val="3399FF"/>
    <a:srgbClr val="99CCFF"/>
    <a:srgbClr val="00CC66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8" y="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EEC814-3714-46E7-8FBA-1E5374DD1ADF}" type="doc">
      <dgm:prSet loTypeId="urn:microsoft.com/office/officeart/2005/8/layout/arrow3" loCatId="relationship" qsTypeId="urn:microsoft.com/office/officeart/2005/8/quickstyle/3d4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6AB779D-D65E-48D3-A6E4-D26D7E037406}">
      <dgm:prSet phldrT="[Text]"/>
      <dgm:spPr/>
      <dgm:t>
        <a:bodyPr/>
        <a:lstStyle/>
        <a:p>
          <a:pPr rtl="1"/>
          <a:r>
            <a:rPr lang="fa-IR" dirty="0">
              <a:solidFill>
                <a:schemeClr val="tx2">
                  <a:lumMod val="60000"/>
                  <a:lumOff val="40000"/>
                </a:schemeClr>
              </a:solidFill>
              <a:cs typeface="B Titr" panose="00000700000000000000" pitchFamily="2" charset="-78"/>
            </a:rPr>
            <a:t>افزایش سطح </a:t>
          </a:r>
        </a:p>
        <a:p>
          <a:pPr rtl="1"/>
          <a:r>
            <a:rPr lang="fa-IR" dirty="0">
              <a:solidFill>
                <a:schemeClr val="tx2">
                  <a:lumMod val="60000"/>
                  <a:lumOff val="40000"/>
                </a:schemeClr>
              </a:solidFill>
              <a:cs typeface="B Titr" panose="00000700000000000000" pitchFamily="2" charset="-78"/>
            </a:rPr>
            <a:t>سواد سلامت</a:t>
          </a:r>
          <a:endParaRPr lang="en-US" dirty="0">
            <a:solidFill>
              <a:schemeClr val="tx2">
                <a:lumMod val="60000"/>
                <a:lumOff val="40000"/>
              </a:schemeClr>
            </a:solidFill>
            <a:cs typeface="B Titr" panose="00000700000000000000" pitchFamily="2" charset="-78"/>
          </a:endParaRPr>
        </a:p>
      </dgm:t>
    </dgm:pt>
    <dgm:pt modelId="{57E1F139-1941-4849-9AE2-527F32A537A6}" type="parTrans" cxnId="{C7D3888D-1957-4273-AB00-C937B33B0190}">
      <dgm:prSet/>
      <dgm:spPr/>
      <dgm:t>
        <a:bodyPr/>
        <a:lstStyle/>
        <a:p>
          <a:endParaRPr lang="en-US"/>
        </a:p>
      </dgm:t>
    </dgm:pt>
    <dgm:pt modelId="{DDB836D9-5459-4EE4-BCA6-21471EE2FC92}" type="sibTrans" cxnId="{C7D3888D-1957-4273-AB00-C937B33B0190}">
      <dgm:prSet/>
      <dgm:spPr/>
      <dgm:t>
        <a:bodyPr/>
        <a:lstStyle/>
        <a:p>
          <a:endParaRPr lang="en-US"/>
        </a:p>
      </dgm:t>
    </dgm:pt>
    <dgm:pt modelId="{4AE99310-13D9-4D42-BBC9-0741888E3176}">
      <dgm:prSet phldrT="[Text]"/>
      <dgm:spPr/>
      <dgm:t>
        <a:bodyPr/>
        <a:lstStyle/>
        <a:p>
          <a:r>
            <a:rPr lang="fa-IR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rPr>
            <a:t>کاهش بار بیماری‌های مزمن غیر واگیر</a:t>
          </a:r>
          <a:endParaRPr lang="en-US" dirty="0">
            <a:solidFill>
              <a:schemeClr val="accent1">
                <a:lumMod val="75000"/>
              </a:schemeClr>
            </a:solidFill>
            <a:cs typeface="B Titr" panose="00000700000000000000" pitchFamily="2" charset="-78"/>
          </a:endParaRPr>
        </a:p>
      </dgm:t>
    </dgm:pt>
    <dgm:pt modelId="{CAD3DADD-72C4-4C2A-A56A-98A56907F66A}" type="parTrans" cxnId="{99D461C2-E153-4AC2-AA9C-27A4AE0B67D9}">
      <dgm:prSet/>
      <dgm:spPr/>
      <dgm:t>
        <a:bodyPr/>
        <a:lstStyle/>
        <a:p>
          <a:endParaRPr lang="en-US"/>
        </a:p>
      </dgm:t>
    </dgm:pt>
    <dgm:pt modelId="{A712BBB2-5A00-463A-A8E5-3EF30FBF2D07}" type="sibTrans" cxnId="{99D461C2-E153-4AC2-AA9C-27A4AE0B67D9}">
      <dgm:prSet/>
      <dgm:spPr/>
      <dgm:t>
        <a:bodyPr/>
        <a:lstStyle/>
        <a:p>
          <a:endParaRPr lang="en-US"/>
        </a:p>
      </dgm:t>
    </dgm:pt>
    <dgm:pt modelId="{36EC6B6F-DF3B-41A9-B228-8B91805B1185}" type="pres">
      <dgm:prSet presAssocID="{C1EEC814-3714-46E7-8FBA-1E5374DD1ADF}" presName="compositeShape" presStyleCnt="0">
        <dgm:presLayoutVars>
          <dgm:chMax val="2"/>
          <dgm:dir/>
          <dgm:resizeHandles val="exact"/>
        </dgm:presLayoutVars>
      </dgm:prSet>
      <dgm:spPr/>
    </dgm:pt>
    <dgm:pt modelId="{AF29BDC4-A894-421D-A616-14079B90299F}" type="pres">
      <dgm:prSet presAssocID="{C1EEC814-3714-46E7-8FBA-1E5374DD1ADF}" presName="divider" presStyleLbl="fgShp" presStyleIdx="0" presStyleCnt="1"/>
      <dgm:spPr/>
    </dgm:pt>
    <dgm:pt modelId="{0A5B41A8-645C-45F7-BA1E-61C6CFF425D9}" type="pres">
      <dgm:prSet presAssocID="{76AB779D-D65E-48D3-A6E4-D26D7E037406}" presName="downArrow" presStyleLbl="node1" presStyleIdx="0" presStyleCnt="2" custLinFactNeighborX="-1219" custLinFactNeighborY="-2471"/>
      <dgm:spPr/>
    </dgm:pt>
    <dgm:pt modelId="{ED46F043-74E8-40F7-BB89-CAC05E6D1126}" type="pres">
      <dgm:prSet presAssocID="{76AB779D-D65E-48D3-A6E4-D26D7E037406}" presName="downArrowText" presStyleLbl="revTx" presStyleIdx="0" presStyleCnt="2">
        <dgm:presLayoutVars>
          <dgm:bulletEnabled val="1"/>
        </dgm:presLayoutVars>
      </dgm:prSet>
      <dgm:spPr/>
    </dgm:pt>
    <dgm:pt modelId="{8763B382-7AB3-44EE-9A9C-20708BA78913}" type="pres">
      <dgm:prSet presAssocID="{4AE99310-13D9-4D42-BBC9-0741888E3176}" presName="upArrow" presStyleLbl="node1" presStyleIdx="1" presStyleCnt="2"/>
      <dgm:spPr/>
    </dgm:pt>
    <dgm:pt modelId="{60F7DED1-0A83-472A-88B7-A46F3209D61E}" type="pres">
      <dgm:prSet presAssocID="{4AE99310-13D9-4D42-BBC9-0741888E3176}" presName="upArrowText" presStyleLbl="revTx" presStyleIdx="1" presStyleCnt="2">
        <dgm:presLayoutVars>
          <dgm:bulletEnabled val="1"/>
        </dgm:presLayoutVars>
      </dgm:prSet>
      <dgm:spPr/>
    </dgm:pt>
  </dgm:ptLst>
  <dgm:cxnLst>
    <dgm:cxn modelId="{09BCF00D-65A2-45A2-8D38-187B7536014B}" type="presOf" srcId="{76AB779D-D65E-48D3-A6E4-D26D7E037406}" destId="{ED46F043-74E8-40F7-BB89-CAC05E6D1126}" srcOrd="0" destOrd="0" presId="urn:microsoft.com/office/officeart/2005/8/layout/arrow3"/>
    <dgm:cxn modelId="{C7D3888D-1957-4273-AB00-C937B33B0190}" srcId="{C1EEC814-3714-46E7-8FBA-1E5374DD1ADF}" destId="{76AB779D-D65E-48D3-A6E4-D26D7E037406}" srcOrd="0" destOrd="0" parTransId="{57E1F139-1941-4849-9AE2-527F32A537A6}" sibTransId="{DDB836D9-5459-4EE4-BCA6-21471EE2FC92}"/>
    <dgm:cxn modelId="{0425C2A4-A16A-4C01-AEEC-C004C2C5F2D9}" type="presOf" srcId="{4AE99310-13D9-4D42-BBC9-0741888E3176}" destId="{60F7DED1-0A83-472A-88B7-A46F3209D61E}" srcOrd="0" destOrd="0" presId="urn:microsoft.com/office/officeart/2005/8/layout/arrow3"/>
    <dgm:cxn modelId="{99D461C2-E153-4AC2-AA9C-27A4AE0B67D9}" srcId="{C1EEC814-3714-46E7-8FBA-1E5374DD1ADF}" destId="{4AE99310-13D9-4D42-BBC9-0741888E3176}" srcOrd="1" destOrd="0" parTransId="{CAD3DADD-72C4-4C2A-A56A-98A56907F66A}" sibTransId="{A712BBB2-5A00-463A-A8E5-3EF30FBF2D07}"/>
    <dgm:cxn modelId="{C6706FC9-51ED-4B5F-9A7A-EA1489C0F288}" type="presOf" srcId="{C1EEC814-3714-46E7-8FBA-1E5374DD1ADF}" destId="{36EC6B6F-DF3B-41A9-B228-8B91805B1185}" srcOrd="0" destOrd="0" presId="urn:microsoft.com/office/officeart/2005/8/layout/arrow3"/>
    <dgm:cxn modelId="{96DE836D-F229-4DC9-883A-ABB9BEDD3750}" type="presParOf" srcId="{36EC6B6F-DF3B-41A9-B228-8B91805B1185}" destId="{AF29BDC4-A894-421D-A616-14079B90299F}" srcOrd="0" destOrd="0" presId="urn:microsoft.com/office/officeart/2005/8/layout/arrow3"/>
    <dgm:cxn modelId="{E2556D98-9249-4C28-B425-810D2747B8C8}" type="presParOf" srcId="{36EC6B6F-DF3B-41A9-B228-8B91805B1185}" destId="{0A5B41A8-645C-45F7-BA1E-61C6CFF425D9}" srcOrd="1" destOrd="0" presId="urn:microsoft.com/office/officeart/2005/8/layout/arrow3"/>
    <dgm:cxn modelId="{008D3596-BB3E-41E6-832E-043CCC49C82A}" type="presParOf" srcId="{36EC6B6F-DF3B-41A9-B228-8B91805B1185}" destId="{ED46F043-74E8-40F7-BB89-CAC05E6D1126}" srcOrd="2" destOrd="0" presId="urn:microsoft.com/office/officeart/2005/8/layout/arrow3"/>
    <dgm:cxn modelId="{59C72842-5489-40FB-9C15-ACEE5E9D1419}" type="presParOf" srcId="{36EC6B6F-DF3B-41A9-B228-8B91805B1185}" destId="{8763B382-7AB3-44EE-9A9C-20708BA78913}" srcOrd="3" destOrd="0" presId="urn:microsoft.com/office/officeart/2005/8/layout/arrow3"/>
    <dgm:cxn modelId="{8404A0BC-79E6-40F5-9C3F-03116951CDC9}" type="presParOf" srcId="{36EC6B6F-DF3B-41A9-B228-8B91805B1185}" destId="{60F7DED1-0A83-472A-88B7-A46F3209D61E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BA4BB6-9552-489C-AFBF-93DA22629148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8B07ACC-DD91-47B1-940D-BC392D0E4721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dirty="0">
              <a:cs typeface="B Titr" panose="00000700000000000000" pitchFamily="2" charset="-78"/>
            </a:rPr>
            <a:t>هدف اصلي </a:t>
          </a:r>
          <a:endParaRPr lang="en-US" sz="2400" dirty="0">
            <a:cs typeface="B Titr" panose="00000700000000000000" pitchFamily="2" charset="-78"/>
          </a:endParaRPr>
        </a:p>
      </dgm:t>
    </dgm:pt>
    <dgm:pt modelId="{F00AD334-53F7-4969-BCFC-4916C7DD35D5}" type="parTrans" cxnId="{A4D820D9-944E-42D9-AF8F-0F2312D2576B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58EA2A26-9086-4D9B-9406-132283EB3A64}" type="sibTrans" cxnId="{A4D820D9-944E-42D9-AF8F-0F2312D2576B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24510507-782D-45E3-9B1C-7C9A35BBE811}">
      <dgm:prSet phldrT="[Text]" custT="1"/>
      <dgm:spPr>
        <a:solidFill>
          <a:schemeClr val="bg2">
            <a:lumMod val="75000"/>
            <a:alpha val="90000"/>
          </a:schemeClr>
        </a:solidFill>
      </dgm:spPr>
      <dgm:t>
        <a:bodyPr/>
        <a:lstStyle/>
        <a:p>
          <a:pPr rtl="1"/>
          <a:r>
            <a:rPr lang="ar-SA" sz="1400" dirty="0">
              <a:cs typeface="B Titr" panose="00000700000000000000" pitchFamily="2" charset="-78"/>
            </a:rPr>
            <a:t>افزايش دانش، اصلاح نگرش و ایجاد رفتار و مهارت براي برخورداري از شیوه زندگی سالم بر اساس آموزه‌های طب ایرانی در 80 درصد جمعیت بالای 6 سال تحت پوشش برنامه طی سه سال</a:t>
          </a:r>
          <a:endParaRPr lang="en-US" sz="1400" dirty="0">
            <a:cs typeface="B Titr" panose="00000700000000000000" pitchFamily="2" charset="-78"/>
          </a:endParaRPr>
        </a:p>
      </dgm:t>
    </dgm:pt>
    <dgm:pt modelId="{88CAE20E-DD84-4A49-ADB9-A0EF00FA7C32}" type="parTrans" cxnId="{A23F3502-5873-4BE3-9537-5C2647F29FEC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AF66323F-91D5-4A2E-8CD5-E39098B33F4B}" type="sibTrans" cxnId="{A23F3502-5873-4BE3-9537-5C2647F29FEC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BFECC800-03CF-4990-807C-657914B02B08}">
      <dgm:prSet phldrT="[Text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fa-IR" sz="2400" dirty="0">
              <a:cs typeface="B Titr" panose="00000700000000000000" pitchFamily="2" charset="-78"/>
            </a:rPr>
            <a:t>گروه هدف </a:t>
          </a:r>
          <a:endParaRPr lang="en-US" sz="2400" dirty="0">
            <a:cs typeface="B Titr" panose="00000700000000000000" pitchFamily="2" charset="-78"/>
          </a:endParaRPr>
        </a:p>
      </dgm:t>
    </dgm:pt>
    <dgm:pt modelId="{22B734BE-4745-4762-A0D9-C4927B3D04BD}" type="parTrans" cxnId="{DC4A05F4-2879-45A8-9A85-42681BB14EF7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8D0F07CD-2AE8-49EF-ADE2-52A853488AC6}" type="sibTrans" cxnId="{DC4A05F4-2879-45A8-9A85-42681BB14EF7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CD442ECC-9BA4-4A94-A9B6-E2E46893295A}">
      <dgm:prSet phldrT="[Text]" custT="1"/>
      <dgm:spPr/>
      <dgm:t>
        <a:bodyPr/>
        <a:lstStyle/>
        <a:p>
          <a:pPr rtl="1"/>
          <a:r>
            <a:rPr lang="fa-IR" sz="1600" dirty="0">
              <a:cs typeface="B Titr" panose="00000700000000000000" pitchFamily="2" charset="-78"/>
            </a:rPr>
            <a:t>جمعیت بالای 6 سال </a:t>
          </a:r>
          <a:r>
            <a:rPr lang="fa-IR" sz="1600" dirty="0" err="1">
              <a:cs typeface="B Titr" panose="00000700000000000000" pitchFamily="2" charset="-78"/>
            </a:rPr>
            <a:t>درتحت</a:t>
          </a:r>
          <a:r>
            <a:rPr lang="fa-IR" sz="1600" dirty="0">
              <a:cs typeface="B Titr" panose="00000700000000000000" pitchFamily="2" charset="-78"/>
            </a:rPr>
            <a:t> پوشش دانشگاه های علوم پزشکی کشور</a:t>
          </a:r>
          <a:endParaRPr lang="en-US" sz="1600" dirty="0">
            <a:cs typeface="B Titr" panose="00000700000000000000" pitchFamily="2" charset="-78"/>
          </a:endParaRPr>
        </a:p>
      </dgm:t>
    </dgm:pt>
    <dgm:pt modelId="{9EDC02C0-E1B8-4333-9894-07A41463763D}" type="parTrans" cxnId="{43991E77-B002-442E-AA1E-5B384A3C7EAC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C378BE99-68B9-4F5A-B556-C4BF5BB5E8F6}" type="sibTrans" cxnId="{43991E77-B002-442E-AA1E-5B384A3C7EAC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3785CD43-CB7D-44BB-A568-786186D68BDE}">
      <dgm:prSet custT="1"/>
      <dgm:spPr/>
      <dgm:t>
        <a:bodyPr/>
        <a:lstStyle/>
        <a:p>
          <a:r>
            <a:rPr lang="fa-IR" sz="2400" kern="1200" dirty="0">
              <a:latin typeface="Trebuchet MS"/>
              <a:ea typeface="+mn-ea"/>
              <a:cs typeface="B Titr" panose="00000700000000000000" pitchFamily="2" charset="-78"/>
            </a:rPr>
            <a:t>بازده نهايي </a:t>
          </a:r>
          <a:endParaRPr lang="en-US" sz="2400" kern="1200" dirty="0">
            <a:latin typeface="Trebuchet MS"/>
            <a:ea typeface="+mn-ea"/>
            <a:cs typeface="B Titr" panose="00000700000000000000" pitchFamily="2" charset="-78"/>
          </a:endParaRPr>
        </a:p>
      </dgm:t>
    </dgm:pt>
    <dgm:pt modelId="{50B066F0-B535-4790-BFDF-91CC27967843}" type="parTrans" cxnId="{5DE81AF8-EADF-4FF3-88EF-36BC79D8B6E7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BCAF0799-901E-49A3-95AB-09FBAC4C818C}" type="sibTrans" cxnId="{5DE81AF8-EADF-4FF3-88EF-36BC79D8B6E7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B4A0AE70-4810-4B14-A800-94BEBDEE826A}" type="pres">
      <dgm:prSet presAssocID="{3CBA4BB6-9552-489C-AFBF-93DA22629148}" presName="Name0" presStyleCnt="0">
        <dgm:presLayoutVars>
          <dgm:dir val="rev"/>
          <dgm:animLvl val="lvl"/>
          <dgm:resizeHandles val="exact"/>
        </dgm:presLayoutVars>
      </dgm:prSet>
      <dgm:spPr/>
    </dgm:pt>
    <dgm:pt modelId="{337C6A5C-6A8F-4642-9FC3-5FCC6BC6E2A0}" type="pres">
      <dgm:prSet presAssocID="{48B07ACC-DD91-47B1-940D-BC392D0E4721}" presName="linNode" presStyleCnt="0"/>
      <dgm:spPr/>
    </dgm:pt>
    <dgm:pt modelId="{1B25C796-2D95-4A25-B032-6E4763BF7D21}" type="pres">
      <dgm:prSet presAssocID="{48B07ACC-DD91-47B1-940D-BC392D0E4721}" presName="parentText" presStyleLbl="node1" presStyleIdx="0" presStyleCnt="3" custScaleX="70832" custLinFactNeighborX="391" custLinFactNeighborY="-97">
        <dgm:presLayoutVars>
          <dgm:chMax val="1"/>
          <dgm:bulletEnabled val="1"/>
        </dgm:presLayoutVars>
      </dgm:prSet>
      <dgm:spPr/>
    </dgm:pt>
    <dgm:pt modelId="{4AA7338A-9F67-4D69-AA19-A0BF08971818}" type="pres">
      <dgm:prSet presAssocID="{48B07ACC-DD91-47B1-940D-BC392D0E4721}" presName="descendantText" presStyleLbl="alignAccFollowNode1" presStyleIdx="0" presStyleCnt="2" custScaleX="115066" custScaleY="120161" custLinFactNeighborX="-5760" custLinFactNeighborY="-3039">
        <dgm:presLayoutVars>
          <dgm:bulletEnabled val="1"/>
        </dgm:presLayoutVars>
      </dgm:prSet>
      <dgm:spPr>
        <a:prstGeom prst="roundRect">
          <a:avLst/>
        </a:prstGeom>
      </dgm:spPr>
    </dgm:pt>
    <dgm:pt modelId="{C11250BF-3115-492D-A9C2-AC3DD9C79837}" type="pres">
      <dgm:prSet presAssocID="{58EA2A26-9086-4D9B-9406-132283EB3A64}" presName="sp" presStyleCnt="0"/>
      <dgm:spPr/>
    </dgm:pt>
    <dgm:pt modelId="{2409C9CB-3025-436E-BD73-71E094C61419}" type="pres">
      <dgm:prSet presAssocID="{BFECC800-03CF-4990-807C-657914B02B08}" presName="linNode" presStyleCnt="0"/>
      <dgm:spPr/>
    </dgm:pt>
    <dgm:pt modelId="{508B8359-DD69-499E-91A4-FE7E8E7C680C}" type="pres">
      <dgm:prSet presAssocID="{BFECC800-03CF-4990-807C-657914B02B08}" presName="parentText" presStyleLbl="node1" presStyleIdx="1" presStyleCnt="3" custScaleX="69420" custScaleY="41031">
        <dgm:presLayoutVars>
          <dgm:chMax val="1"/>
          <dgm:bulletEnabled val="1"/>
        </dgm:presLayoutVars>
      </dgm:prSet>
      <dgm:spPr/>
    </dgm:pt>
    <dgm:pt modelId="{26C63AA1-89EA-4AD2-88A5-E7AB71CA89A9}" type="pres">
      <dgm:prSet presAssocID="{BFECC800-03CF-4990-807C-657914B02B08}" presName="descendantText" presStyleLbl="alignAccFollowNode1" presStyleIdx="1" presStyleCnt="2" custScaleX="109546" custScaleY="50002" custLinFactNeighborX="-5717" custLinFactNeighborY="3958">
        <dgm:presLayoutVars>
          <dgm:bulletEnabled val="1"/>
        </dgm:presLayoutVars>
      </dgm:prSet>
      <dgm:spPr>
        <a:prstGeom prst="roundRect">
          <a:avLst/>
        </a:prstGeom>
      </dgm:spPr>
    </dgm:pt>
    <dgm:pt modelId="{F3DFA611-D081-43D3-A092-826D142D37DD}" type="pres">
      <dgm:prSet presAssocID="{8D0F07CD-2AE8-49EF-ADE2-52A853488AC6}" presName="sp" presStyleCnt="0"/>
      <dgm:spPr/>
    </dgm:pt>
    <dgm:pt modelId="{3A051D72-A697-4DD8-A2BC-F5DB890CA971}" type="pres">
      <dgm:prSet presAssocID="{3785CD43-CB7D-44BB-A568-786186D68BDE}" presName="linNode" presStyleCnt="0"/>
      <dgm:spPr/>
    </dgm:pt>
    <dgm:pt modelId="{65A7D824-216D-4DF9-BB09-A530D8E6988B}" type="pres">
      <dgm:prSet presAssocID="{3785CD43-CB7D-44BB-A568-786186D68BDE}" presName="parentText" presStyleLbl="node1" presStyleIdx="2" presStyleCnt="3" custScaleX="68940" custScaleY="46199">
        <dgm:presLayoutVars>
          <dgm:chMax val="1"/>
          <dgm:bulletEnabled val="1"/>
        </dgm:presLayoutVars>
      </dgm:prSet>
      <dgm:spPr/>
    </dgm:pt>
  </dgm:ptLst>
  <dgm:cxnLst>
    <dgm:cxn modelId="{A23F3502-5873-4BE3-9537-5C2647F29FEC}" srcId="{48B07ACC-DD91-47B1-940D-BC392D0E4721}" destId="{24510507-782D-45E3-9B1C-7C9A35BBE811}" srcOrd="0" destOrd="0" parTransId="{88CAE20E-DD84-4A49-ADB9-A0EF00FA7C32}" sibTransId="{AF66323F-91D5-4A2E-8CD5-E39098B33F4B}"/>
    <dgm:cxn modelId="{68338506-90D5-48B9-965C-79BC5B90EAD9}" type="presOf" srcId="{CD442ECC-9BA4-4A94-A9B6-E2E46893295A}" destId="{26C63AA1-89EA-4AD2-88A5-E7AB71CA89A9}" srcOrd="0" destOrd="0" presId="urn:microsoft.com/office/officeart/2005/8/layout/vList5"/>
    <dgm:cxn modelId="{A91D2440-AF75-4CE1-8FC7-F68EAF213FE1}" type="presOf" srcId="{3785CD43-CB7D-44BB-A568-786186D68BDE}" destId="{65A7D824-216D-4DF9-BB09-A530D8E6988B}" srcOrd="0" destOrd="0" presId="urn:microsoft.com/office/officeart/2005/8/layout/vList5"/>
    <dgm:cxn modelId="{30BF8567-1B13-466E-A8C3-608C73D1E49D}" type="presOf" srcId="{3CBA4BB6-9552-489C-AFBF-93DA22629148}" destId="{B4A0AE70-4810-4B14-A800-94BEBDEE826A}" srcOrd="0" destOrd="0" presId="urn:microsoft.com/office/officeart/2005/8/layout/vList5"/>
    <dgm:cxn modelId="{02189270-931E-4314-8A1F-E0B3EE482290}" type="presOf" srcId="{BFECC800-03CF-4990-807C-657914B02B08}" destId="{508B8359-DD69-499E-91A4-FE7E8E7C680C}" srcOrd="0" destOrd="0" presId="urn:microsoft.com/office/officeart/2005/8/layout/vList5"/>
    <dgm:cxn modelId="{D8FD2D53-9CB4-40DB-8E68-FD549F4AD383}" type="presOf" srcId="{48B07ACC-DD91-47B1-940D-BC392D0E4721}" destId="{1B25C796-2D95-4A25-B032-6E4763BF7D21}" srcOrd="0" destOrd="0" presId="urn:microsoft.com/office/officeart/2005/8/layout/vList5"/>
    <dgm:cxn modelId="{43991E77-B002-442E-AA1E-5B384A3C7EAC}" srcId="{BFECC800-03CF-4990-807C-657914B02B08}" destId="{CD442ECC-9BA4-4A94-A9B6-E2E46893295A}" srcOrd="0" destOrd="0" parTransId="{9EDC02C0-E1B8-4333-9894-07A41463763D}" sibTransId="{C378BE99-68B9-4F5A-B556-C4BF5BB5E8F6}"/>
    <dgm:cxn modelId="{57D5BB93-624F-4C6E-88A7-C4E38D3FC1F5}" type="presOf" srcId="{24510507-782D-45E3-9B1C-7C9A35BBE811}" destId="{4AA7338A-9F67-4D69-AA19-A0BF08971818}" srcOrd="0" destOrd="0" presId="urn:microsoft.com/office/officeart/2005/8/layout/vList5"/>
    <dgm:cxn modelId="{A4D820D9-944E-42D9-AF8F-0F2312D2576B}" srcId="{3CBA4BB6-9552-489C-AFBF-93DA22629148}" destId="{48B07ACC-DD91-47B1-940D-BC392D0E4721}" srcOrd="0" destOrd="0" parTransId="{F00AD334-53F7-4969-BCFC-4916C7DD35D5}" sibTransId="{58EA2A26-9086-4D9B-9406-132283EB3A64}"/>
    <dgm:cxn modelId="{DC4A05F4-2879-45A8-9A85-42681BB14EF7}" srcId="{3CBA4BB6-9552-489C-AFBF-93DA22629148}" destId="{BFECC800-03CF-4990-807C-657914B02B08}" srcOrd="1" destOrd="0" parTransId="{22B734BE-4745-4762-A0D9-C4927B3D04BD}" sibTransId="{8D0F07CD-2AE8-49EF-ADE2-52A853488AC6}"/>
    <dgm:cxn modelId="{5DE81AF8-EADF-4FF3-88EF-36BC79D8B6E7}" srcId="{3CBA4BB6-9552-489C-AFBF-93DA22629148}" destId="{3785CD43-CB7D-44BB-A568-786186D68BDE}" srcOrd="2" destOrd="0" parTransId="{50B066F0-B535-4790-BFDF-91CC27967843}" sibTransId="{BCAF0799-901E-49A3-95AB-09FBAC4C818C}"/>
    <dgm:cxn modelId="{D75C9012-67DA-475A-BA17-77C9DE408385}" type="presParOf" srcId="{B4A0AE70-4810-4B14-A800-94BEBDEE826A}" destId="{337C6A5C-6A8F-4642-9FC3-5FCC6BC6E2A0}" srcOrd="0" destOrd="0" presId="urn:microsoft.com/office/officeart/2005/8/layout/vList5"/>
    <dgm:cxn modelId="{5D23405B-F1E7-4D1D-A97E-D5A1D3A64FEF}" type="presParOf" srcId="{337C6A5C-6A8F-4642-9FC3-5FCC6BC6E2A0}" destId="{1B25C796-2D95-4A25-B032-6E4763BF7D21}" srcOrd="0" destOrd="0" presId="urn:microsoft.com/office/officeart/2005/8/layout/vList5"/>
    <dgm:cxn modelId="{E995848C-A459-4339-A4E0-AF7DEEDB5069}" type="presParOf" srcId="{337C6A5C-6A8F-4642-9FC3-5FCC6BC6E2A0}" destId="{4AA7338A-9F67-4D69-AA19-A0BF08971818}" srcOrd="1" destOrd="0" presId="urn:microsoft.com/office/officeart/2005/8/layout/vList5"/>
    <dgm:cxn modelId="{1C6C2BA4-05CC-447A-9642-90D9C1C265F6}" type="presParOf" srcId="{B4A0AE70-4810-4B14-A800-94BEBDEE826A}" destId="{C11250BF-3115-492D-A9C2-AC3DD9C79837}" srcOrd="1" destOrd="0" presId="urn:microsoft.com/office/officeart/2005/8/layout/vList5"/>
    <dgm:cxn modelId="{4CC2022B-CEC9-483A-A8BD-483FD8250F7F}" type="presParOf" srcId="{B4A0AE70-4810-4B14-A800-94BEBDEE826A}" destId="{2409C9CB-3025-436E-BD73-71E094C61419}" srcOrd="2" destOrd="0" presId="urn:microsoft.com/office/officeart/2005/8/layout/vList5"/>
    <dgm:cxn modelId="{485ED56F-CE59-4525-968D-F38E1D3BF6A6}" type="presParOf" srcId="{2409C9CB-3025-436E-BD73-71E094C61419}" destId="{508B8359-DD69-499E-91A4-FE7E8E7C680C}" srcOrd="0" destOrd="0" presId="urn:microsoft.com/office/officeart/2005/8/layout/vList5"/>
    <dgm:cxn modelId="{9C5305FB-54F8-4C8B-B211-744218E9A6EF}" type="presParOf" srcId="{2409C9CB-3025-436E-BD73-71E094C61419}" destId="{26C63AA1-89EA-4AD2-88A5-E7AB71CA89A9}" srcOrd="1" destOrd="0" presId="urn:microsoft.com/office/officeart/2005/8/layout/vList5"/>
    <dgm:cxn modelId="{EFC36B08-C046-45A3-88AC-D1EE86DE07A6}" type="presParOf" srcId="{B4A0AE70-4810-4B14-A800-94BEBDEE826A}" destId="{F3DFA611-D081-43D3-A092-826D142D37DD}" srcOrd="3" destOrd="0" presId="urn:microsoft.com/office/officeart/2005/8/layout/vList5"/>
    <dgm:cxn modelId="{8A34C6D3-7FD1-43D2-9E39-C3D3EF34D2CC}" type="presParOf" srcId="{B4A0AE70-4810-4B14-A800-94BEBDEE826A}" destId="{3A051D72-A697-4DD8-A2BC-F5DB890CA971}" srcOrd="4" destOrd="0" presId="urn:microsoft.com/office/officeart/2005/8/layout/vList5"/>
    <dgm:cxn modelId="{0A2DBEB2-0790-4BA6-9EAB-DFF91AEF81F0}" type="presParOf" srcId="{3A051D72-A697-4DD8-A2BC-F5DB890CA971}" destId="{65A7D824-216D-4DF9-BB09-A530D8E6988B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29BDC4-A894-421D-A616-14079B90299F}">
      <dsp:nvSpPr>
        <dsp:cNvPr id="0" name=""/>
        <dsp:cNvSpPr/>
      </dsp:nvSpPr>
      <dsp:spPr>
        <a:xfrm rot="21300000">
          <a:off x="122644" y="1509856"/>
          <a:ext cx="8670111" cy="758536"/>
        </a:xfrm>
        <a:prstGeom prst="mathMinus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5B41A8-645C-45F7-BA1E-61C6CFF425D9}">
      <dsp:nvSpPr>
        <dsp:cNvPr id="0" name=""/>
        <dsp:cNvSpPr/>
      </dsp:nvSpPr>
      <dsp:spPr>
        <a:xfrm>
          <a:off x="1037244" y="151568"/>
          <a:ext cx="2674620" cy="1511300"/>
        </a:xfrm>
        <a:prstGeom prst="downArrow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46F043-74E8-40F7-BB89-CAC05E6D1126}">
      <dsp:nvSpPr>
        <dsp:cNvPr id="0" name=""/>
        <dsp:cNvSpPr/>
      </dsp:nvSpPr>
      <dsp:spPr>
        <a:xfrm>
          <a:off x="4725162" y="0"/>
          <a:ext cx="2852928" cy="15868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marL="0" lvl="0" indent="0" algn="ct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500" kern="1200" dirty="0">
              <a:solidFill>
                <a:schemeClr val="tx2">
                  <a:lumMod val="60000"/>
                  <a:lumOff val="40000"/>
                </a:schemeClr>
              </a:solidFill>
              <a:cs typeface="B Titr" panose="00000700000000000000" pitchFamily="2" charset="-78"/>
            </a:rPr>
            <a:t>افزایش سطح </a:t>
          </a:r>
        </a:p>
        <a:p>
          <a:pPr marL="0" lvl="0" indent="0" algn="ct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500" kern="1200" dirty="0">
              <a:solidFill>
                <a:schemeClr val="tx2">
                  <a:lumMod val="60000"/>
                  <a:lumOff val="40000"/>
                </a:schemeClr>
              </a:solidFill>
              <a:cs typeface="B Titr" panose="00000700000000000000" pitchFamily="2" charset="-78"/>
            </a:rPr>
            <a:t>سواد سلامت</a:t>
          </a:r>
          <a:endParaRPr lang="en-US" sz="2500" kern="1200" dirty="0">
            <a:solidFill>
              <a:schemeClr val="tx2">
                <a:lumMod val="60000"/>
                <a:lumOff val="40000"/>
              </a:schemeClr>
            </a:solidFill>
            <a:cs typeface="B Titr" panose="00000700000000000000" pitchFamily="2" charset="-78"/>
          </a:endParaRPr>
        </a:p>
      </dsp:txBody>
      <dsp:txXfrm>
        <a:off x="4725162" y="0"/>
        <a:ext cx="2852928" cy="1586865"/>
      </dsp:txXfrm>
    </dsp:sp>
    <dsp:sp modelId="{8763B382-7AB3-44EE-9A9C-20708BA78913}">
      <dsp:nvSpPr>
        <dsp:cNvPr id="0" name=""/>
        <dsp:cNvSpPr/>
      </dsp:nvSpPr>
      <dsp:spPr>
        <a:xfrm>
          <a:off x="5170932" y="2078037"/>
          <a:ext cx="2674620" cy="1511300"/>
        </a:xfrm>
        <a:prstGeom prst="upArrow">
          <a:avLst/>
        </a:prstGeom>
        <a:solidFill>
          <a:schemeClr val="accent2">
            <a:hueOff val="1378517"/>
            <a:satOff val="25807"/>
            <a:lumOff val="-1569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F7DED1-0A83-472A-88B7-A46F3209D61E}">
      <dsp:nvSpPr>
        <dsp:cNvPr id="0" name=""/>
        <dsp:cNvSpPr/>
      </dsp:nvSpPr>
      <dsp:spPr>
        <a:xfrm>
          <a:off x="1337310" y="2191384"/>
          <a:ext cx="2852928" cy="15868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500" kern="12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rPr>
            <a:t>کاهش بار بیماری‌های مزمن غیر واگیر</a:t>
          </a:r>
          <a:endParaRPr lang="en-US" sz="2500" kern="1200" dirty="0">
            <a:solidFill>
              <a:schemeClr val="accent1">
                <a:lumMod val="75000"/>
              </a:schemeClr>
            </a:solidFill>
            <a:cs typeface="B Titr" panose="00000700000000000000" pitchFamily="2" charset="-78"/>
          </a:endParaRPr>
        </a:p>
      </dsp:txBody>
      <dsp:txXfrm>
        <a:off x="1337310" y="2191384"/>
        <a:ext cx="2852928" cy="15868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A7338A-9F67-4D69-AA19-A0BF08971818}">
      <dsp:nvSpPr>
        <dsp:cNvPr id="0" name=""/>
        <dsp:cNvSpPr/>
      </dsp:nvSpPr>
      <dsp:spPr>
        <a:xfrm rot="16200000">
          <a:off x="2649492" y="-2649492"/>
          <a:ext cx="2483416" cy="7782402"/>
        </a:xfrm>
        <a:prstGeom prst="roundRect">
          <a:avLst/>
        </a:prstGeom>
        <a:solidFill>
          <a:schemeClr val="bg2">
            <a:lumMod val="75000"/>
            <a:alpha val="90000"/>
          </a:schemeClr>
        </a:solidFill>
        <a:ln w="190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r" defTabSz="6223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SA" sz="1400" kern="1200" dirty="0">
              <a:cs typeface="B Titr" panose="00000700000000000000" pitchFamily="2" charset="-78"/>
            </a:rPr>
            <a:t>افزايش دانش، اصلاح نگرش و ایجاد رفتار و مهارت براي برخورداري از شیوه زندگی سالم بر اساس آموزه‌های طب ایرانی در 80 درصد جمعیت بالای 6 سال تحت پوشش برنامه طی سه سال</a:t>
          </a:r>
          <a:endParaRPr lang="en-US" sz="1400" kern="1200" dirty="0">
            <a:cs typeface="B Titr" panose="00000700000000000000" pitchFamily="2" charset="-78"/>
          </a:endParaRPr>
        </a:p>
      </dsp:txBody>
      <dsp:txXfrm rot="5400000">
        <a:off x="121229" y="121231"/>
        <a:ext cx="7539942" cy="2240956"/>
      </dsp:txXfrm>
    </dsp:sp>
    <dsp:sp modelId="{1B25C796-2D95-4A25-B032-6E4763BF7D21}">
      <dsp:nvSpPr>
        <dsp:cNvPr id="0" name=""/>
        <dsp:cNvSpPr/>
      </dsp:nvSpPr>
      <dsp:spPr>
        <a:xfrm>
          <a:off x="7854195" y="0"/>
          <a:ext cx="2694751" cy="2583426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400" kern="1200" dirty="0">
              <a:cs typeface="B Titr" panose="00000700000000000000" pitchFamily="2" charset="-78"/>
            </a:rPr>
            <a:t>هدف اصلي </a:t>
          </a:r>
          <a:endParaRPr lang="en-US" sz="2400" kern="1200" dirty="0">
            <a:cs typeface="B Titr" panose="00000700000000000000" pitchFamily="2" charset="-78"/>
          </a:endParaRPr>
        </a:p>
      </dsp:txBody>
      <dsp:txXfrm>
        <a:off x="7980307" y="126112"/>
        <a:ext cx="2442527" cy="2331202"/>
      </dsp:txXfrm>
    </dsp:sp>
    <dsp:sp modelId="{26C63AA1-89EA-4AD2-88A5-E7AB71CA89A9}">
      <dsp:nvSpPr>
        <dsp:cNvPr id="0" name=""/>
        <dsp:cNvSpPr/>
      </dsp:nvSpPr>
      <dsp:spPr>
        <a:xfrm rot="16200000">
          <a:off x="3442733" y="-379191"/>
          <a:ext cx="1033411" cy="7409061"/>
        </a:xfrm>
        <a:prstGeom prst="round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1600" kern="1200" dirty="0">
              <a:cs typeface="B Titr" panose="00000700000000000000" pitchFamily="2" charset="-78"/>
            </a:rPr>
            <a:t>جمعیت بالای 6 سال </a:t>
          </a:r>
          <a:r>
            <a:rPr lang="fa-IR" sz="1600" kern="1200" dirty="0" err="1">
              <a:cs typeface="B Titr" panose="00000700000000000000" pitchFamily="2" charset="-78"/>
            </a:rPr>
            <a:t>درتحت</a:t>
          </a:r>
          <a:r>
            <a:rPr lang="fa-IR" sz="1600" kern="1200" dirty="0">
              <a:cs typeface="B Titr" panose="00000700000000000000" pitchFamily="2" charset="-78"/>
            </a:rPr>
            <a:t> پوشش دانشگاه های علوم پزشکی کشور</a:t>
          </a:r>
          <a:endParaRPr lang="en-US" sz="1600" kern="1200" dirty="0">
            <a:cs typeface="B Titr" panose="00000700000000000000" pitchFamily="2" charset="-78"/>
          </a:endParaRPr>
        </a:p>
      </dsp:txBody>
      <dsp:txXfrm rot="5400000">
        <a:off x="305355" y="2859081"/>
        <a:ext cx="7308167" cy="932517"/>
      </dsp:txXfrm>
    </dsp:sp>
    <dsp:sp modelId="{508B8359-DD69-499E-91A4-FE7E8E7C680C}">
      <dsp:nvSpPr>
        <dsp:cNvPr id="0" name=""/>
        <dsp:cNvSpPr/>
      </dsp:nvSpPr>
      <dsp:spPr>
        <a:xfrm>
          <a:off x="7881469" y="2713534"/>
          <a:ext cx="2641032" cy="1060005"/>
        </a:xfrm>
        <a:prstGeom prst="roundRect">
          <a:avLst/>
        </a:prstGeom>
        <a:solidFill>
          <a:schemeClr val="accent1">
            <a:lumMod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400" kern="1200" dirty="0">
              <a:cs typeface="B Titr" panose="00000700000000000000" pitchFamily="2" charset="-78"/>
            </a:rPr>
            <a:t>گروه هدف </a:t>
          </a:r>
          <a:endParaRPr lang="en-US" sz="2400" kern="1200" dirty="0">
            <a:cs typeface="B Titr" panose="00000700000000000000" pitchFamily="2" charset="-78"/>
          </a:endParaRPr>
        </a:p>
      </dsp:txBody>
      <dsp:txXfrm>
        <a:off x="7933214" y="2765279"/>
        <a:ext cx="2537542" cy="956515"/>
      </dsp:txXfrm>
    </dsp:sp>
    <dsp:sp modelId="{65A7D824-216D-4DF9-BB09-A530D8E6988B}">
      <dsp:nvSpPr>
        <dsp:cNvPr id="0" name=""/>
        <dsp:cNvSpPr/>
      </dsp:nvSpPr>
      <dsp:spPr>
        <a:xfrm>
          <a:off x="7899730" y="3902711"/>
          <a:ext cx="2622771" cy="119351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400" kern="1200" dirty="0">
              <a:latin typeface="Trebuchet MS"/>
              <a:ea typeface="+mn-ea"/>
              <a:cs typeface="B Titr" panose="00000700000000000000" pitchFamily="2" charset="-78"/>
            </a:rPr>
            <a:t>بازده نهايي </a:t>
          </a:r>
          <a:endParaRPr lang="en-US" sz="2400" kern="1200" dirty="0">
            <a:latin typeface="Trebuchet MS"/>
            <a:ea typeface="+mn-ea"/>
            <a:cs typeface="B Titr" panose="00000700000000000000" pitchFamily="2" charset="-78"/>
          </a:endParaRPr>
        </a:p>
      </dsp:txBody>
      <dsp:txXfrm>
        <a:off x="7957993" y="3960974"/>
        <a:ext cx="2506245" cy="10769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9F80188-0DAD-4493-8426-F89CCC9D753A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2A2872E-89E5-4C08-B6E9-6652B01CBCEB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1594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80188-0DAD-4493-8426-F89CCC9D753A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2872E-89E5-4C08-B6E9-6652B01CB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902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80188-0DAD-4493-8426-F89CCC9D753A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2872E-89E5-4C08-B6E9-6652B01CB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5939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75388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68978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5468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3422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4184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0051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94703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267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80188-0DAD-4493-8426-F89CCC9D753A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2872E-89E5-4C08-B6E9-6652B01CB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1552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3247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9353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047080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5685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004379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9635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0179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190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80188-0DAD-4493-8426-F89CCC9D753A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2872E-89E5-4C08-B6E9-6652B01CBCEB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9425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80188-0DAD-4493-8426-F89CCC9D753A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2872E-89E5-4C08-B6E9-6652B01CB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766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80188-0DAD-4493-8426-F89CCC9D753A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2872E-89E5-4C08-B6E9-6652B01CB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262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80188-0DAD-4493-8426-F89CCC9D753A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2872E-89E5-4C08-B6E9-6652B01CB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675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80188-0DAD-4493-8426-F89CCC9D753A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2872E-89E5-4C08-B6E9-6652B01CB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262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80188-0DAD-4493-8426-F89CCC9D753A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2872E-89E5-4C08-B6E9-6652B01CB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287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80188-0DAD-4493-8426-F89CCC9D753A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2872E-89E5-4C08-B6E9-6652B01CB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101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29F80188-0DAD-4493-8426-F89CCC9D753A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02A2872E-89E5-4C08-B6E9-6652B01CB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425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023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</p:sldLayoutIdLst>
  <p:txStyles>
    <p:titleStyle>
      <a:lvl1pPr algn="ctr" defTabSz="457200" rtl="1" eaLnBrk="1" latinLnBrk="0" hangingPunct="1">
        <a:spcBef>
          <a:spcPct val="0"/>
        </a:spcBef>
        <a:buNone/>
        <a:defRPr sz="3200" b="1" kern="1200">
          <a:solidFill>
            <a:schemeClr val="accent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Nazanin" panose="00000400000000000000" pitchFamily="2" charset="-78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just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B Nazanin" panose="00000400000000000000" pitchFamily="2" charset="-78"/>
        </a:defRPr>
      </a:lvl1pPr>
      <a:lvl2pPr marL="742950" indent="-285750" algn="just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B Nazanin" panose="00000400000000000000" pitchFamily="2" charset="-78"/>
        </a:defRPr>
      </a:lvl2pPr>
      <a:lvl3pPr marL="1143000" indent="-228600" algn="just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B Nazanin" panose="00000400000000000000" pitchFamily="2" charset="-78"/>
        </a:defRPr>
      </a:lvl3pPr>
      <a:lvl4pPr marL="1600200" indent="-228600" algn="just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B Nazanin" panose="00000400000000000000" pitchFamily="2" charset="-78"/>
        </a:defRPr>
      </a:lvl4pPr>
      <a:lvl5pPr marL="2057400" indent="-228600" algn="just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B Nazanin" panose="00000400000000000000" pitchFamily="2" charset="-78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4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g"/><Relationship Id="rId5" Type="http://schemas.openxmlformats.org/officeDocument/2006/relationships/image" Target="../media/image50.jpg"/><Relationship Id="rId4" Type="http://schemas.openxmlformats.org/officeDocument/2006/relationships/image" Target="../media/image46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10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57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g"/><Relationship Id="rId4" Type="http://schemas.openxmlformats.org/officeDocument/2006/relationships/image" Target="../media/image58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62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80170" y="585761"/>
            <a:ext cx="70278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800" b="1" dirty="0" err="1">
                <a:latin typeface="2  Titr"/>
                <a:cs typeface="B Titr" panose="00000700000000000000" pitchFamily="2" charset="-78"/>
              </a:rPr>
              <a:t>بِسم</a:t>
            </a:r>
            <a:r>
              <a:rPr lang="fa-IR" sz="4800" b="1" dirty="0">
                <a:latin typeface="2  Titr"/>
                <a:cs typeface="B Titr" panose="00000700000000000000" pitchFamily="2" charset="-78"/>
              </a:rPr>
              <a:t> الله </a:t>
            </a:r>
            <a:r>
              <a:rPr lang="fa-IR" sz="4800" b="1" dirty="0" err="1">
                <a:latin typeface="2  Titr"/>
                <a:cs typeface="B Titr" panose="00000700000000000000" pitchFamily="2" charset="-78"/>
              </a:rPr>
              <a:t>الرَّحمن</a:t>
            </a:r>
            <a:r>
              <a:rPr lang="fa-IR" sz="4800" b="1" dirty="0">
                <a:latin typeface="2  Titr"/>
                <a:cs typeface="B Titr" panose="00000700000000000000" pitchFamily="2" charset="-78"/>
              </a:rPr>
              <a:t> </a:t>
            </a:r>
            <a:r>
              <a:rPr lang="fa-IR" sz="4800" b="1" dirty="0" err="1">
                <a:latin typeface="2  Titr"/>
                <a:cs typeface="B Titr" panose="00000700000000000000" pitchFamily="2" charset="-78"/>
              </a:rPr>
              <a:t>الرَّحیم</a:t>
            </a:r>
            <a:r>
              <a:rPr lang="fa-IR" sz="4800" b="1" dirty="0">
                <a:latin typeface="2  Titr"/>
                <a:cs typeface="B Titr" panose="00000700000000000000" pitchFamily="2" charset="-78"/>
              </a:rPr>
              <a:t> </a:t>
            </a:r>
          </a:p>
          <a:p>
            <a:pPr algn="ctr"/>
            <a:endParaRPr lang="en-US" sz="4800" b="1" dirty="0">
              <a:latin typeface="2  Titr"/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74" y="1763485"/>
            <a:ext cx="2736618" cy="232777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45" y="4357755"/>
            <a:ext cx="3495446" cy="196891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166" y="1739545"/>
            <a:ext cx="3813401" cy="286076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931" y="4600311"/>
            <a:ext cx="3107896" cy="2107759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7620407" y="1125270"/>
            <a:ext cx="4092160" cy="49183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B Titr" panose="00000700000000000000" pitchFamily="2" charset="-78"/>
              </a:rPr>
              <a:t>برنامه ادغام طب ایرانی</a:t>
            </a:r>
            <a:br>
              <a:rPr lang="fa-IR" sz="3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B Titr" panose="00000700000000000000" pitchFamily="2" charset="-78"/>
              </a:rPr>
            </a:br>
            <a:r>
              <a:rPr lang="fa-IR" sz="3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B Titr" panose="00000700000000000000" pitchFamily="2" charset="-78"/>
              </a:rPr>
              <a:t>در نظام سلامت</a:t>
            </a:r>
          </a:p>
          <a:p>
            <a:pPr algn="ctr"/>
            <a:br>
              <a:rPr lang="fa-IR" sz="3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B Titr" panose="00000700000000000000" pitchFamily="2" charset="-78"/>
              </a:rPr>
            </a:br>
            <a:r>
              <a:rPr lang="fa-IR" sz="3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B Titr" panose="00000700000000000000" pitchFamily="2" charset="-78"/>
              </a:rPr>
              <a:t> در 64 دانشگاه / دانشکده علوم پزشکی کشور</a:t>
            </a:r>
            <a:endParaRPr lang="en-US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7930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7650" y="457200"/>
            <a:ext cx="10101431" cy="874395"/>
          </a:xfrm>
        </p:spPr>
        <p:txBody>
          <a:bodyPr>
            <a:noAutofit/>
          </a:bodyPr>
          <a:lstStyle/>
          <a:p>
            <a:pPr algn="ctr"/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اهداف کلی و کمی بخش سلامت </a:t>
            </a:r>
            <a:br>
              <a:rPr lang="fa-I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در </a:t>
            </a:r>
            <a:r>
              <a:rPr lang="fa-I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ششمین</a:t>
            </a:r>
            <a:r>
              <a:rPr lang="fa-I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 برنامه ی توسعه ی کشور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355" y="281802"/>
            <a:ext cx="1365453" cy="136125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Picture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65" y="591671"/>
            <a:ext cx="1366589" cy="1054249"/>
          </a:xfrm>
          <a:prstGeom prst="rect">
            <a:avLst/>
          </a:prstGeom>
        </p:spPr>
      </p:pic>
      <p:graphicFrame>
        <p:nvGraphicFramePr>
          <p:cNvPr id="8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3414692"/>
              </p:ext>
            </p:extLst>
          </p:nvPr>
        </p:nvGraphicFramePr>
        <p:xfrm>
          <a:off x="902970" y="2106022"/>
          <a:ext cx="10481308" cy="4174172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859773">
                  <a:extLst>
                    <a:ext uri="{9D8B030D-6E8A-4147-A177-3AD203B41FA5}">
                      <a16:colId xmlns:a16="http://schemas.microsoft.com/office/drawing/2014/main" val="2751659882"/>
                    </a:ext>
                  </a:extLst>
                </a:gridCol>
                <a:gridCol w="1961122">
                  <a:extLst>
                    <a:ext uri="{9D8B030D-6E8A-4147-A177-3AD203B41FA5}">
                      <a16:colId xmlns:a16="http://schemas.microsoft.com/office/drawing/2014/main" val="2739554814"/>
                    </a:ext>
                  </a:extLst>
                </a:gridCol>
                <a:gridCol w="1911785">
                  <a:extLst>
                    <a:ext uri="{9D8B030D-6E8A-4147-A177-3AD203B41FA5}">
                      <a16:colId xmlns:a16="http://schemas.microsoft.com/office/drawing/2014/main" val="1044315550"/>
                    </a:ext>
                  </a:extLst>
                </a:gridCol>
                <a:gridCol w="2143649">
                  <a:extLst>
                    <a:ext uri="{9D8B030D-6E8A-4147-A177-3AD203B41FA5}">
                      <a16:colId xmlns:a16="http://schemas.microsoft.com/office/drawing/2014/main" val="289594354"/>
                    </a:ext>
                  </a:extLst>
                </a:gridCol>
                <a:gridCol w="2604979">
                  <a:extLst>
                    <a:ext uri="{9D8B030D-6E8A-4147-A177-3AD203B41FA5}">
                      <a16:colId xmlns:a16="http://schemas.microsoft.com/office/drawing/2014/main" val="2905061475"/>
                    </a:ext>
                  </a:extLst>
                </a:gridCol>
              </a:tblGrid>
              <a:tr h="728054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پایان برنامه ششم</a:t>
                      </a:r>
                    </a:p>
                    <a:p>
                      <a:pPr algn="ctr"/>
                      <a:r>
                        <a:rPr lang="fa-IR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(پایان</a:t>
                      </a:r>
                      <a:r>
                        <a:rPr lang="fa-IR" b="1" baseline="0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 سال 99)</a:t>
                      </a:r>
                      <a:endParaRPr lang="en-US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وضع موجود</a:t>
                      </a:r>
                      <a:endParaRPr lang="en-US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واحد</a:t>
                      </a:r>
                      <a:endParaRPr lang="en-US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هدف</a:t>
                      </a:r>
                      <a:endParaRPr lang="en-US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r" rtl="1"/>
                      <a:r>
                        <a:rPr lang="fa-IR" sz="1800" b="1" i="0" u="none" strike="noStrike" baseline="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anose="00000400000000000000" pitchFamily="2" charset="-78"/>
                        </a:rPr>
                        <a:t>ادغام خدمات درمانی تأیید شده</a:t>
                      </a:r>
                      <a:r>
                        <a:rPr lang="en-US" sz="1800" b="1" i="0" u="none" strike="noStrike" baseline="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800" b="1" i="0" u="none" strike="noStrike" baseline="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anose="00000400000000000000" pitchFamily="2" charset="-78"/>
                        </a:rPr>
                        <a:t>ی طب سنتی </a:t>
                      </a:r>
                      <a:r>
                        <a:rPr lang="fa-IR" sz="1800" b="1" i="0" u="none" strike="noStrike" baseline="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anose="00000400000000000000" pitchFamily="2" charset="-78"/>
                        </a:rPr>
                        <a:t>درنظام</a:t>
                      </a:r>
                      <a:r>
                        <a:rPr lang="fa-IR" sz="1800" b="1" i="0" u="none" strike="noStrike" baseline="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anose="00000400000000000000" pitchFamily="2" charset="-78"/>
                        </a:rPr>
                        <a:t> ارائه خدمات سلامت</a:t>
                      </a:r>
                      <a:endParaRPr lang="en-US" b="1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9031415"/>
                  </a:ext>
                </a:extLst>
              </a:tr>
              <a:tr h="728054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75%</a:t>
                      </a:r>
                      <a:endParaRPr lang="en-US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0 </a:t>
                      </a:r>
                      <a:endParaRPr lang="en-US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درصد</a:t>
                      </a:r>
                      <a:endParaRPr lang="en-US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i="0" u="none" strike="noStrike" baseline="0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خانه های بهداشت ارائه دهنده خدمات تأیید شده ی</a:t>
                      </a:r>
                    </a:p>
                    <a:p>
                      <a:pPr algn="ctr"/>
                      <a:r>
                        <a:rPr lang="fa-IR" sz="1400" b="1" i="0" u="none" strike="noStrike" baseline="0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طب سنتی</a:t>
                      </a:r>
                      <a:endParaRPr lang="en-US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6373569"/>
                  </a:ext>
                </a:extLst>
              </a:tr>
              <a:tr h="728054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500</a:t>
                      </a:r>
                      <a:endParaRPr lang="en-US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20</a:t>
                      </a:r>
                      <a:endParaRPr lang="en-US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تعداد</a:t>
                      </a:r>
                      <a:endParaRPr lang="en-US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i="0" u="none" strike="noStrike" baseline="0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تعداد مراکز ارایه فرآورده های طبیعی، سنتی و</a:t>
                      </a:r>
                    </a:p>
                    <a:p>
                      <a:pPr algn="ctr"/>
                      <a:r>
                        <a:rPr lang="fa-IR" sz="1400" b="1" i="0" u="none" strike="noStrike" baseline="0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گیاهان دارویی</a:t>
                      </a:r>
                      <a:endParaRPr lang="en-US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6978674"/>
                  </a:ext>
                </a:extLst>
              </a:tr>
              <a:tr h="728054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25</a:t>
                      </a:r>
                      <a:endParaRPr lang="en-US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0</a:t>
                      </a:r>
                      <a:endParaRPr lang="en-US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درصد</a:t>
                      </a:r>
                      <a:endParaRPr lang="en-US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i="0" u="none" strike="noStrike" baseline="0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درصد موسسات پزشکی بخش خصوصی</a:t>
                      </a:r>
                    </a:p>
                    <a:p>
                      <a:pPr algn="ctr"/>
                      <a:r>
                        <a:rPr lang="fa-IR" sz="1400" b="1" i="0" u="none" strike="noStrike" baseline="0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ارائه دهنده خدمات طب سنتی</a:t>
                      </a:r>
                      <a:endParaRPr lang="en-US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259557"/>
                  </a:ext>
                </a:extLst>
              </a:tr>
              <a:tr h="728054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90</a:t>
                      </a:r>
                      <a:endParaRPr lang="en-US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0</a:t>
                      </a:r>
                      <a:endParaRPr lang="en-US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تعداد</a:t>
                      </a:r>
                      <a:endParaRPr lang="en-US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i="0" u="none" strike="noStrike" baseline="0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تعداد بیمارستانهای دولتی ارائه دهنده خدمات طب</a:t>
                      </a:r>
                    </a:p>
                    <a:p>
                      <a:pPr algn="ctr"/>
                      <a:r>
                        <a:rPr lang="fa-IR" sz="1400" b="1" i="0" u="none" strike="noStrike" baseline="0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سنتی</a:t>
                      </a:r>
                      <a:endParaRPr lang="en-US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095955"/>
                  </a:ext>
                </a:extLst>
              </a:tr>
              <a:tr h="52003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150</a:t>
                      </a:r>
                      <a:endParaRPr lang="en-US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20</a:t>
                      </a:r>
                      <a:endParaRPr lang="en-US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تعداد</a:t>
                      </a:r>
                      <a:endParaRPr lang="en-US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i="0" u="none" strike="noStrike" baseline="0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Nazanin" panose="00000400000000000000" pitchFamily="2" charset="-78"/>
                        </a:rPr>
                        <a:t>تعداد کلینیکهای دولتی ارائه دهنده خدمات طب سنتی</a:t>
                      </a:r>
                      <a:endParaRPr lang="en-US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18419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27911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1406" y="-124707"/>
            <a:ext cx="10101431" cy="1273422"/>
          </a:xfrm>
        </p:spPr>
        <p:txBody>
          <a:bodyPr>
            <a:noAutofit/>
          </a:bodyPr>
          <a:lstStyle/>
          <a:p>
            <a:pPr algn="ctr"/>
            <a:br>
              <a:rPr lang="fa-IR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br>
              <a:rPr lang="fa-IR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br>
              <a:rPr lang="fa-IR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سند تحول دولت مردمی دولت سیزدهم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355" y="281802"/>
            <a:ext cx="1365453" cy="136125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Picture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65" y="591671"/>
            <a:ext cx="1366589" cy="10542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2436" y="3091800"/>
            <a:ext cx="11299372" cy="2801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MitraBold"/>
                <a:cs typeface="B Nazanin" panose="00000400000000000000" pitchFamily="2" charset="-78"/>
              </a:rPr>
              <a:t>راهبرد4 : </a:t>
            </a:r>
          </a:p>
          <a:p>
            <a:pPr algn="justLow" rtl="1"/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MitraBold"/>
                <a:cs typeface="B Nazanin" panose="00000400000000000000" pitchFamily="2" charset="-78"/>
              </a:rPr>
              <a:t>به روز رسانی و احیای شبکه بهداشت کشور متناسب با نیازهای روز</a:t>
            </a:r>
          </a:p>
          <a:p>
            <a:pPr algn="justLow" rtl="1"/>
            <a:endParaRPr lang="fa-I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MitraBold"/>
              <a:cs typeface="B Nazanin" panose="00000400000000000000" pitchFamily="2" charset="-78"/>
            </a:endParaRPr>
          </a:p>
          <a:p>
            <a:pPr algn="justLow" rtl="1"/>
            <a:br>
              <a:rPr lang="fa-IR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MitraBold"/>
                <a:cs typeface="B Nazanin" panose="00000400000000000000" pitchFamily="2" charset="-78"/>
              </a:rPr>
            </a:b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MitraBold"/>
                <a:cs typeface="B Nazanin" panose="00000400000000000000" pitchFamily="2" charset="-78"/>
              </a:rPr>
              <a:t>اهم اقدامات:</a:t>
            </a:r>
          </a:p>
          <a:p>
            <a:pPr algn="r" rtl="1"/>
            <a:r>
              <a:rPr lang="fa-IR" sz="2400" b="1" dirty="0">
                <a:latin typeface="BMitraBold"/>
                <a:cs typeface="B Nazanin" panose="00000400000000000000" pitchFamily="2" charset="-78"/>
              </a:rPr>
              <a:t>ارائه </a:t>
            </a:r>
            <a:r>
              <a:rPr lang="fa-IR" sz="2400" b="1" dirty="0">
                <a:solidFill>
                  <a:srgbClr val="C00000"/>
                </a:solidFill>
                <a:latin typeface="BMitraBold"/>
                <a:cs typeface="B Nazanin" panose="00000400000000000000" pitchFamily="2" charset="-78"/>
              </a:rPr>
              <a:t>خدمات کم هزینه و تأیید شده طب سنتی در شبکه بهداشت </a:t>
            </a:r>
            <a:r>
              <a:rPr lang="fa-I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MitraBold"/>
                <a:cs typeface="B Nazanin" panose="00000400000000000000" pitchFamily="2" charset="-78"/>
              </a:rPr>
              <a:t>با ارائه آموزشهای لازم به پزشکان، مراقبان سلامت و بهورزان و تأسیس رشته های پشتیبان ( میان مدت-وزارت بهداشت، درمان و آموزش پزشکی)</a:t>
            </a:r>
          </a:p>
          <a:p>
            <a:pPr marL="285750" lvl="0" indent="-285750" algn="justLow" rtl="1">
              <a:lnSpc>
                <a:spcPct val="200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65" y="2665847"/>
            <a:ext cx="1997443" cy="11218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2156537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1406" y="-124707"/>
            <a:ext cx="10101431" cy="1964937"/>
          </a:xfrm>
        </p:spPr>
        <p:txBody>
          <a:bodyPr>
            <a:noAutofit/>
          </a:bodyPr>
          <a:lstStyle/>
          <a:p>
            <a:pPr algn="ctr"/>
            <a:br>
              <a:rPr lang="fa-IR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br>
              <a:rPr lang="fa-IR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br>
              <a:rPr lang="fa-IR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سند تقویت نظام شبکه بهداشتی و درمانی</a:t>
            </a:r>
            <a:br>
              <a:rPr lang="fa-I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جمهوری اسلامی ایران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355" y="281802"/>
            <a:ext cx="1365453" cy="136125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Picture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65" y="591671"/>
            <a:ext cx="1366589" cy="105424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590056" y="1381449"/>
            <a:ext cx="2601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 err="1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مرکزجوانی</a:t>
            </a:r>
            <a:r>
              <a:rPr lang="fa-IR" sz="1100" b="1" dirty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جمعیت سلامت خانواده و مدارس </a:t>
            </a:r>
            <a:endParaRPr lang="en-US" sz="1100" b="1" dirty="0">
              <a:solidFill>
                <a:srgbClr val="0099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2435" y="3413156"/>
            <a:ext cx="11299372" cy="2345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MitraBold"/>
                <a:cs typeface="B Nazanin" panose="00000400000000000000" pitchFamily="2" charset="-78"/>
              </a:rPr>
              <a:t>یکی از اصول این سند:</a:t>
            </a:r>
          </a:p>
          <a:p>
            <a:pPr algn="justLow" rtl="1"/>
            <a:r>
              <a:rPr lang="fa-IR" sz="2800" b="1" dirty="0">
                <a:latin typeface="BMitraBold"/>
                <a:cs typeface="B Nazanin" panose="00000400000000000000" pitchFamily="2" charset="-78"/>
              </a:rPr>
              <a:t>بهره گیری عالمانه از دانش طب ایرانی- اسلامی و مکمل</a:t>
            </a:r>
          </a:p>
          <a:p>
            <a:pPr algn="justLow" rtl="1"/>
            <a:endParaRPr lang="fa-I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MitraBold"/>
              <a:cs typeface="B Nazanin" panose="00000400000000000000" pitchFamily="2" charset="-78"/>
            </a:endParaRPr>
          </a:p>
          <a:p>
            <a:pPr algn="justLow" rtl="1"/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MitraBold"/>
                <a:cs typeface="B Nazanin" panose="00000400000000000000" pitchFamily="2" charset="-78"/>
              </a:rPr>
              <a:t>برنامه 16: </a:t>
            </a:r>
            <a:r>
              <a:rPr lang="fa-IR" sz="2800" b="1" dirty="0">
                <a:latin typeface="BMitraBold"/>
                <a:cs typeface="B Nazanin" panose="00000400000000000000" pitchFamily="2" charset="-78"/>
              </a:rPr>
              <a:t>اجرای ادغام برنامه طب ایرانی در نظام شبکه</a:t>
            </a:r>
          </a:p>
          <a:p>
            <a:pPr marL="285750" lvl="0" indent="-285750" algn="justLow" rtl="1">
              <a:lnSpc>
                <a:spcPct val="200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13" y="2565162"/>
            <a:ext cx="3850982" cy="31562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9265671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1406" y="-124707"/>
            <a:ext cx="10101431" cy="2438216"/>
          </a:xfrm>
        </p:spPr>
        <p:txBody>
          <a:bodyPr>
            <a:noAutofit/>
          </a:bodyPr>
          <a:lstStyle/>
          <a:p>
            <a:pPr algn="ctr"/>
            <a:br>
              <a:rPr lang="fa-IR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br>
              <a:rPr lang="fa-IR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br>
              <a:rPr lang="fa-IR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اولویت های بهداشتی وزارت بهداشت سال 1402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355" y="281802"/>
            <a:ext cx="1365453" cy="136125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Picture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65" y="591671"/>
            <a:ext cx="1366589" cy="105424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93" y="2508068"/>
            <a:ext cx="3941665" cy="4056579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4529359" y="3289446"/>
            <a:ext cx="7423155" cy="1200329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 rtl="1"/>
            <a:r>
              <a:rPr lang="fa-IR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توسعه طب ایرانی در نظام شبکه </a:t>
            </a:r>
          </a:p>
          <a:p>
            <a:pPr algn="ctr" rtl="1"/>
            <a:r>
              <a:rPr lang="fa-IR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مبتنی بر آموزه</a:t>
            </a:r>
            <a:r>
              <a:rPr lang="en-US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های  سبک زندگی سالم </a:t>
            </a:r>
          </a:p>
          <a:p>
            <a:pPr algn="ctr" rtl="1"/>
            <a:endParaRPr lang="en-US" sz="16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75477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1406" y="-124707"/>
            <a:ext cx="10101431" cy="2438216"/>
          </a:xfrm>
        </p:spPr>
        <p:txBody>
          <a:bodyPr>
            <a:noAutofit/>
          </a:bodyPr>
          <a:lstStyle/>
          <a:p>
            <a:pPr algn="ctr"/>
            <a:br>
              <a:rPr lang="fa-IR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br>
              <a:rPr lang="fa-IR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br>
              <a:rPr lang="fa-IR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b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بند (ع) تبصره 17 قانون برنامه بودجه سال 1402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355" y="281802"/>
            <a:ext cx="1365453" cy="136125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Picture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65" y="591671"/>
            <a:ext cx="1366589" cy="10542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46" y="2359437"/>
            <a:ext cx="10829108" cy="3727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3803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20415" y="598499"/>
            <a:ext cx="5995408" cy="1356360"/>
          </a:xfrm>
        </p:spPr>
        <p:txBody>
          <a:bodyPr>
            <a:normAutofit/>
          </a:bodyPr>
          <a:lstStyle/>
          <a:p>
            <a:pPr algn="r" rtl="1"/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احکام لایحه برنامه هفتم </a:t>
            </a:r>
            <a:r>
              <a:rPr lang="fa-IR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پیشرفت</a:t>
            </a:r>
            <a:b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0352" y="1784131"/>
            <a:ext cx="9872871" cy="4038600"/>
          </a:xfrm>
        </p:spPr>
        <p:txBody>
          <a:bodyPr>
            <a:normAutofit fontScale="92500" lnSpcReduction="20000"/>
          </a:bodyPr>
          <a:lstStyle/>
          <a:p>
            <a:pPr marL="45720" indent="0" algn="justLow" rtl="1">
              <a:lnSpc>
                <a:spcPct val="200000"/>
              </a:lnSpc>
              <a:spcAft>
                <a:spcPts val="800"/>
              </a:spcAft>
              <a:buNone/>
            </a:pPr>
            <a:r>
              <a:rPr lang="ar-SA" sz="2600" b="1" dirty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ماده 69- بند</a:t>
            </a:r>
            <a:r>
              <a:rPr lang="fa-IR" sz="2600" b="1" dirty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ت:</a:t>
            </a:r>
          </a:p>
          <a:p>
            <a:pPr algn="justLow" rtl="1">
              <a:lnSpc>
                <a:spcPct val="200000"/>
              </a:lnSpc>
              <a:spcAft>
                <a:spcPts val="800"/>
              </a:spcAft>
            </a:pPr>
            <a:r>
              <a:rPr lang="ar-SA" sz="2400" b="1" dirty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وزارت بهداشت، درمان و آموزش پزشکی موظف است همزمان با ارتقاء جایگاه خدمات طب سنتی ایرانی نسبت به ساماندهی خدمات طب سنتی براساس شواهد علمی </a:t>
            </a:r>
            <a:r>
              <a:rPr lang="ar-SA" sz="2400" b="1" dirty="0">
                <a:solidFill>
                  <a:srgbClr val="C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و توسعه خدمات آموزشی، پژوهشی، بهداشتی، درمانی و دارویی </a:t>
            </a:r>
            <a:r>
              <a:rPr lang="ar-SA" sz="2400" b="1" dirty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و تهیه فهرست فرآورده ها و داروهای سنتی و گیاهی کشور و نظارت بر توزیع و عرضه آن در مراکز و اماکن مجاز اقدام نماید.</a:t>
            </a:r>
            <a:br>
              <a:rPr lang="en-US" sz="2800" dirty="0">
                <a:solidFill>
                  <a:srgbClr val="091E42"/>
                </a:solidFill>
                <a:latin typeface="Shabnam"/>
                <a:ea typeface="Calibri" panose="020F0502020204030204" pitchFamily="34" charset="0"/>
                <a:cs typeface="B Nazanin" panose="00000400000000000000" pitchFamily="2" charset="-78"/>
              </a:rPr>
            </a:b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2405" y="270006"/>
            <a:ext cx="1211196" cy="95741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80" y="471736"/>
            <a:ext cx="878738" cy="75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3049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1406" y="-124707"/>
            <a:ext cx="10101431" cy="2438216"/>
          </a:xfrm>
        </p:spPr>
        <p:txBody>
          <a:bodyPr>
            <a:noAutofit/>
          </a:bodyPr>
          <a:lstStyle/>
          <a:p>
            <a:pPr algn="ctr"/>
            <a:br>
              <a:rPr lang="fa-IR" sz="3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br>
              <a:rPr lang="fa-IR" sz="3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br>
              <a:rPr lang="fa-IR" sz="3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ماده 5 سند ملّی گیاهان دارویی و طب سنتی مصوب شورای عالی انقلاب فرهنگی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355" y="281802"/>
            <a:ext cx="1365453" cy="136125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Picture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65" y="591671"/>
            <a:ext cx="1366589" cy="10542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4426" y="1961202"/>
            <a:ext cx="11541090" cy="4824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MitraBold"/>
                <a:cs typeface="B Nazanin" panose="00000400000000000000" pitchFamily="2" charset="-78"/>
              </a:rPr>
              <a:t>اهداف:</a:t>
            </a:r>
          </a:p>
          <a:p>
            <a:pPr algn="justLow" rtl="1">
              <a:lnSpc>
                <a:spcPct val="150000"/>
              </a:lnSpc>
            </a:pPr>
            <a:r>
              <a:rPr lang="fa-IR" b="1" dirty="0">
                <a:solidFill>
                  <a:srgbClr val="000000"/>
                </a:solidFill>
                <a:latin typeface="BMitra"/>
                <a:cs typeface="B Nazanin" panose="00000400000000000000" pitchFamily="2" charset="-78"/>
              </a:rPr>
              <a:t>- کسب سهم 10 درصد ارزش بازار بهداشت کشور بر اساس قواعد و مبانی طب سنتی از جمله رعایت </a:t>
            </a:r>
            <a:r>
              <a:rPr lang="fa-IR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Mitra"/>
                <a:cs typeface="B Nazanin" panose="00000400000000000000" pitchFamily="2" charset="-78"/>
              </a:rPr>
              <a:t>اصول</a:t>
            </a:r>
            <a:r>
              <a:rPr lang="fa-IR" b="1" dirty="0">
                <a:solidFill>
                  <a:srgbClr val="000000"/>
                </a:solidFill>
                <a:latin typeface="BMitra"/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Mitra"/>
                <a:cs typeface="B Nazanin" panose="00000400000000000000" pitchFamily="2" charset="-78"/>
              </a:rPr>
              <a:t>شش گانه</a:t>
            </a:r>
          </a:p>
          <a:p>
            <a:pPr algn="justLow" rtl="1">
              <a:lnSpc>
                <a:spcPct val="150000"/>
              </a:lnSpc>
            </a:pPr>
            <a:r>
              <a:rPr lang="fa-IR" b="1" dirty="0">
                <a:solidFill>
                  <a:srgbClr val="000000"/>
                </a:solidFill>
                <a:latin typeface="BMitra"/>
                <a:cs typeface="B Nazanin" panose="00000400000000000000" pitchFamily="2" charset="-78"/>
              </a:rPr>
              <a:t>- ارتقای سطح سلامت جامعه مبتنی بر توسعه طب سنتی و بهره گیری از </a:t>
            </a:r>
            <a:r>
              <a:rPr lang="fa-IR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Mitra"/>
                <a:cs typeface="B Nazanin" panose="00000400000000000000" pitchFamily="2" charset="-78"/>
              </a:rPr>
              <a:t>اصول ششگانه </a:t>
            </a:r>
            <a:r>
              <a:rPr lang="fa-IR" b="1" dirty="0">
                <a:solidFill>
                  <a:srgbClr val="000000"/>
                </a:solidFill>
                <a:latin typeface="BMitra"/>
                <a:cs typeface="B Nazanin" panose="00000400000000000000" pitchFamily="2" charset="-78"/>
              </a:rPr>
              <a:t>سلامت و نگرش کل نگر  و .....</a:t>
            </a:r>
          </a:p>
          <a:p>
            <a:pPr algn="justLow" rtl="1"/>
            <a:endParaRPr lang="fa-IR" sz="1600" dirty="0">
              <a:solidFill>
                <a:srgbClr val="000000"/>
              </a:solidFill>
              <a:latin typeface="BMitra"/>
              <a:cs typeface="B Nazanin" panose="00000400000000000000" pitchFamily="2" charset="-78"/>
            </a:endParaRPr>
          </a:p>
          <a:p>
            <a:pPr algn="justLow" rtl="1"/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MitraBold"/>
                <a:cs typeface="B Nazanin" panose="00000400000000000000" pitchFamily="2" charset="-78"/>
              </a:rPr>
              <a:t>اقدامات:</a:t>
            </a:r>
            <a:endParaRPr lang="fa-IR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Mitra"/>
              <a:cs typeface="B Nazanin" panose="00000400000000000000" pitchFamily="2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Mitra"/>
                <a:cs typeface="B Nazanin" panose="00000400000000000000" pitchFamily="2" charset="-78"/>
              </a:rPr>
              <a:t>1- حمایت از به کارگیری خدمات طب سنتی در تمام سطوح نظام ارجاع و پزشک خانواده</a:t>
            </a:r>
          </a:p>
          <a:p>
            <a:pPr algn="justLow" rtl="1">
              <a:lnSpc>
                <a:spcPct val="150000"/>
              </a:lnSpc>
            </a:pPr>
            <a:r>
              <a:rPr lang="fa-IR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Mitra"/>
                <a:cs typeface="B Nazanin" panose="00000400000000000000" pitchFamily="2" charset="-78"/>
              </a:rPr>
              <a:t>2- ارائه «بسته خدمات طب سنتی ایرانی » توسط کلیه تیم های پزشکی خانواده به عنوان اصلی ترین و عمومی ترین رکن نظام سلامت کشور به آحاد جامعه</a:t>
            </a:r>
          </a:p>
          <a:p>
            <a:pPr algn="justLow" rtl="1">
              <a:lnSpc>
                <a:spcPct val="150000"/>
              </a:lnSpc>
            </a:pPr>
            <a:r>
              <a:rPr lang="fa-IR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Mitra"/>
                <a:cs typeface="B Nazanin" panose="00000400000000000000" pitchFamily="2" charset="-78"/>
              </a:rPr>
              <a:t>3- </a:t>
            </a:r>
            <a:r>
              <a:rPr lang="fa-IR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Mitra"/>
                <a:cs typeface="B Nazanin" panose="00000400000000000000" pitchFamily="2" charset="-78"/>
              </a:rPr>
              <a:t>تهیه و تدوین محتوای آموزشی </a:t>
            </a:r>
            <a:r>
              <a:rPr lang="fa-IR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Mitra"/>
                <a:cs typeface="B Nazanin" panose="00000400000000000000" pitchFamily="2" charset="-78"/>
              </a:rPr>
              <a:t>مناسب در خصوص مبانی، ارزشها، فرهنگ، آداب </a:t>
            </a:r>
            <a:r>
              <a:rPr lang="fa-IR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Mitra"/>
                <a:cs typeface="B Nazanin" panose="00000400000000000000" pitchFamily="2" charset="-78"/>
              </a:rPr>
              <a:t>و میراث پزشکی سنتی </a:t>
            </a:r>
            <a:r>
              <a:rPr lang="fa-IR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Mitra"/>
                <a:cs typeface="B Nazanin" panose="00000400000000000000" pitchFamily="2" charset="-78"/>
              </a:rPr>
              <a:t>و حمایت از الحاق آن به کتابهای درسی آموزش و پرورش</a:t>
            </a:r>
          </a:p>
          <a:p>
            <a:pPr algn="justLow" rtl="1">
              <a:lnSpc>
                <a:spcPct val="150000"/>
              </a:lnSpc>
            </a:pPr>
            <a:endParaRPr lang="fa-IR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Mitra"/>
              <a:cs typeface="B Nazanin" panose="00000400000000000000" pitchFamily="2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Mitra"/>
                <a:cs typeface="B Nazanin" panose="00000400000000000000" pitchFamily="2" charset="-78"/>
              </a:rPr>
              <a:t>4- ترویج رعایت اصول شش گانه سلامت مکتب طب سنتی در میان آحاد جامعه</a:t>
            </a:r>
            <a:endParaRPr lang="en-US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Mitra"/>
              <a:cs typeface="B Nazanin" panose="00000400000000000000" pitchFamily="2" charset="-78"/>
            </a:endParaRPr>
          </a:p>
          <a:p>
            <a:pPr marL="285750" lvl="0" indent="-285750" algn="justLow" rtl="1">
              <a:lnSpc>
                <a:spcPct val="200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36" y="5304288"/>
            <a:ext cx="2380207" cy="15931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529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6885" y="251245"/>
            <a:ext cx="8840030" cy="815347"/>
          </a:xfrm>
        </p:spPr>
        <p:txBody>
          <a:bodyPr>
            <a:normAutofit/>
          </a:bodyPr>
          <a:lstStyle/>
          <a:p>
            <a:pPr algn="r"/>
            <a:r>
              <a:rPr lang="fa-IR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کمیسیون اصل 90 مجلس شورای اسلامی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13" y="1209066"/>
            <a:ext cx="11498688" cy="5218096"/>
          </a:xfrm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06" y="430838"/>
            <a:ext cx="957587" cy="635754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2405" y="270006"/>
            <a:ext cx="1211196" cy="95741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648347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680" y="636814"/>
            <a:ext cx="6930191" cy="1094015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مصوبات جلسه کمیسیون اصل 90 </a:t>
            </a:r>
            <a:br>
              <a:rPr lang="fa-IR" dirty="0">
                <a:cs typeface="B Titr" panose="00000700000000000000" pitchFamily="2" charset="-78"/>
              </a:rPr>
            </a:br>
            <a:r>
              <a:rPr lang="fa-IR" dirty="0">
                <a:cs typeface="B Titr" panose="00000700000000000000" pitchFamily="2" charset="-78"/>
              </a:rPr>
              <a:t>دیماه 1403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80" y="1910443"/>
            <a:ext cx="6930191" cy="474744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827" y="976517"/>
            <a:ext cx="4588329" cy="568137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cxnSp>
        <p:nvCxnSpPr>
          <p:cNvPr id="7" name="Straight Arrow Connector 6"/>
          <p:cNvCxnSpPr/>
          <p:nvPr/>
        </p:nvCxnSpPr>
        <p:spPr>
          <a:xfrm>
            <a:off x="898071" y="3200400"/>
            <a:ext cx="898072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04813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3257" y="647063"/>
            <a:ext cx="3119719" cy="51636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مرکز مدیریت شبکه و ارتقاء سلامت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362557" y="1251792"/>
            <a:ext cx="2581835" cy="53218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2  Titr" panose="00000700000000000000" pitchFamily="2" charset="-78"/>
              </a:rPr>
              <a:t>مرکز مدیریت بیماریهای واگیر</a:t>
            </a:r>
            <a:endParaRPr lang="en-US" dirty="0"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53664" y="1872111"/>
            <a:ext cx="2603351" cy="47222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2  Titr" panose="00000700000000000000" pitchFamily="2" charset="-78"/>
              </a:rPr>
              <a:t>مرکز سلامت محیط و کار</a:t>
            </a:r>
            <a:endParaRPr lang="en-US" dirty="0"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95020" y="2450191"/>
            <a:ext cx="2764715" cy="55939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2  Titr" panose="00000700000000000000" pitchFamily="2" charset="-78"/>
              </a:rPr>
              <a:t>دفتر آموزش و ارتقاء سلامت</a:t>
            </a:r>
            <a:endParaRPr lang="en-US" dirty="0"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877377" y="6136870"/>
            <a:ext cx="3485478" cy="47333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2  Titr" panose="00000700000000000000" pitchFamily="2" charset="-78"/>
              </a:rPr>
              <a:t>دفتر سلامت روانی، اجتماعی و اعتیاد </a:t>
            </a:r>
            <a:endParaRPr lang="en-US" dirty="0"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656846" y="5629116"/>
            <a:ext cx="3205779" cy="46688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2  Titr" panose="00000700000000000000" pitchFamily="2" charset="-78"/>
              </a:rPr>
              <a:t>دفتر بهبود تغذیه جامعه</a:t>
            </a:r>
            <a:endParaRPr lang="en-US" dirty="0"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64266" y="3134631"/>
            <a:ext cx="3185160" cy="50561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2  Titr" panose="00000700000000000000" pitchFamily="2" charset="-78"/>
              </a:rPr>
              <a:t>دفتر مدیریت بیماریهای </a:t>
            </a:r>
            <a:r>
              <a:rPr lang="fa-IR" dirty="0" err="1">
                <a:cs typeface="2  Titr" panose="00000700000000000000" pitchFamily="2" charset="-78"/>
              </a:rPr>
              <a:t>غیرواگیر</a:t>
            </a:r>
            <a:endParaRPr lang="en-US" dirty="0"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455510" y="4344222"/>
            <a:ext cx="2249245" cy="58091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2  Titr" panose="00000700000000000000" pitchFamily="2" charset="-78"/>
              </a:rPr>
              <a:t>واحد مدیریت و کاهش خطر بلایا</a:t>
            </a:r>
            <a:endParaRPr lang="en-US" dirty="0"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206829" y="5048034"/>
            <a:ext cx="2737563" cy="46224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2  Titr" panose="00000700000000000000" pitchFamily="2" charset="-78"/>
              </a:rPr>
              <a:t>اداره سلامت دهان و دندان</a:t>
            </a:r>
            <a:endParaRPr lang="en-US" dirty="0"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495852" y="3713570"/>
            <a:ext cx="4780968" cy="83909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دفتر جوانی جمعیت و سلامت خانواده و مدارس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9548897" y="2316155"/>
            <a:ext cx="2409713" cy="1968649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cmpd="thickThin">
            <a:solidFill>
              <a:srgbClr val="0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Titr" panose="00000700000000000000" pitchFamily="2" charset="-78"/>
              </a:rPr>
              <a:t>معاونت بهداشت وزارت بهداشت درمان و آموزش پزشکی </a:t>
            </a:r>
            <a:endParaRPr lang="en-US" b="1" dirty="0">
              <a:cs typeface="B Titr" panose="00000700000000000000" pitchFamily="2" charset="-78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10862625" y="1178354"/>
            <a:ext cx="0" cy="11198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endCxn id="6" idx="3"/>
          </p:cNvCxnSpPr>
          <p:nvPr/>
        </p:nvCxnSpPr>
        <p:spPr>
          <a:xfrm flipH="1" flipV="1">
            <a:off x="9944392" y="1517883"/>
            <a:ext cx="607994" cy="8264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7" idx="3"/>
          </p:cNvCxnSpPr>
          <p:nvPr/>
        </p:nvCxnSpPr>
        <p:spPr>
          <a:xfrm flipH="1" flipV="1">
            <a:off x="9557015" y="2108222"/>
            <a:ext cx="470038" cy="3828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 flipV="1">
            <a:off x="9204204" y="2609217"/>
            <a:ext cx="415912" cy="3700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16" idx="2"/>
            <a:endCxn id="12" idx="3"/>
          </p:cNvCxnSpPr>
          <p:nvPr/>
        </p:nvCxnSpPr>
        <p:spPr>
          <a:xfrm flipH="1">
            <a:off x="9249426" y="3300480"/>
            <a:ext cx="299471" cy="869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Left Arrow 28"/>
          <p:cNvSpPr/>
          <p:nvPr/>
        </p:nvSpPr>
        <p:spPr>
          <a:xfrm>
            <a:off x="8122681" y="3917111"/>
            <a:ext cx="1629517" cy="144695"/>
          </a:xfrm>
          <a:prstGeom prst="leftArrow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10248389" y="4210419"/>
            <a:ext cx="104301" cy="1338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9952368" y="4210419"/>
            <a:ext cx="1063503" cy="1068738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10552386" y="4210419"/>
            <a:ext cx="463485" cy="14186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11041904" y="4210419"/>
            <a:ext cx="0" cy="19520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Left Arrow 40"/>
          <p:cNvSpPr/>
          <p:nvPr/>
        </p:nvSpPr>
        <p:spPr>
          <a:xfrm>
            <a:off x="3232260" y="3877831"/>
            <a:ext cx="526125" cy="2816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ounded Rectangle 41"/>
          <p:cNvSpPr/>
          <p:nvPr/>
        </p:nvSpPr>
        <p:spPr>
          <a:xfrm>
            <a:off x="1029690" y="4837579"/>
            <a:ext cx="1421525" cy="697717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>
                <a:cs typeface="2  Titr" panose="00000700000000000000" pitchFamily="2" charset="-78"/>
              </a:rPr>
              <a:t>واحد طب ایرانی </a:t>
            </a:r>
            <a:endParaRPr lang="en-US" sz="1400" dirty="0">
              <a:cs typeface="2  Titr" panose="00000700000000000000" pitchFamily="2" charset="-78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485877" y="318980"/>
            <a:ext cx="2215581" cy="53106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2  Titr" panose="00000700000000000000" pitchFamily="2" charset="-78"/>
              </a:rPr>
              <a:t>اداره جوانی جمعیت</a:t>
            </a:r>
            <a:endParaRPr lang="en-US" b="1" dirty="0">
              <a:cs typeface="2  Titr" panose="00000700000000000000" pitchFamily="2" charset="-78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485876" y="1047727"/>
            <a:ext cx="2215581" cy="58563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2  Titr" panose="00000700000000000000" pitchFamily="2" charset="-78"/>
              </a:rPr>
              <a:t>اداره سلامت مادران</a:t>
            </a:r>
            <a:endParaRPr lang="en-US" dirty="0">
              <a:cs typeface="2  Titr" panose="00000700000000000000" pitchFamily="2" charset="-78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517407" y="1834986"/>
            <a:ext cx="2194560" cy="50099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2  Titr" panose="00000700000000000000" pitchFamily="2" charset="-78"/>
              </a:rPr>
              <a:t>اداره سلامت نوزادان</a:t>
            </a:r>
            <a:endParaRPr lang="en-US" dirty="0">
              <a:cs typeface="2  Titr" panose="00000700000000000000" pitchFamily="2" charset="-78"/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554040" y="2461182"/>
            <a:ext cx="2215581" cy="60233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2  Titr" panose="00000700000000000000" pitchFamily="2" charset="-78"/>
              </a:rPr>
              <a:t>اداره سلامت کودکان</a:t>
            </a:r>
            <a:endParaRPr lang="en-US" dirty="0">
              <a:cs typeface="2  Titr" panose="00000700000000000000" pitchFamily="2" charset="-78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420197" y="3176201"/>
            <a:ext cx="2446336" cy="69567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2  Titr" panose="00000700000000000000" pitchFamily="2" charset="-78"/>
              </a:rPr>
              <a:t>اداره سلامت نوجوانان جوانان مدارس</a:t>
            </a:r>
            <a:endParaRPr lang="en-US" dirty="0">
              <a:cs typeface="2  Titr" panose="00000700000000000000" pitchFamily="2" charset="-78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337080" y="4029219"/>
            <a:ext cx="2829544" cy="51799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اداره سلامت میانسالان</a:t>
            </a:r>
          </a:p>
        </p:txBody>
      </p:sp>
      <p:sp>
        <p:nvSpPr>
          <p:cNvPr id="52" name="Down Arrow 51"/>
          <p:cNvSpPr/>
          <p:nvPr/>
        </p:nvSpPr>
        <p:spPr>
          <a:xfrm>
            <a:off x="1505320" y="4574423"/>
            <a:ext cx="470263" cy="2753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ounded Rectangle 52"/>
          <p:cNvSpPr/>
          <p:nvPr/>
        </p:nvSpPr>
        <p:spPr>
          <a:xfrm>
            <a:off x="339630" y="5763787"/>
            <a:ext cx="2826994" cy="49462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2  Titr" panose="00000700000000000000" pitchFamily="2" charset="-78"/>
              </a:rPr>
              <a:t>اداره سلامت سالمندان</a:t>
            </a:r>
          </a:p>
          <a:p>
            <a:pPr algn="ctr"/>
            <a:r>
              <a:rPr lang="fa-IR" sz="1400" dirty="0">
                <a:cs typeface="2  Titr" panose="00000700000000000000" pitchFamily="2" charset="-78"/>
              </a:rPr>
              <a:t>60 سال به بالا</a:t>
            </a:r>
            <a:endParaRPr lang="en-US" sz="1400" dirty="0">
              <a:cs typeface="2  Titr" panose="00000700000000000000" pitchFamily="2" charset="-78"/>
            </a:endParaRPr>
          </a:p>
        </p:txBody>
      </p:sp>
      <p:sp>
        <p:nvSpPr>
          <p:cNvPr id="54" name="Right Brace 53"/>
          <p:cNvSpPr/>
          <p:nvPr/>
        </p:nvSpPr>
        <p:spPr>
          <a:xfrm>
            <a:off x="3105601" y="300806"/>
            <a:ext cx="433630" cy="6173260"/>
          </a:xfrm>
          <a:prstGeom prst="rightBrace">
            <a:avLst>
              <a:gd name="adj1" fmla="val 8333"/>
              <a:gd name="adj2" fmla="val 60157"/>
            </a:avLst>
          </a:prstGeom>
          <a:ln>
            <a:solidFill>
              <a:schemeClr val="accent2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301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3765" y="563503"/>
            <a:ext cx="8589847" cy="826920"/>
          </a:xfrm>
        </p:spPr>
        <p:txBody>
          <a:bodyPr>
            <a:noAutofit/>
          </a:bodyPr>
          <a:lstStyle/>
          <a:p>
            <a:pPr algn="ctr"/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برنامه ادغام آموزه های طب ایرانی</a:t>
            </a:r>
            <a:b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 در نظام سلامت 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99" y="1703269"/>
            <a:ext cx="2774189" cy="2080642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949" y="1436127"/>
            <a:ext cx="4693821" cy="404224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946" y="4598933"/>
            <a:ext cx="3058914" cy="17588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12700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369" y="1890599"/>
            <a:ext cx="2208158" cy="22081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7676756" y="5317926"/>
            <a:ext cx="41321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با همکاری</a:t>
            </a:r>
          </a:p>
          <a:p>
            <a:pPr algn="ctr" rtl="1"/>
            <a:r>
              <a:rPr lang="fa-IR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دفتر طب ایرانی و مکمل </a:t>
            </a:r>
          </a:p>
          <a:p>
            <a:pPr algn="ctr" rtl="1"/>
            <a:r>
              <a:rPr lang="fa-IR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و معاونت بهداشت</a:t>
            </a:r>
          </a:p>
          <a:p>
            <a:pPr algn="ctr" rtl="1"/>
            <a:r>
              <a:rPr lang="fa-IR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وزارت بهداشت درمان و آموزش پزشکی</a:t>
            </a:r>
            <a:endParaRPr lang="en-US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6585" y="258184"/>
            <a:ext cx="1211196" cy="95741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Picture 11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66" y="523415"/>
            <a:ext cx="1000828" cy="6921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66" y="4096757"/>
            <a:ext cx="3558558" cy="225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2599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3257" y="647063"/>
            <a:ext cx="3119719" cy="51636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مرکز مدیریت شبکه و ارتقاء سلامت</a:t>
            </a:r>
            <a:r>
              <a:rPr lang="fa-IR" dirty="0">
                <a:cs typeface="2  Titr" panose="00000700000000000000" pitchFamily="2" charset="-78"/>
              </a:rPr>
              <a:t> </a:t>
            </a:r>
            <a:endParaRPr lang="en-US" dirty="0"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362557" y="1251792"/>
            <a:ext cx="2581835" cy="53218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2  Titr" panose="00000700000000000000" pitchFamily="2" charset="-78"/>
              </a:rPr>
              <a:t>مرکز مدیریت بیماریهای واگیر</a:t>
            </a:r>
            <a:endParaRPr lang="en-US" dirty="0"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53664" y="1872111"/>
            <a:ext cx="2603351" cy="47222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2  Titr" panose="00000700000000000000" pitchFamily="2" charset="-78"/>
              </a:rPr>
              <a:t>مرکز سلامت محیط و کار</a:t>
            </a:r>
            <a:endParaRPr lang="en-US" dirty="0"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95020" y="2450191"/>
            <a:ext cx="2764715" cy="55939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2  Titr" panose="00000700000000000000" pitchFamily="2" charset="-78"/>
              </a:rPr>
              <a:t>دفتر آموزش و ارتقاء سلامت</a:t>
            </a:r>
            <a:endParaRPr lang="en-US" dirty="0"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877377" y="6136870"/>
            <a:ext cx="3485478" cy="47333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2  Titr" panose="00000700000000000000" pitchFamily="2" charset="-78"/>
              </a:rPr>
              <a:t>دفتر سلامت روانی، اجتماعی و اعتیاد </a:t>
            </a:r>
            <a:endParaRPr lang="en-US" dirty="0"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656846" y="5629116"/>
            <a:ext cx="3205779" cy="46688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2  Titr" panose="00000700000000000000" pitchFamily="2" charset="-78"/>
              </a:rPr>
              <a:t>دفتر بهبود تغذیه جامعه</a:t>
            </a:r>
            <a:endParaRPr lang="en-US" dirty="0"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64266" y="3134631"/>
            <a:ext cx="3185160" cy="50561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2  Titr" panose="00000700000000000000" pitchFamily="2" charset="-78"/>
              </a:rPr>
              <a:t>دفتر مدیریت بیماریهای </a:t>
            </a:r>
            <a:r>
              <a:rPr lang="fa-IR" dirty="0" err="1">
                <a:cs typeface="2  Titr" panose="00000700000000000000" pitchFamily="2" charset="-78"/>
              </a:rPr>
              <a:t>غیرواگیر</a:t>
            </a:r>
            <a:endParaRPr lang="en-US" dirty="0"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455510" y="4344222"/>
            <a:ext cx="2249245" cy="58091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2  Titr" panose="00000700000000000000" pitchFamily="2" charset="-78"/>
              </a:rPr>
              <a:t>واحد مدیریت و کاهش خطر بلایا</a:t>
            </a:r>
            <a:endParaRPr lang="en-US" dirty="0"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206829" y="5048034"/>
            <a:ext cx="2737563" cy="46224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2  Titr" panose="00000700000000000000" pitchFamily="2" charset="-78"/>
              </a:rPr>
              <a:t>اداره سلامت دهان و دندان</a:t>
            </a:r>
            <a:endParaRPr lang="en-US" dirty="0"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495852" y="3713570"/>
            <a:ext cx="4780968" cy="83909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2  Titr" panose="00000700000000000000" pitchFamily="2" charset="-78"/>
              </a:rPr>
              <a:t>دفتر جوانی جمعیت و سلامت خانواده و مدارس </a:t>
            </a:r>
            <a:endParaRPr lang="en-US" dirty="0">
              <a:cs typeface="2  Titr" panose="00000700000000000000" pitchFamily="2" charset="-78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9548897" y="2316155"/>
            <a:ext cx="2409713" cy="1968649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cmpd="thickThin">
            <a:solidFill>
              <a:srgbClr val="0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معاونت بهداشت وزارت بهداشت درمان و آموزش پزشکی 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10862625" y="1178354"/>
            <a:ext cx="0" cy="11198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endCxn id="6" idx="3"/>
          </p:cNvCxnSpPr>
          <p:nvPr/>
        </p:nvCxnSpPr>
        <p:spPr>
          <a:xfrm flipH="1" flipV="1">
            <a:off x="9944392" y="1517883"/>
            <a:ext cx="607994" cy="8264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7" idx="3"/>
          </p:cNvCxnSpPr>
          <p:nvPr/>
        </p:nvCxnSpPr>
        <p:spPr>
          <a:xfrm flipH="1" flipV="1">
            <a:off x="9557015" y="2108222"/>
            <a:ext cx="470038" cy="3828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 flipV="1">
            <a:off x="9204204" y="2609217"/>
            <a:ext cx="415912" cy="3700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16" idx="2"/>
            <a:endCxn id="12" idx="3"/>
          </p:cNvCxnSpPr>
          <p:nvPr/>
        </p:nvCxnSpPr>
        <p:spPr>
          <a:xfrm flipH="1">
            <a:off x="9249426" y="3300480"/>
            <a:ext cx="299471" cy="869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Left Arrow 28"/>
          <p:cNvSpPr/>
          <p:nvPr/>
        </p:nvSpPr>
        <p:spPr>
          <a:xfrm>
            <a:off x="8122681" y="3917111"/>
            <a:ext cx="1629517" cy="144695"/>
          </a:xfrm>
          <a:prstGeom prst="leftArrow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10248389" y="4210419"/>
            <a:ext cx="104301" cy="1338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9952368" y="4210419"/>
            <a:ext cx="1063503" cy="1068738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10552386" y="4210419"/>
            <a:ext cx="463485" cy="14186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11041904" y="4210419"/>
            <a:ext cx="0" cy="19520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ounded Rectangle 41"/>
          <p:cNvSpPr/>
          <p:nvPr/>
        </p:nvSpPr>
        <p:spPr>
          <a:xfrm>
            <a:off x="1264624" y="633054"/>
            <a:ext cx="2113757" cy="697717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>
                <a:cs typeface="B Titr" panose="00000700000000000000" pitchFamily="2" charset="-78"/>
              </a:rPr>
              <a:t>واحد طب ایرانی </a:t>
            </a:r>
            <a:endParaRPr lang="en-US" sz="1400" dirty="0">
              <a:cs typeface="B Titr" panose="00000700000000000000" pitchFamily="2" charset="-78"/>
            </a:endParaRPr>
          </a:p>
        </p:txBody>
      </p:sp>
      <p:sp>
        <p:nvSpPr>
          <p:cNvPr id="2" name="Left Arrow 1"/>
          <p:cNvSpPr/>
          <p:nvPr/>
        </p:nvSpPr>
        <p:spPr>
          <a:xfrm>
            <a:off x="6686331" y="760931"/>
            <a:ext cx="1436350" cy="29621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4340180" y="373487"/>
            <a:ext cx="2154840" cy="12363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گروه مدیریت</a:t>
            </a:r>
          </a:p>
          <a:p>
            <a:pPr algn="ctr"/>
            <a:r>
              <a:rPr lang="fa-IR" dirty="0">
                <a:cs typeface="B Titr" panose="00000700000000000000" pitchFamily="2" charset="-78"/>
              </a:rPr>
              <a:t> برنامه های سلامت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6" name="Left Arrow 35"/>
          <p:cNvSpPr/>
          <p:nvPr/>
        </p:nvSpPr>
        <p:spPr>
          <a:xfrm>
            <a:off x="3430694" y="911534"/>
            <a:ext cx="908910" cy="2518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3869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355" y="161414"/>
            <a:ext cx="1365453" cy="136125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Picture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36" y="341033"/>
            <a:ext cx="1366589" cy="105424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36" y="4585062"/>
            <a:ext cx="2880833" cy="178376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5" name="Rounded Rectangle 4"/>
          <p:cNvSpPr/>
          <p:nvPr/>
        </p:nvSpPr>
        <p:spPr>
          <a:xfrm>
            <a:off x="1829025" y="2391989"/>
            <a:ext cx="8920315" cy="14345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B Titr" panose="00000700000000000000" pitchFamily="2" charset="-78"/>
              </a:rPr>
              <a:t>گام های اجرایی برنامه ادغام طب ایرانی</a:t>
            </a:r>
          </a:p>
          <a:p>
            <a:pPr algn="ctr"/>
            <a:r>
              <a:rPr lang="fa-IR" sz="4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B Titr" panose="00000700000000000000" pitchFamily="2" charset="-78"/>
              </a:rPr>
              <a:t>در نظام سلامت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0541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9731" y="748715"/>
            <a:ext cx="9875520" cy="1356360"/>
          </a:xfrm>
        </p:spPr>
        <p:txBody>
          <a:bodyPr>
            <a:normAutofit/>
          </a:bodyPr>
          <a:lstStyle/>
          <a:p>
            <a:pPr algn="r" rtl="1"/>
            <a:r>
              <a:rPr lang="fa-IR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اقدامات کلی برنامه  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143000" y="2130376"/>
            <a:ext cx="9709971" cy="38018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F6FC6"/>
              </a:buClr>
              <a:buSzTx/>
              <a:buNone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+mn-ea"/>
                <a:cs typeface="B Titr" panose="00000700000000000000" pitchFamily="2" charset="-78"/>
              </a:rPr>
              <a:t>- طرح آزمایشی ادغام خدمات طب سنتی درسطح 1 نظام سلامت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+mn-ea"/>
                <a:cs typeface="B Nazanin" panose="00000400000000000000" pitchFamily="2" charset="-78"/>
              </a:rPr>
              <a:t>(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+mn-ea"/>
                <a:cs typeface="B Nazanin" panose="00000400000000000000" pitchFamily="2" charset="-78"/>
              </a:rPr>
              <a:t>1398-1401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+mn-ea"/>
                <a:cs typeface="B Nazanin" panose="00000400000000000000" pitchFamily="2" charset="-78"/>
              </a:rPr>
              <a:t>)</a:t>
            </a:r>
            <a:endParaRPr kumimoji="0" lang="fa-IR" sz="2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/>
              <a:ea typeface="+mn-ea"/>
            </a:endParaRPr>
          </a:p>
          <a:p>
            <a:pPr marL="0" marR="0" lvl="0" indent="0" algn="r" defTabSz="4572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F6FC6"/>
              </a:buClr>
              <a:buSz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+mn-ea"/>
                <a:cs typeface="B Titr" panose="00000700000000000000" pitchFamily="2" charset="-78"/>
              </a:rPr>
              <a:t>در 12 خانه‌ی بهداشت ( اردکان)</a:t>
            </a:r>
          </a:p>
          <a:p>
            <a:pPr marL="0" marR="0" lvl="0" indent="0" algn="r" defTabSz="4572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F6FC6"/>
              </a:buClr>
              <a:buSzTx/>
              <a:buNone/>
              <a:tabLst/>
              <a:defRPr/>
            </a:pPr>
            <a:endParaRPr kumimoji="0" lang="fa-IR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+mn-ea"/>
              <a:cs typeface="B Titr" panose="00000700000000000000" pitchFamily="2" charset="-78"/>
            </a:endParaRPr>
          </a:p>
          <a:p>
            <a:pPr marL="0" indent="0">
              <a:lnSpc>
                <a:spcPct val="150000"/>
              </a:lnSpc>
              <a:buClr>
                <a:srgbClr val="0F6FC6"/>
              </a:buClr>
              <a:buNone/>
              <a:defRPr/>
            </a:pPr>
            <a:r>
              <a:rPr lang="fa-IR" sz="2400" dirty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- شروع برنامه ادغام طب ایرانی در نظام سلامت بطور رسمی در 15 دانشگاه در سال1401 و در 49 دانشگاه در سال1402  </a:t>
            </a:r>
            <a:endParaRPr lang="en-US" sz="2400" dirty="0">
              <a:solidFill>
                <a:schemeClr val="accent1">
                  <a:lumMod val="50000"/>
                </a:schemeClr>
              </a:solidFill>
              <a:latin typeface="Times New Roman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2405" y="270006"/>
            <a:ext cx="1211196" cy="95741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37" y="341034"/>
            <a:ext cx="985364" cy="678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62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228045" y="1712890"/>
            <a:ext cx="8126569" cy="287198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>
                <a:solidFill>
                  <a:srgbClr val="A6B727">
                    <a:lumMod val="50000"/>
                  </a:srgbClr>
                </a:solidFill>
                <a:latin typeface="Times New Roman"/>
                <a:cs typeface="B Titr" panose="00000700000000000000" pitchFamily="2" charset="-78"/>
              </a:rPr>
              <a:t>طرح آزمایشی ادغام خدمات طب سنتی درسطح 1 نظام سلامت</a:t>
            </a:r>
            <a:r>
              <a:rPr lang="fa-IR" sz="2400">
                <a:solidFill>
                  <a:srgbClr val="A6B727">
                    <a:lumMod val="50000"/>
                  </a:srgbClr>
                </a:solidFill>
                <a:latin typeface="Times New Roman"/>
                <a:cs typeface="B Nazanin" panose="00000400000000000000" pitchFamily="2" charset="-78"/>
              </a:rPr>
              <a:t>(</a:t>
            </a:r>
            <a:r>
              <a:rPr lang="fa-IR" sz="2400" b="1">
                <a:solidFill>
                  <a:srgbClr val="A6B727">
                    <a:lumMod val="50000"/>
                  </a:srgbClr>
                </a:solidFill>
                <a:latin typeface="Times New Roman"/>
                <a:cs typeface="B Nazanin" panose="00000400000000000000" pitchFamily="2" charset="-78"/>
              </a:rPr>
              <a:t>1398-1401</a:t>
            </a:r>
            <a:r>
              <a:rPr lang="fa-IR" sz="2400">
                <a:solidFill>
                  <a:srgbClr val="A6B727">
                    <a:lumMod val="50000"/>
                  </a:srgbClr>
                </a:solidFill>
                <a:latin typeface="Times New Roman"/>
                <a:cs typeface="B Nazanin" panose="00000400000000000000" pitchFamily="2" charset="-78"/>
              </a:rPr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02978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665" y="1755201"/>
            <a:ext cx="6645370" cy="4810714"/>
          </a:xfrm>
        </p:spPr>
      </p:pic>
      <p:pic>
        <p:nvPicPr>
          <p:cNvPr id="5" name="Picture 2" descr="C:\Users\Teb Sonati\Desktop\PHOTO-2020-09-24-15-26-44 (1).jpg">
            <a:extLst>
              <a:ext uri="{FF2B5EF4-FFF2-40B4-BE49-F238E27FC236}">
                <a16:creationId xmlns:a16="http://schemas.microsoft.com/office/drawing/2014/main" id="{5231CF38-A05C-4163-96B5-A9B057E0E3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7942" y="1275086"/>
            <a:ext cx="3619186" cy="2133385"/>
          </a:xfrm>
          <a:prstGeom prst="rect">
            <a:avLst/>
          </a:prstGeom>
          <a:noFill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F2988F4-7215-4E00-9F3E-98A3E160E2CA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7942" y="3626069"/>
            <a:ext cx="3619186" cy="1880537"/>
          </a:xfrm>
          <a:prstGeom prst="rect">
            <a:avLst/>
          </a:prstGeom>
          <a:noFill/>
        </p:spPr>
      </p:pic>
      <p:sp>
        <p:nvSpPr>
          <p:cNvPr id="3" name="Rounded Rectangle 2"/>
          <p:cNvSpPr/>
          <p:nvPr/>
        </p:nvSpPr>
        <p:spPr>
          <a:xfrm>
            <a:off x="4401833" y="1141545"/>
            <a:ext cx="7613425" cy="613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شروع اقدامات جهت اجرای برنامه ادغام طب ایرانی در شبکه های بهداشت . سال 1398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7" name="Picture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2405" y="270006"/>
            <a:ext cx="1211196" cy="95741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Picture 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37" y="399392"/>
            <a:ext cx="903908" cy="74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794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52EC1B-A272-428E-B092-E97E1B714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sz="2000" dirty="0"/>
              <a:t>ابلاغ </a:t>
            </a:r>
            <a:r>
              <a:rPr lang="ar-SA" sz="2000" dirty="0" err="1"/>
              <a:t>آغاز</a:t>
            </a:r>
            <a:r>
              <a:rPr lang="ar-SA" sz="2000" dirty="0"/>
              <a:t> طرح </a:t>
            </a:r>
            <a:r>
              <a:rPr lang="ar-SA" sz="2000" dirty="0" err="1"/>
              <a:t>پایلوت</a:t>
            </a:r>
            <a:r>
              <a:rPr lang="ar-SA" sz="2000" dirty="0"/>
              <a:t> ادغام خدمات طب </a:t>
            </a:r>
            <a:r>
              <a:rPr lang="ar-SA" sz="2000" dirty="0" err="1"/>
              <a:t>ایرانی</a:t>
            </a:r>
            <a:r>
              <a:rPr lang="ar-SA" sz="2000" dirty="0"/>
              <a:t> در نظام </a:t>
            </a:r>
            <a:r>
              <a:rPr lang="ar-SA" sz="2000" dirty="0" err="1"/>
              <a:t>شبکه</a:t>
            </a:r>
            <a:r>
              <a:rPr lang="ar-SA" sz="2000" dirty="0"/>
              <a:t> </a:t>
            </a:r>
            <a:r>
              <a:rPr lang="ar-SA" sz="2000" dirty="0" err="1"/>
              <a:t>بهداشت</a:t>
            </a:r>
            <a:r>
              <a:rPr lang="ar-SA" sz="2000" dirty="0"/>
              <a:t> و درمان شهرستان </a:t>
            </a:r>
            <a:r>
              <a:rPr lang="ar-SA" sz="2000" dirty="0" err="1"/>
              <a:t>اردکان</a:t>
            </a:r>
            <a:r>
              <a:rPr lang="ar-SA" sz="2000" dirty="0"/>
              <a:t> توسط </a:t>
            </a:r>
            <a:r>
              <a:rPr lang="ar-SA" sz="2000" dirty="0" err="1"/>
              <a:t>آقای</a:t>
            </a:r>
            <a:r>
              <a:rPr lang="ar-SA" sz="2000" dirty="0"/>
              <a:t> </a:t>
            </a:r>
            <a:r>
              <a:rPr lang="ar-SA" sz="2000" dirty="0" err="1"/>
              <a:t>دکتر</a:t>
            </a:r>
            <a:r>
              <a:rPr lang="ar-SA" sz="2000" dirty="0"/>
              <a:t> </a:t>
            </a:r>
            <a:r>
              <a:rPr lang="ar-SA" sz="2000" dirty="0" err="1"/>
              <a:t>رئیسی</a:t>
            </a:r>
            <a:r>
              <a:rPr lang="ar-SA" sz="2000" dirty="0"/>
              <a:t> معاون محترم </a:t>
            </a:r>
            <a:r>
              <a:rPr lang="ar-SA" sz="2000" dirty="0" err="1"/>
              <a:t>بهداشت</a:t>
            </a:r>
            <a:r>
              <a:rPr lang="ar-SA" sz="2000" dirty="0"/>
              <a:t> (</a:t>
            </a:r>
            <a:r>
              <a:rPr lang="fa-IR" sz="2000" dirty="0"/>
              <a:t>98/11/28</a:t>
            </a:r>
            <a:r>
              <a:rPr lang="ar-SA" sz="2000" dirty="0"/>
              <a:t>)</a:t>
            </a:r>
            <a:br>
              <a:rPr lang="en-US" sz="2000" dirty="0"/>
            </a:br>
            <a:br>
              <a:rPr lang="en-US" sz="2000" dirty="0"/>
            </a:b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296DD5-47FA-4497-97AC-AB5235CBEA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/>
            <a:endParaRPr lang="fa-IR" sz="1800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1E0780-864A-4E0B-9EA7-C786D7EE0B6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ar-SA" sz="3200" b="1" dirty="0">
                <a:cs typeface="B Nazanin" panose="00000400000000000000" pitchFamily="2" charset="-78"/>
              </a:rPr>
              <a:t> </a:t>
            </a:r>
            <a:r>
              <a:rPr lang="ar-SA" sz="3200" b="1" dirty="0" err="1">
                <a:cs typeface="B Nazanin" panose="00000400000000000000" pitchFamily="2" charset="-78"/>
              </a:rPr>
              <a:t>برنامه</a:t>
            </a:r>
            <a:r>
              <a:rPr lang="ar-SA" sz="3200" b="1" dirty="0">
                <a:cs typeface="B Nazanin" panose="00000400000000000000" pitchFamily="2" charset="-78"/>
              </a:rPr>
              <a:t> </a:t>
            </a:r>
            <a:r>
              <a:rPr lang="ar-SA" sz="3200" b="1" dirty="0" err="1">
                <a:cs typeface="B Nazanin" panose="00000400000000000000" pitchFamily="2" charset="-78"/>
              </a:rPr>
              <a:t>ریزی</a:t>
            </a:r>
            <a:r>
              <a:rPr lang="ar-SA" sz="3200" b="1" dirty="0">
                <a:cs typeface="B Nazanin" panose="00000400000000000000" pitchFamily="2" charset="-78"/>
              </a:rPr>
              <a:t> جهت افتتاح </a:t>
            </a:r>
            <a:r>
              <a:rPr lang="ar-SA" sz="3200" b="1" dirty="0" err="1">
                <a:cs typeface="B Nazanin" panose="00000400000000000000" pitchFamily="2" charset="-78"/>
              </a:rPr>
              <a:t>رسمی</a:t>
            </a:r>
            <a:r>
              <a:rPr lang="ar-SA" sz="3200" b="1" dirty="0">
                <a:cs typeface="B Nazanin" panose="00000400000000000000" pitchFamily="2" charset="-78"/>
              </a:rPr>
              <a:t> طرح </a:t>
            </a:r>
            <a:r>
              <a:rPr lang="ar-SA" sz="3200" b="1" dirty="0" err="1">
                <a:cs typeface="B Nazanin" panose="00000400000000000000" pitchFamily="2" charset="-78"/>
              </a:rPr>
              <a:t>پایلوت</a:t>
            </a:r>
            <a:r>
              <a:rPr lang="ar-SA" sz="3200" b="1" dirty="0">
                <a:cs typeface="B Nazanin" panose="00000400000000000000" pitchFamily="2" charset="-78"/>
              </a:rPr>
              <a:t> ادغام در </a:t>
            </a:r>
            <a:r>
              <a:rPr lang="ar-SA" sz="3200" b="1" dirty="0" err="1">
                <a:cs typeface="B Nazanin" panose="00000400000000000000" pitchFamily="2" charset="-78"/>
              </a:rPr>
              <a:t>تاریخ</a:t>
            </a:r>
            <a:r>
              <a:rPr lang="ar-SA" sz="3200" b="1" dirty="0">
                <a:cs typeface="B Nazanin" panose="00000400000000000000" pitchFamily="2" charset="-78"/>
              </a:rPr>
              <a:t> </a:t>
            </a:r>
            <a:r>
              <a:rPr lang="fa-IR" sz="3200" b="1" dirty="0">
                <a:cs typeface="B Nazanin" panose="00000400000000000000" pitchFamily="2" charset="-78"/>
              </a:rPr>
              <a:t>98/11/28 </a:t>
            </a:r>
            <a:r>
              <a:rPr lang="ar-SA" sz="3200" b="1" dirty="0">
                <a:cs typeface="B Nazanin" panose="00000400000000000000" pitchFamily="2" charset="-78"/>
              </a:rPr>
              <a:t>و </a:t>
            </a:r>
            <a:r>
              <a:rPr lang="ar-SA" sz="3200" b="1" dirty="0" err="1">
                <a:cs typeface="B Nazanin" panose="00000400000000000000" pitchFamily="2" charset="-78"/>
              </a:rPr>
              <a:t>با</a:t>
            </a:r>
            <a:r>
              <a:rPr lang="ar-SA" sz="3200" b="1" dirty="0">
                <a:cs typeface="B Nazanin" panose="00000400000000000000" pitchFamily="2" charset="-78"/>
              </a:rPr>
              <a:t> حضور مقام </a:t>
            </a:r>
            <a:r>
              <a:rPr lang="ar-SA" sz="3200" b="1" dirty="0" err="1">
                <a:cs typeface="B Nazanin" panose="00000400000000000000" pitchFamily="2" charset="-78"/>
              </a:rPr>
              <a:t>عالی</a:t>
            </a:r>
            <a:r>
              <a:rPr lang="ar-SA" sz="3200" b="1" dirty="0">
                <a:cs typeface="B Nazanin" panose="00000400000000000000" pitchFamily="2" charset="-78"/>
              </a:rPr>
              <a:t> وزارت </a:t>
            </a:r>
            <a:r>
              <a:rPr lang="ar-SA" sz="3200" b="1" dirty="0" err="1">
                <a:cs typeface="B Nazanin" panose="00000400000000000000" pitchFamily="2" charset="-78"/>
              </a:rPr>
              <a:t>که</a:t>
            </a:r>
            <a:r>
              <a:rPr lang="ar-SA" sz="3200" b="1" dirty="0">
                <a:cs typeface="B Nazanin" panose="00000400000000000000" pitchFamily="2" charset="-78"/>
              </a:rPr>
              <a:t> </a:t>
            </a:r>
            <a:r>
              <a:rPr lang="ar-SA" sz="3200" b="1" dirty="0" err="1">
                <a:cs typeface="B Nazanin" panose="00000400000000000000" pitchFamily="2" charset="-78"/>
              </a:rPr>
              <a:t>بدلیل</a:t>
            </a:r>
            <a:r>
              <a:rPr lang="ar-SA" sz="3200" b="1" dirty="0">
                <a:cs typeface="B Nazanin" panose="00000400000000000000" pitchFamily="2" charset="-78"/>
              </a:rPr>
              <a:t> </a:t>
            </a:r>
            <a:r>
              <a:rPr lang="ar-SA" sz="3200" b="1" dirty="0" err="1">
                <a:cs typeface="B Nazanin" panose="00000400000000000000" pitchFamily="2" charset="-78"/>
              </a:rPr>
              <a:t>شیوع</a:t>
            </a:r>
            <a:r>
              <a:rPr lang="ar-SA" sz="3200" b="1" dirty="0">
                <a:cs typeface="B Nazanin" panose="00000400000000000000" pitchFamily="2" charset="-78"/>
              </a:rPr>
              <a:t> بیماری </a:t>
            </a:r>
            <a:r>
              <a:rPr lang="ar-SA" sz="3200" b="1" dirty="0" err="1">
                <a:cs typeface="B Nazanin" panose="00000400000000000000" pitchFamily="2" charset="-78"/>
              </a:rPr>
              <a:t>کووید</a:t>
            </a:r>
            <a:r>
              <a:rPr lang="ar-SA" sz="3200" b="1" dirty="0">
                <a:cs typeface="B Nazanin" panose="00000400000000000000" pitchFamily="2" charset="-78"/>
              </a:rPr>
              <a:t> 19 </a:t>
            </a:r>
            <a:r>
              <a:rPr lang="ar-SA" sz="3200" b="1" dirty="0" err="1">
                <a:cs typeface="B Nazanin" panose="00000400000000000000" pitchFamily="2" charset="-78"/>
              </a:rPr>
              <a:t>آغاز</a:t>
            </a:r>
            <a:r>
              <a:rPr lang="ar-SA" sz="3200" b="1" dirty="0">
                <a:cs typeface="B Nazanin" panose="00000400000000000000" pitchFamily="2" charset="-78"/>
              </a:rPr>
              <a:t> به </a:t>
            </a:r>
            <a:r>
              <a:rPr lang="ar-SA" sz="3200" b="1" dirty="0" err="1">
                <a:cs typeface="B Nazanin" panose="00000400000000000000" pitchFamily="2" charset="-78"/>
              </a:rPr>
              <a:t>کار</a:t>
            </a:r>
            <a:r>
              <a:rPr lang="ar-SA" sz="3200" b="1" dirty="0">
                <a:cs typeface="B Nazanin" panose="00000400000000000000" pitchFamily="2" charset="-78"/>
              </a:rPr>
              <a:t> طرح به </a:t>
            </a:r>
            <a:r>
              <a:rPr lang="ar-SA" sz="3200" b="1" dirty="0" err="1">
                <a:cs typeface="B Nazanin" panose="00000400000000000000" pitchFamily="2" charset="-78"/>
              </a:rPr>
              <a:t>تعویق</a:t>
            </a:r>
            <a:r>
              <a:rPr lang="ar-SA" sz="3200" b="1" dirty="0">
                <a:cs typeface="B Nazanin" panose="00000400000000000000" pitchFamily="2" charset="-78"/>
              </a:rPr>
              <a:t> </a:t>
            </a:r>
            <a:r>
              <a:rPr lang="ar-SA" sz="3200" b="1" dirty="0" err="1">
                <a:cs typeface="B Nazanin" panose="00000400000000000000" pitchFamily="2" charset="-78"/>
              </a:rPr>
              <a:t>افتاد</a:t>
            </a:r>
            <a:r>
              <a:rPr lang="ar-SA" sz="3200" b="1" dirty="0">
                <a:cs typeface="B Nazanin" panose="00000400000000000000" pitchFamily="2" charset="-78"/>
              </a:rPr>
              <a:t>.</a:t>
            </a:r>
            <a:endParaRPr lang="en-US" sz="3200" b="1" dirty="0">
              <a:cs typeface="B Nazanin" panose="00000400000000000000" pitchFamily="2" charset="-78"/>
            </a:endParaRPr>
          </a:p>
          <a:p>
            <a:endParaRPr lang="en-US" sz="4800" dirty="0"/>
          </a:p>
          <a:p>
            <a:endParaRPr lang="en-US" sz="3200" dirty="0"/>
          </a:p>
        </p:txBody>
      </p:sp>
      <p:pic>
        <p:nvPicPr>
          <p:cNvPr id="7" name="Picture 4" descr="C:\Users\KPS\Desktop\22.jpg">
            <a:extLst>
              <a:ext uri="{FF2B5EF4-FFF2-40B4-BE49-F238E27FC236}">
                <a16:creationId xmlns:a16="http://schemas.microsoft.com/office/drawing/2014/main" id="{960D82CE-C476-4392-BAA6-015E9C00F7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0461" y="962430"/>
            <a:ext cx="5705214" cy="5328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315"/>
            <a:ext cx="1366589" cy="1054249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4274" y="0"/>
            <a:ext cx="1365453" cy="1361257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0689112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604" y="1968273"/>
            <a:ext cx="3060813" cy="3060813"/>
          </a:xfrm>
          <a:effectLst>
            <a:softEdge rad="127000"/>
          </a:effectLst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9229" y="1361257"/>
            <a:ext cx="8689375" cy="5241472"/>
          </a:xfrm>
        </p:spPr>
        <p:txBody>
          <a:bodyPr>
            <a:normAutofit/>
          </a:bodyPr>
          <a:lstStyle/>
          <a:p>
            <a:r>
              <a:rPr lang="ar-SA" sz="1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آقای دکتر محمد آسایی اردکانی</a:t>
            </a:r>
            <a:r>
              <a:rPr lang="fa-IR" sz="1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(مشاور محترم وقت وزیر در امور بهداشتی)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ar-SA" sz="18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نظر خود را در مورد مطالعه پایلوت</a:t>
            </a:r>
            <a:r>
              <a:rPr lang="fa-IR" sz="18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ادغام طب ایرانی </a:t>
            </a:r>
            <a:r>
              <a:rPr lang="ar-SA" sz="18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در ایران توضیح دهید.</a:t>
            </a:r>
            <a:endParaRPr lang="fa-IR" sz="18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1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ar-SA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در مورد مطالعه پایلوتی که در ایران برای ادغام طب ایرانی در نظام سلامت و خانه های بهداشت انجام شده موارد زیر را می‌توان بر شمرد:</a:t>
            </a:r>
            <a:endParaRPr lang="fa-IR" sz="18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ar-SA" sz="1800" dirty="0">
                <a:solidFill>
                  <a:srgbClr val="000000"/>
                </a:solidFill>
              </a:rPr>
              <a:t>طراحی سیاست های حمایتی برای این ادغام همراه با انجام این طرح پایلوت می تواند ایده خوبی باشد. </a:t>
            </a:r>
            <a:endParaRPr lang="fa-IR" sz="1800" dirty="0">
              <a:solidFill>
                <a:srgbClr val="000000"/>
              </a:solidFill>
            </a:endParaRPr>
          </a:p>
          <a:p>
            <a:pPr lvl="0"/>
            <a:endParaRPr lang="en-US" sz="1800" dirty="0"/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ar-SA" sz="1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توجه کنید که طب سنتی به عنوان یک منبع بسیار مهم برای </a:t>
            </a:r>
            <a:r>
              <a:rPr lang="en-US" sz="1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PHC</a:t>
            </a:r>
            <a:r>
              <a:rPr lang="ar-SA" sz="1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از زوایای گوناگون به حساب می‌آید.</a:t>
            </a:r>
            <a:endParaRPr lang="fa-IR" sz="1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fa-IR" sz="1800" dirty="0">
              <a:solidFill>
                <a:srgbClr val="000000"/>
              </a:solidFill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ar-SA" sz="1800" dirty="0">
                <a:solidFill>
                  <a:srgbClr val="000000"/>
                </a:solidFill>
              </a:rPr>
              <a:t>مجموعه محتوایی کامل برای ارائه خدمات در راستای ارتقا و حفاظت از سلامت شامل فراورده های گیاهی سالم، تمرین های ورزشی طب سنتی مانند یوگا و امثال آن، اقدامات روانشناسی در طب سنتی و مداخلات غیر دارویی طب سنتی و مواردی از این دست </a:t>
            </a:r>
            <a:r>
              <a:rPr lang="ar-SA" sz="18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می بایست طراحی گردد.</a:t>
            </a:r>
            <a:endParaRPr lang="en-US" sz="18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fa-IR" sz="1800" dirty="0"/>
              <a:t>و ..... .ادامه دارد</a:t>
            </a:r>
            <a:endParaRPr lang="en-US" sz="1800" dirty="0"/>
          </a:p>
          <a:p>
            <a:endParaRPr lang="en-US" sz="1800" dirty="0"/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4274" y="0"/>
            <a:ext cx="1365453" cy="136125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Picture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14" y="263193"/>
            <a:ext cx="1366589" cy="105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5595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10426095" cy="1320800"/>
          </a:xfrm>
        </p:spPr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بازدید وزیر بهداشت وقت از طرح ادغام (روستای ترک آباد)</a:t>
            </a:r>
            <a:b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1400/4/8</a:t>
            </a:r>
            <a:endParaRPr lang="en-US" sz="2800" dirty="0"/>
          </a:p>
        </p:txBody>
      </p:sp>
      <p:pic>
        <p:nvPicPr>
          <p:cNvPr id="34818" name="Picture 2" descr="C:\Users\user\Desktop\آخرین پاورپوینت ادغام\سفر وزیر به ترک آباد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377" y="1776549"/>
            <a:ext cx="3692983" cy="4855026"/>
          </a:xfrm>
          <a:prstGeom prst="rect">
            <a:avLst/>
          </a:prstGeom>
          <a:noFill/>
        </p:spPr>
      </p:pic>
      <p:pic>
        <p:nvPicPr>
          <p:cNvPr id="34819" name="Picture 3" descr="C:\Users\user\Desktop\آخرین پاورپوینت ادغام\سفر وزیر به ترک آباد\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63371" y="1799271"/>
            <a:ext cx="3556778" cy="4871439"/>
          </a:xfrm>
          <a:prstGeom prst="rect">
            <a:avLst/>
          </a:prstGeom>
          <a:noFill/>
        </p:spPr>
      </p:pic>
      <p:pic>
        <p:nvPicPr>
          <p:cNvPr id="34820" name="Picture 4" descr="C:\Users\user\Desktop\آخرین پاورپوینت ادغام\سفر وزیر به ترک آباد\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74184" y="1737361"/>
            <a:ext cx="3820886" cy="4911638"/>
          </a:xfrm>
          <a:prstGeom prst="rect">
            <a:avLst/>
          </a:prstGeom>
          <a:noFill/>
        </p:spPr>
      </p:pic>
      <p:pic>
        <p:nvPicPr>
          <p:cNvPr id="6" name="Picture 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1968" y="212205"/>
            <a:ext cx="1365453" cy="136125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Picture 6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38" y="281802"/>
            <a:ext cx="1366589" cy="105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4378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2259" y="888150"/>
            <a:ext cx="10101431" cy="2438216"/>
          </a:xfrm>
        </p:spPr>
        <p:txBody>
          <a:bodyPr>
            <a:noAutofit/>
          </a:bodyPr>
          <a:lstStyle/>
          <a:p>
            <a:pPr lvl="0" algn="ctr" defTabSz="457200" rtl="1">
              <a:lnSpc>
                <a:spcPct val="150000"/>
              </a:lnSpc>
              <a:spcBef>
                <a:spcPts val="1000"/>
              </a:spcBef>
              <a:buClr>
                <a:srgbClr val="0F6FC6"/>
              </a:buClr>
              <a:defRPr/>
            </a:pPr>
            <a:r>
              <a:rPr lang="fa-IR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اجرای برنامه آزمایشی ادغام </a:t>
            </a:r>
            <a:r>
              <a:rPr lang="fa-IR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اردکان</a:t>
            </a:r>
            <a:r>
              <a:rPr lang="fa-IR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 یزد</a:t>
            </a:r>
            <a:br>
              <a:rPr lang="fa-IR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1800" dirty="0">
                <a:solidFill>
                  <a:sysClr val="windowText" lastClr="000000"/>
                </a:solidFill>
                <a:latin typeface="Times New Roman"/>
                <a:ea typeface="+mn-ea"/>
                <a:cs typeface="B Titr" panose="00000700000000000000" pitchFamily="2" charset="-78"/>
              </a:rPr>
              <a:t>در 12 </a:t>
            </a:r>
            <a:r>
              <a:rPr lang="fa-IR" sz="1800" dirty="0" err="1">
                <a:solidFill>
                  <a:sysClr val="windowText" lastClr="000000"/>
                </a:solidFill>
                <a:latin typeface="Times New Roman"/>
                <a:ea typeface="+mn-ea"/>
                <a:cs typeface="B Titr" panose="00000700000000000000" pitchFamily="2" charset="-78"/>
              </a:rPr>
              <a:t>خانه‌ی</a:t>
            </a:r>
            <a:r>
              <a:rPr lang="fa-IR" sz="1800" dirty="0">
                <a:solidFill>
                  <a:sysClr val="windowText" lastClr="000000"/>
                </a:solidFill>
                <a:latin typeface="Times New Roman"/>
                <a:ea typeface="+mn-ea"/>
                <a:cs typeface="B Titr" panose="00000700000000000000" pitchFamily="2" charset="-78"/>
              </a:rPr>
              <a:t> بهداشت /</a:t>
            </a:r>
            <a:r>
              <a:rPr lang="fa-IR" sz="1800" u="sng" dirty="0">
                <a:solidFill>
                  <a:sysClr val="windowText" lastClr="000000"/>
                </a:solidFill>
                <a:latin typeface="Times New Roman"/>
                <a:ea typeface="+mn-ea"/>
                <a:cs typeface="B Titr" panose="00000700000000000000" pitchFamily="2" charset="-78"/>
              </a:rPr>
              <a:t>تکمیل شناسنامه برای </a:t>
            </a:r>
            <a:r>
              <a:rPr lang="fa-IR" sz="1800" u="sng" dirty="0">
                <a:solidFill>
                  <a:sysClr val="windowText" lastClr="000000"/>
                </a:solidFill>
                <a:latin typeface="Times New Roman"/>
                <a:cs typeface="B Titr" panose="00000700000000000000" pitchFamily="2" charset="-78"/>
              </a:rPr>
              <a:t>7210</a:t>
            </a:r>
            <a:r>
              <a:rPr lang="fa-IR" sz="1800" u="sng" dirty="0">
                <a:solidFill>
                  <a:sysClr val="windowText" lastClr="000000"/>
                </a:solidFill>
                <a:latin typeface="Times New Roman"/>
                <a:ea typeface="+mn-ea"/>
                <a:cs typeface="B Titr" panose="00000700000000000000" pitchFamily="2" charset="-78"/>
              </a:rPr>
              <a:t> نفر </a:t>
            </a:r>
            <a:r>
              <a:rPr lang="fa-IR" sz="1800" dirty="0">
                <a:solidFill>
                  <a:sysClr val="windowText" lastClr="000000"/>
                </a:solidFill>
                <a:latin typeface="Times New Roman"/>
                <a:ea typeface="+mn-ea"/>
                <a:cs typeface="B Titr" panose="00000700000000000000" pitchFamily="2" charset="-78"/>
              </a:rPr>
              <a:t>از8094نفر </a:t>
            </a:r>
            <a:br>
              <a:rPr lang="en-US" sz="1800" dirty="0">
                <a:solidFill>
                  <a:sysClr val="windowText" lastClr="000000"/>
                </a:solidFill>
                <a:latin typeface="Times New Roman"/>
                <a:ea typeface="+mn-ea"/>
                <a:cs typeface="B Titr" panose="00000700000000000000" pitchFamily="2" charset="-78"/>
              </a:rPr>
            </a:b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355" y="281802"/>
            <a:ext cx="1365453" cy="136125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Picture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65" y="591671"/>
            <a:ext cx="1366589" cy="1054249"/>
          </a:xfrm>
          <a:prstGeom prst="rect">
            <a:avLst/>
          </a:prstGeom>
        </p:spPr>
      </p:pic>
      <p:pic>
        <p:nvPicPr>
          <p:cNvPr id="10" name="Picture 9" descr="عقدا 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4275" y="2953407"/>
            <a:ext cx="3164806" cy="2651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127000"/>
          </a:effectLst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4F26545-53D3-42CC-97CB-DEE7FDB84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2138892"/>
              </p:ext>
            </p:extLst>
          </p:nvPr>
        </p:nvGraphicFramePr>
        <p:xfrm>
          <a:off x="1097604" y="2690658"/>
          <a:ext cx="4577982" cy="3557680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3030564">
                  <a:extLst>
                    <a:ext uri="{9D8B030D-6E8A-4147-A177-3AD203B41FA5}">
                      <a16:colId xmlns:a16="http://schemas.microsoft.com/office/drawing/2014/main" val="2348060186"/>
                    </a:ext>
                  </a:extLst>
                </a:gridCol>
                <a:gridCol w="1547418">
                  <a:extLst>
                    <a:ext uri="{9D8B030D-6E8A-4147-A177-3AD203B41FA5}">
                      <a16:colId xmlns:a16="http://schemas.microsoft.com/office/drawing/2014/main" val="2408357881"/>
                    </a:ext>
                  </a:extLst>
                </a:gridCol>
              </a:tblGrid>
              <a:tr h="41423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Nazanin" panose="00000400000000000000" pitchFamily="2" charset="-78"/>
                        </a:rPr>
                        <a:t>نام خانه بهداشت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B Nazanin" panose="00000400000000000000" pitchFamily="2" charset="-78"/>
                        </a:rPr>
                        <a:t>ت</a:t>
                      </a:r>
                      <a:r>
                        <a:rPr lang="ar-SA" sz="1400" dirty="0">
                          <a:effectLst/>
                          <a:cs typeface="B Nazanin" panose="00000400000000000000" pitchFamily="2" charset="-78"/>
                        </a:rPr>
                        <a:t>عداد ثبت شده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595779070"/>
                  </a:ext>
                </a:extLst>
              </a:tr>
              <a:tr h="207115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B Nazanin" panose="00000400000000000000" pitchFamily="2" charset="-78"/>
                        </a:rPr>
                        <a:t>اشتیجه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B Nazanin" panose="00000400000000000000" pitchFamily="2" charset="-78"/>
                        </a:rPr>
                        <a:t>224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422839282"/>
                  </a:ext>
                </a:extLst>
              </a:tr>
              <a:tr h="207115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B Nazanin" panose="00000400000000000000" pitchFamily="2" charset="-78"/>
                        </a:rPr>
                        <a:t>خانه بهداشت ترک آباد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B Nazanin" panose="00000400000000000000" pitchFamily="2" charset="-78"/>
                        </a:rPr>
                        <a:t>2279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139813086"/>
                  </a:ext>
                </a:extLst>
              </a:tr>
              <a:tr h="207115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B Nazanin" panose="00000400000000000000" pitchFamily="2" charset="-78"/>
                        </a:rPr>
                        <a:t>خانه بهداشت حاجی آباد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B Nazanin" panose="00000400000000000000" pitchFamily="2" charset="-78"/>
                        </a:rPr>
                        <a:t>119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902327188"/>
                  </a:ext>
                </a:extLst>
              </a:tr>
              <a:tr h="207115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B Nazanin" panose="00000400000000000000" pitchFamily="2" charset="-78"/>
                        </a:rPr>
                        <a:t>خانه بهداشت خرانق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B Nazanin" panose="00000400000000000000" pitchFamily="2" charset="-78"/>
                        </a:rPr>
                        <a:t>429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038528964"/>
                  </a:ext>
                </a:extLst>
              </a:tr>
              <a:tr h="207115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B Nazanin" panose="00000400000000000000" pitchFamily="2" charset="-78"/>
                        </a:rPr>
                        <a:t>خانه بهداشت رباط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B Nazanin" panose="00000400000000000000" pitchFamily="2" charset="-78"/>
                        </a:rPr>
                        <a:t>724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909536486"/>
                  </a:ext>
                </a:extLst>
              </a:tr>
              <a:tr h="207115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B Nazanin" panose="00000400000000000000" pitchFamily="2" charset="-78"/>
                        </a:rPr>
                        <a:t>خانه بهداشت ساغند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B Nazanin" panose="00000400000000000000" pitchFamily="2" charset="-78"/>
                        </a:rPr>
                        <a:t>174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458857400"/>
                  </a:ext>
                </a:extLst>
              </a:tr>
              <a:tr h="414230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B Nazanin" panose="00000400000000000000" pitchFamily="2" charset="-78"/>
                        </a:rPr>
                        <a:t>خانه بهداشت سرو سفلی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B Nazanin" panose="00000400000000000000" pitchFamily="2" charset="-78"/>
                        </a:rPr>
                        <a:t>144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10596559"/>
                  </a:ext>
                </a:extLst>
              </a:tr>
              <a:tr h="207115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B Nazanin" panose="00000400000000000000" pitchFamily="2" charset="-78"/>
                        </a:rPr>
                        <a:t>خانه بهداشت سروعلیا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B Nazanin" panose="00000400000000000000" pitchFamily="2" charset="-78"/>
                        </a:rPr>
                        <a:t>125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262931512"/>
                  </a:ext>
                </a:extLst>
              </a:tr>
              <a:tr h="207115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B Nazanin" panose="00000400000000000000" pitchFamily="2" charset="-78"/>
                        </a:rPr>
                        <a:t>خانه بهداشت شمس آباد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B Nazanin" panose="00000400000000000000" pitchFamily="2" charset="-78"/>
                        </a:rPr>
                        <a:t>240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364824003"/>
                  </a:ext>
                </a:extLst>
              </a:tr>
              <a:tr h="207115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B Nazanin" panose="00000400000000000000" pitchFamily="2" charset="-78"/>
                        </a:rPr>
                        <a:t>خانه بهداشت عقدا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B Nazanin" panose="00000400000000000000" pitchFamily="2" charset="-78"/>
                        </a:rPr>
                        <a:t>1416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699056002"/>
                  </a:ext>
                </a:extLst>
              </a:tr>
              <a:tr h="207115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B Nazanin" panose="00000400000000000000" pitchFamily="2" charset="-78"/>
                        </a:rPr>
                        <a:t>خانه بهداشت مزرعه نو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B Nazanin" panose="00000400000000000000" pitchFamily="2" charset="-78"/>
                        </a:rPr>
                        <a:t>781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62417970"/>
                  </a:ext>
                </a:extLst>
              </a:tr>
              <a:tr h="207115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B Nazanin" panose="00000400000000000000" pitchFamily="2" charset="-78"/>
                        </a:rPr>
                        <a:t>خانه بهداشت هفتادر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B Nazanin" panose="00000400000000000000" pitchFamily="2" charset="-78"/>
                        </a:rPr>
                        <a:t>386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098753065"/>
                  </a:ext>
                </a:extLst>
              </a:tr>
              <a:tr h="207115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B Nazanin" panose="00000400000000000000" pitchFamily="2" charset="-78"/>
                        </a:rPr>
                        <a:t>خانه بیداشت فخر اباد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B Nazanin" panose="00000400000000000000" pitchFamily="2" charset="-78"/>
                        </a:rPr>
                        <a:t>169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526487577"/>
                  </a:ext>
                </a:extLst>
              </a:tr>
              <a:tr h="207115"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Nazanin" panose="00000400000000000000" pitchFamily="2" charset="-78"/>
                        </a:rPr>
                        <a:t>جمع کل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B Nazanin" panose="00000400000000000000" pitchFamily="2" charset="-78"/>
                        </a:rPr>
                        <a:t>7210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562687301"/>
                  </a:ext>
                </a:extLst>
              </a:tr>
            </a:tbl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7423360" y="5604734"/>
            <a:ext cx="3980330" cy="449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نصب بنراطلاع رسانی درهمه روستاها</a:t>
            </a:r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632345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355" y="281802"/>
            <a:ext cx="1365453" cy="136125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Picture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66" y="588810"/>
            <a:ext cx="1366589" cy="1054249"/>
          </a:xfrm>
          <a:prstGeom prst="rect">
            <a:avLst/>
          </a:prstGeom>
        </p:spPr>
      </p:pic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F28EFA0A-01C3-4BA5-95C3-E1F017FF369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9824259"/>
              </p:ext>
            </p:extLst>
          </p:nvPr>
        </p:nvGraphicFramePr>
        <p:xfrm>
          <a:off x="1879426" y="281802"/>
          <a:ext cx="8623057" cy="6400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8970">
                  <a:extLst>
                    <a:ext uri="{9D8B030D-6E8A-4147-A177-3AD203B41FA5}">
                      <a16:colId xmlns:a16="http://schemas.microsoft.com/office/drawing/2014/main" val="3703501445"/>
                    </a:ext>
                  </a:extLst>
                </a:gridCol>
                <a:gridCol w="1601584">
                  <a:extLst>
                    <a:ext uri="{9D8B030D-6E8A-4147-A177-3AD203B41FA5}">
                      <a16:colId xmlns:a16="http://schemas.microsoft.com/office/drawing/2014/main" val="1348211990"/>
                    </a:ext>
                  </a:extLst>
                </a:gridCol>
                <a:gridCol w="2072494">
                  <a:extLst>
                    <a:ext uri="{9D8B030D-6E8A-4147-A177-3AD203B41FA5}">
                      <a16:colId xmlns:a16="http://schemas.microsoft.com/office/drawing/2014/main" val="1803188492"/>
                    </a:ext>
                  </a:extLst>
                </a:gridCol>
                <a:gridCol w="3390009">
                  <a:extLst>
                    <a:ext uri="{9D8B030D-6E8A-4147-A177-3AD203B41FA5}">
                      <a16:colId xmlns:a16="http://schemas.microsoft.com/office/drawing/2014/main" val="2149451871"/>
                    </a:ext>
                  </a:extLst>
                </a:gridCol>
              </a:tblGrid>
              <a:tr h="61247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Zar" panose="00000400000000000000" pitchFamily="2" charset="-78"/>
                        </a:rPr>
                        <a:t>درصد اصلاح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Zar" panose="00000400000000000000" pitchFamily="2" charset="-78"/>
                        </a:rPr>
                        <a:t>درصد افرادی که در مرحله بعد از مطالعه دچار اختلال بودند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درصد افرادی که در مرحله قبل از طرح دچار اختلال بودند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Zar" panose="00000400000000000000" pitchFamily="2" charset="-78"/>
                        </a:rPr>
                        <a:t>اصول شش گانه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extLst>
                  <a:ext uri="{0D108BD9-81ED-4DB2-BD59-A6C34878D82A}">
                    <a16:rowId xmlns:a16="http://schemas.microsoft.com/office/drawing/2014/main" val="1411437762"/>
                  </a:ext>
                </a:extLst>
              </a:tr>
              <a:tr h="61247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solidFill>
                            <a:schemeClr val="tx1"/>
                          </a:solidFill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solidFill>
                            <a:schemeClr val="tx1"/>
                          </a:solidFill>
                          <a:effectLst/>
                          <a:cs typeface="B Zar" panose="00000400000000000000" pitchFamily="2" charset="-78"/>
                        </a:rPr>
                        <a:t>63%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40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Zar" panose="00000400000000000000" pitchFamily="2" charset="-78"/>
                        </a:rPr>
                        <a:t>27/19%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46/52%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FF0000"/>
                          </a:solidFill>
                          <a:effectLst/>
                          <a:cs typeface="B Zar" panose="00000400000000000000" pitchFamily="2" charset="-78"/>
                        </a:rPr>
                        <a:t>آب وهوا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cs typeface="B Zar" panose="00000400000000000000" pitchFamily="2" charset="-78"/>
                      </a:endParaRPr>
                    </a:p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سوال اول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extLst>
                  <a:ext uri="{0D108BD9-81ED-4DB2-BD59-A6C34878D82A}">
                    <a16:rowId xmlns:a16="http://schemas.microsoft.com/office/drawing/2014/main" val="3956525673"/>
                  </a:ext>
                </a:extLst>
              </a:tr>
              <a:tr h="12249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chemeClr val="tx1"/>
                          </a:solidFill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chemeClr val="tx1"/>
                          </a:solidFill>
                          <a:effectLst/>
                          <a:cs typeface="B Zar" panose="00000400000000000000" pitchFamily="2" charset="-78"/>
                        </a:rPr>
                        <a:t>58%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chemeClr val="tx1"/>
                          </a:solidFill>
                          <a:effectLst/>
                          <a:cs typeface="B Zar" panose="00000400000000000000" pitchFamily="2" charset="-78"/>
                        </a:rPr>
                        <a:t>51%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chemeClr val="tx1"/>
                          </a:solidFill>
                          <a:effectLst/>
                          <a:cs typeface="B Zar" panose="00000400000000000000" pitchFamily="2" charset="-78"/>
                        </a:rPr>
                        <a:t>51%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chemeClr val="tx1"/>
                          </a:solidFill>
                          <a:effectLst/>
                          <a:cs typeface="B Zar" panose="00000400000000000000" pitchFamily="2" charset="-78"/>
                        </a:rPr>
                        <a:t>80%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40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Zar" panose="00000400000000000000" pitchFamily="2" charset="-78"/>
                        </a:rPr>
                        <a:t>7%</a:t>
                      </a:r>
                      <a:endParaRPr lang="en-US" sz="140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Zar" panose="00000400000000000000" pitchFamily="2" charset="-78"/>
                        </a:rPr>
                        <a:t>50/37%</a:t>
                      </a:r>
                      <a:endParaRPr lang="en-US" sz="140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Zar" panose="00000400000000000000" pitchFamily="2" charset="-78"/>
                        </a:rPr>
                        <a:t>34%</a:t>
                      </a:r>
                      <a:endParaRPr lang="en-US" sz="140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Zar" panose="00000400000000000000" pitchFamily="2" charset="-78"/>
                        </a:rPr>
                        <a:t>14%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7/17%             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31/76%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68%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77%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خواب و بیداری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سوال اول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سوال دوم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سوال سوم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سوال چهارم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extLst>
                  <a:ext uri="{0D108BD9-81ED-4DB2-BD59-A6C34878D82A}">
                    <a16:rowId xmlns:a16="http://schemas.microsoft.com/office/drawing/2014/main" val="896416085"/>
                  </a:ext>
                </a:extLst>
              </a:tr>
              <a:tr h="14291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solidFill>
                            <a:schemeClr val="tx1"/>
                          </a:solidFill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solidFill>
                            <a:schemeClr val="tx1"/>
                          </a:solidFill>
                          <a:effectLst/>
                          <a:cs typeface="B Zar" panose="00000400000000000000" pitchFamily="2" charset="-78"/>
                        </a:rPr>
                        <a:t>61%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solidFill>
                            <a:schemeClr val="tx1"/>
                          </a:solidFill>
                          <a:effectLst/>
                          <a:cs typeface="B Zar" panose="00000400000000000000" pitchFamily="2" charset="-78"/>
                        </a:rPr>
                        <a:t>22%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solidFill>
                            <a:schemeClr val="tx1"/>
                          </a:solidFill>
                          <a:effectLst/>
                          <a:cs typeface="B Zar" panose="00000400000000000000" pitchFamily="2" charset="-78"/>
                        </a:rPr>
                        <a:t>34%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solidFill>
                            <a:schemeClr val="tx1"/>
                          </a:solidFill>
                          <a:effectLst/>
                          <a:cs typeface="B Zar" panose="00000400000000000000" pitchFamily="2" charset="-78"/>
                        </a:rPr>
                        <a:t>39%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solidFill>
                            <a:schemeClr val="tx1"/>
                          </a:solidFill>
                          <a:effectLst/>
                          <a:cs typeface="B Zar" panose="00000400000000000000" pitchFamily="2" charset="-78"/>
                        </a:rPr>
                        <a:t>16%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solidFill>
                            <a:schemeClr val="tx1"/>
                          </a:solidFill>
                          <a:effectLst/>
                          <a:cs typeface="B Zar" panose="00000400000000000000" pitchFamily="2" charset="-78"/>
                        </a:rPr>
                        <a:t>43%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18%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29%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25%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25%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72%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43%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48%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38%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38%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41%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86%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76%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 err="1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خوردنی</a:t>
                      </a:r>
                      <a:r>
                        <a:rPr lang="ar-SA" sz="14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 و </a:t>
                      </a:r>
                      <a:r>
                        <a:rPr lang="ar-SA" sz="1400" dirty="0" err="1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آشامیدنی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 err="1">
                          <a:effectLst/>
                          <a:cs typeface="B Zar" panose="00000400000000000000" pitchFamily="2" charset="-78"/>
                        </a:rPr>
                        <a:t>سوال</a:t>
                      </a: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 دوم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 err="1">
                          <a:effectLst/>
                          <a:cs typeface="B Zar" panose="00000400000000000000" pitchFamily="2" charset="-78"/>
                        </a:rPr>
                        <a:t>سوال</a:t>
                      </a: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 سوم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 err="1">
                          <a:effectLst/>
                          <a:cs typeface="B Zar" panose="00000400000000000000" pitchFamily="2" charset="-78"/>
                        </a:rPr>
                        <a:t>سوال</a:t>
                      </a: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 </a:t>
                      </a:r>
                      <a:r>
                        <a:rPr lang="ar-SA" sz="1400" dirty="0" err="1">
                          <a:effectLst/>
                          <a:cs typeface="B Zar" panose="00000400000000000000" pitchFamily="2" charset="-78"/>
                        </a:rPr>
                        <a:t>چهارم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 err="1">
                          <a:effectLst/>
                          <a:cs typeface="B Zar" panose="00000400000000000000" pitchFamily="2" charset="-78"/>
                        </a:rPr>
                        <a:t>سوال</a:t>
                      </a: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 </a:t>
                      </a:r>
                      <a:r>
                        <a:rPr lang="ar-SA" sz="1400" dirty="0" err="1">
                          <a:effectLst/>
                          <a:cs typeface="B Zar" panose="00000400000000000000" pitchFamily="2" charset="-78"/>
                        </a:rPr>
                        <a:t>پنجم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 err="1">
                          <a:effectLst/>
                          <a:cs typeface="B Zar" panose="00000400000000000000" pitchFamily="2" charset="-78"/>
                        </a:rPr>
                        <a:t>سوال</a:t>
                      </a: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 </a:t>
                      </a:r>
                      <a:r>
                        <a:rPr lang="ar-SA" sz="1400" dirty="0" err="1">
                          <a:effectLst/>
                          <a:cs typeface="B Zar" panose="00000400000000000000" pitchFamily="2" charset="-78"/>
                        </a:rPr>
                        <a:t>ششم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 err="1">
                          <a:effectLst/>
                          <a:cs typeface="B Zar" panose="00000400000000000000" pitchFamily="2" charset="-78"/>
                        </a:rPr>
                        <a:t>سوال</a:t>
                      </a: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 هفتم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extLst>
                  <a:ext uri="{0D108BD9-81ED-4DB2-BD59-A6C34878D82A}">
                    <a16:rowId xmlns:a16="http://schemas.microsoft.com/office/drawing/2014/main" val="4024556218"/>
                  </a:ext>
                </a:extLst>
              </a:tr>
              <a:tr h="40831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solidFill>
                            <a:schemeClr val="tx1"/>
                          </a:solidFill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solidFill>
                            <a:schemeClr val="tx1"/>
                          </a:solidFill>
                          <a:effectLst/>
                          <a:cs typeface="B Zar" panose="00000400000000000000" pitchFamily="2" charset="-78"/>
                        </a:rPr>
                        <a:t>29%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40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Zar" panose="00000400000000000000" pitchFamily="2" charset="-78"/>
                        </a:rPr>
                        <a:t>41%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40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Zar" panose="00000400000000000000" pitchFamily="2" charset="-78"/>
                        </a:rPr>
                        <a:t>52%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حرکت وسکون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سوال اول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extLst>
                  <a:ext uri="{0D108BD9-81ED-4DB2-BD59-A6C34878D82A}">
                    <a16:rowId xmlns:a16="http://schemas.microsoft.com/office/drawing/2014/main" val="3340010877"/>
                  </a:ext>
                </a:extLst>
              </a:tr>
              <a:tr h="81662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solidFill>
                            <a:schemeClr val="tx1"/>
                          </a:solidFill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solidFill>
                            <a:schemeClr val="tx1"/>
                          </a:solidFill>
                          <a:effectLst/>
                          <a:cs typeface="B Zar" panose="00000400000000000000" pitchFamily="2" charset="-78"/>
                        </a:rPr>
                        <a:t>61%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solidFill>
                            <a:schemeClr val="tx1"/>
                          </a:solidFill>
                          <a:effectLst/>
                          <a:cs typeface="B Zar" panose="00000400000000000000" pitchFamily="2" charset="-78"/>
                        </a:rPr>
                        <a:t>82%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40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Zar" panose="00000400000000000000" pitchFamily="2" charset="-78"/>
                        </a:rPr>
                        <a:t>13%</a:t>
                      </a:r>
                      <a:endParaRPr lang="en-US" sz="140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Zar" panose="00000400000000000000" pitchFamily="2" charset="-78"/>
                        </a:rPr>
                        <a:t>3/7%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40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Zar" panose="00000400000000000000" pitchFamily="2" charset="-78"/>
                        </a:rPr>
                        <a:t>33%</a:t>
                      </a:r>
                      <a:endParaRPr lang="en-US" sz="140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Zar" panose="00000400000000000000" pitchFamily="2" charset="-78"/>
                        </a:rPr>
                        <a:t>41%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احتباس و استفراغ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سوال اول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سوال دوم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extLst>
                  <a:ext uri="{0D108BD9-81ED-4DB2-BD59-A6C34878D82A}">
                    <a16:rowId xmlns:a16="http://schemas.microsoft.com/office/drawing/2014/main" val="1195411657"/>
                  </a:ext>
                </a:extLst>
              </a:tr>
              <a:tr h="727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chemeClr val="tx1"/>
                          </a:solidFill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chemeClr val="tx1"/>
                          </a:solidFill>
                          <a:effectLst/>
                          <a:cs typeface="B Zar" panose="00000400000000000000" pitchFamily="2" charset="-78"/>
                        </a:rPr>
                        <a:t>84%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chemeClr val="tx1"/>
                          </a:solidFill>
                          <a:effectLst/>
                          <a:cs typeface="B Zar" panose="00000400000000000000" pitchFamily="2" charset="-78"/>
                        </a:rPr>
                        <a:t>88%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chemeClr val="tx1"/>
                          </a:solidFill>
                          <a:effectLst/>
                          <a:cs typeface="B Zar" panose="00000400000000000000" pitchFamily="2" charset="-78"/>
                        </a:rPr>
                        <a:t>91%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chemeClr val="tx1"/>
                          </a:solidFill>
                          <a:effectLst/>
                          <a:cs typeface="B Zar" panose="00000400000000000000" pitchFamily="2" charset="-78"/>
                        </a:rPr>
                        <a:t>95%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13%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10%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06/18%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51/%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84%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84%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73%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12%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اعراض </a:t>
                      </a:r>
                      <a:r>
                        <a:rPr lang="ar-SA" sz="1400" dirty="0" err="1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نفسانی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 err="1">
                          <a:effectLst/>
                          <a:cs typeface="B Zar" panose="00000400000000000000" pitchFamily="2" charset="-78"/>
                        </a:rPr>
                        <a:t>سوال</a:t>
                      </a: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 اول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 err="1">
                          <a:effectLst/>
                          <a:cs typeface="B Zar" panose="00000400000000000000" pitchFamily="2" charset="-78"/>
                        </a:rPr>
                        <a:t>سوال</a:t>
                      </a: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 دوم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 err="1">
                          <a:effectLst/>
                          <a:cs typeface="B Zar" panose="00000400000000000000" pitchFamily="2" charset="-78"/>
                        </a:rPr>
                        <a:t>سوال</a:t>
                      </a: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 سوم</a:t>
                      </a:r>
                      <a:endParaRPr lang="en-US" sz="1400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 err="1">
                          <a:effectLst/>
                          <a:cs typeface="B Zar" panose="00000400000000000000" pitchFamily="2" charset="-78"/>
                        </a:rPr>
                        <a:t>سوال</a:t>
                      </a:r>
                      <a:r>
                        <a:rPr lang="ar-SA" sz="1400" dirty="0">
                          <a:effectLst/>
                          <a:cs typeface="B Zar" panose="00000400000000000000" pitchFamily="2" charset="-78"/>
                        </a:rPr>
                        <a:t> </a:t>
                      </a:r>
                      <a:r>
                        <a:rPr lang="ar-SA" sz="1400" dirty="0" err="1">
                          <a:effectLst/>
                          <a:cs typeface="B Zar" panose="00000400000000000000" pitchFamily="2" charset="-78"/>
                        </a:rPr>
                        <a:t>چهارم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0706" marR="30706" marT="0" marB="0"/>
                </a:tc>
                <a:extLst>
                  <a:ext uri="{0D108BD9-81ED-4DB2-BD59-A6C34878D82A}">
                    <a16:rowId xmlns:a16="http://schemas.microsoft.com/office/drawing/2014/main" val="27364601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7486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707" y="1215603"/>
            <a:ext cx="8408278" cy="5275860"/>
          </a:xfrm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6585" y="258184"/>
            <a:ext cx="1211196" cy="95741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486" y="342964"/>
            <a:ext cx="1365622" cy="1054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050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228045" y="1712890"/>
            <a:ext cx="8126569" cy="287198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>
                <a:solidFill>
                  <a:srgbClr val="A6B727">
                    <a:lumMod val="50000"/>
                  </a:srgbClr>
                </a:solidFill>
                <a:latin typeface="Times New Roman"/>
                <a:cs typeface="B Titr" panose="00000700000000000000" pitchFamily="2" charset="-78"/>
              </a:rPr>
              <a:t>شروع برنامه ادغام طب ایرانی در نظام سلامت</a:t>
            </a:r>
          </a:p>
          <a:p>
            <a:pPr algn="ctr"/>
            <a:r>
              <a:rPr lang="fa-IR" sz="2400" dirty="0">
                <a:solidFill>
                  <a:srgbClr val="A6B727">
                    <a:lumMod val="50000"/>
                  </a:srgbClr>
                </a:solidFill>
                <a:latin typeface="Times New Roman"/>
                <a:cs typeface="B Titr" panose="00000700000000000000" pitchFamily="2" charset="-78"/>
              </a:rPr>
              <a:t> بطور رسمی در 15 دانشگاه در سال1401 </a:t>
            </a:r>
          </a:p>
          <a:p>
            <a:pPr algn="ctr"/>
            <a:r>
              <a:rPr lang="fa-IR" sz="2400" dirty="0">
                <a:solidFill>
                  <a:srgbClr val="A6B727">
                    <a:lumMod val="50000"/>
                  </a:srgbClr>
                </a:solidFill>
                <a:latin typeface="Times New Roman"/>
                <a:cs typeface="B Titr" panose="00000700000000000000" pitchFamily="2" charset="-78"/>
              </a:rPr>
              <a:t>و در 49 دانشگاه در سال1402</a:t>
            </a:r>
            <a:endParaRPr lang="en-US" dirty="0">
              <a:solidFill>
                <a:srgbClr val="FFFFFF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74702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618" y="548455"/>
            <a:ext cx="10215458" cy="1099796"/>
          </a:xfrm>
        </p:spPr>
        <p:txBody>
          <a:bodyPr>
            <a:normAutofit/>
          </a:bodyPr>
          <a:lstStyle/>
          <a:p>
            <a:pPr algn="r" rtl="1"/>
            <a:r>
              <a:rPr lang="fa-IR" sz="32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اقدامات کلی بعد از شروع رسمی برنامه </a:t>
            </a:r>
            <a:endParaRPr lang="en-US" sz="32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3161" y="1586433"/>
            <a:ext cx="9506536" cy="4498430"/>
          </a:xfrm>
        </p:spPr>
        <p:txBody>
          <a:bodyPr>
            <a:normAutofit fontScale="70000" lnSpcReduction="20000"/>
          </a:bodyPr>
          <a:lstStyle/>
          <a:p>
            <a:pPr marL="45720" indent="0" algn="justLow" rtl="1">
              <a:lnSpc>
                <a:spcPct val="210000"/>
              </a:lnSpc>
              <a:buNone/>
            </a:pPr>
            <a:r>
              <a:rPr lang="fa-IR" sz="2000" dirty="0">
                <a:solidFill>
                  <a:schemeClr val="accent1">
                    <a:lumMod val="50000"/>
                  </a:schemeClr>
                </a:solidFill>
                <a:cs typeface="2  Titr" panose="00000700000000000000" pitchFamily="2" charset="-78"/>
              </a:rPr>
              <a:t>1-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B Titr" panose="00000700000000000000" pitchFamily="2" charset="-78"/>
              </a:rPr>
              <a:t>اجرای آموزشهای </a:t>
            </a:r>
            <a:r>
              <a:rPr lang="fa-IR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B Titr" panose="00000700000000000000" pitchFamily="2" charset="-78"/>
              </a:rPr>
              <a:t>آبشاری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B Titr" panose="00000700000000000000" pitchFamily="2" charset="-78"/>
              </a:rPr>
              <a:t> برنامه ادغام طب ایرانی طی سال 1401-1403و تکمیل شناسنامه بسته خدمت طب ایرانی از مراجعین بالای 6 سال</a:t>
            </a:r>
          </a:p>
          <a:p>
            <a:pPr marL="45720" indent="0" algn="justLow" rtl="1">
              <a:buNone/>
            </a:pPr>
            <a:endParaRPr lang="fa-IR" sz="2400" dirty="0">
              <a:solidFill>
                <a:schemeClr val="accent1">
                  <a:lumMod val="50000"/>
                </a:schemeClr>
              </a:solidFill>
              <a:latin typeface="Times New Roman"/>
              <a:cs typeface="B Titr" panose="00000700000000000000" pitchFamily="2" charset="-78"/>
            </a:endParaRPr>
          </a:p>
          <a:p>
            <a:pPr marL="45720" indent="0" algn="justLow" rtl="1">
              <a:buNone/>
            </a:pPr>
            <a:r>
              <a:rPr lang="fa-IR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B Titr" panose="00000700000000000000" pitchFamily="2" charset="-78"/>
              </a:rPr>
              <a:t>2- 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B Titr" panose="00000700000000000000" pitchFamily="2" charset="-78"/>
              </a:rPr>
              <a:t>ادغام محتوای آموزه های طب ایرانی در بسته خدمات گروه های سنی </a:t>
            </a:r>
          </a:p>
          <a:p>
            <a:pPr marL="45720" indent="0" algn="justLow" rtl="1">
              <a:lnSpc>
                <a:spcPct val="110000"/>
              </a:lnSpc>
              <a:buNone/>
            </a:pPr>
            <a:r>
              <a:rPr lang="fa-IR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B Titr" panose="00000700000000000000" pitchFamily="2" charset="-78"/>
              </a:rPr>
              <a:t>( </a:t>
            </a:r>
            <a:r>
              <a:rPr lang="fa-IR" sz="2600" b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B Nazanin" panose="00000400000000000000" pitchFamily="2" charset="-78"/>
              </a:rPr>
              <a:t>مادران، نوزادان، </a:t>
            </a:r>
            <a:r>
              <a:rPr lang="fa-IR" sz="2600" b="1" dirty="0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B Nazanin" panose="00000400000000000000" pitchFamily="2" charset="-78"/>
              </a:rPr>
              <a:t>کودک،نوجوان،جوان</a:t>
            </a:r>
            <a:r>
              <a:rPr lang="fa-IR" sz="2600" b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B Nazanin" panose="00000400000000000000" pitchFamily="2" charset="-78"/>
              </a:rPr>
              <a:t>، میانسال، سالمند، جوانی جمعیت</a:t>
            </a:r>
            <a:r>
              <a:rPr lang="fa-IR" sz="2600" b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B Titr" panose="00000700000000000000" pitchFamily="2" charset="-78"/>
              </a:rPr>
              <a:t>)</a:t>
            </a:r>
          </a:p>
          <a:p>
            <a:pPr marL="45720" indent="0" algn="justLow" rtl="1">
              <a:lnSpc>
                <a:spcPct val="110000"/>
              </a:lnSpc>
              <a:buNone/>
            </a:pPr>
            <a:r>
              <a:rPr lang="fa-IR" sz="1700" b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B Titr" panose="00000700000000000000" pitchFamily="2" charset="-78"/>
              </a:rPr>
              <a:t>( *</a:t>
            </a:r>
            <a:r>
              <a:rPr lang="fa-IR" sz="1700" b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B Nazanin" panose="00000400000000000000" pitchFamily="2" charset="-78"/>
              </a:rPr>
              <a:t>ابلاغ  بسته پیشگیری از سقط خودبخود ماده 55 قانون حمایت از جوانی جمعیت</a:t>
            </a:r>
            <a:r>
              <a:rPr lang="fa-IR" sz="1700" b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B Titr" panose="00000700000000000000" pitchFamily="2" charset="-78"/>
              </a:rPr>
              <a:t>)</a:t>
            </a:r>
          </a:p>
          <a:p>
            <a:pPr marL="45720" indent="0" algn="justLow" rtl="1">
              <a:lnSpc>
                <a:spcPct val="110000"/>
              </a:lnSpc>
              <a:buNone/>
            </a:pPr>
            <a:r>
              <a:rPr lang="fa-IR" sz="1700" b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B Titr" panose="00000700000000000000" pitchFamily="2" charset="-78"/>
              </a:rPr>
              <a:t>( *</a:t>
            </a:r>
            <a:r>
              <a:rPr lang="fa-IR" sz="1700" b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B Nazanin" panose="00000400000000000000" pitchFamily="2" charset="-78"/>
              </a:rPr>
              <a:t>ابلاغ  بسته پیشگیری ، تشخیص بهنگام و درمان ناباروری  ماده 42 قانون حمایت از جوانی جمعیت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B Titr" panose="00000700000000000000" pitchFamily="2" charset="-78"/>
              </a:rPr>
              <a:t>) </a:t>
            </a:r>
          </a:p>
          <a:p>
            <a:pPr marL="45720" indent="0" algn="justLow" rtl="1">
              <a:buNone/>
            </a:pPr>
            <a:r>
              <a:rPr lang="fa-IR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B Titr" panose="00000700000000000000" pitchFamily="2" charset="-78"/>
              </a:rPr>
              <a:t>3-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B Titr" panose="00000700000000000000" pitchFamily="2" charset="-78"/>
              </a:rPr>
              <a:t>لزوم همکاری و تعامل بین وزارت بهداشت و وزارت آموزش پرورش </a:t>
            </a:r>
          </a:p>
          <a:p>
            <a:pPr marL="45720" indent="0" algn="justLow" rtl="1">
              <a:buNone/>
            </a:pPr>
            <a:r>
              <a:rPr lang="fa-IR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B Nazanin" panose="00000400000000000000" pitchFamily="2" charset="-78"/>
              </a:rPr>
              <a:t>" برای دستیابی به الگوی سبک زندگی سالم با استفاده از ظرفیت طب ایرانی" در محورهای تفاهم نامه </a:t>
            </a:r>
            <a:r>
              <a:rPr lang="fa-IR" sz="2400" dirty="0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B Nazanin" panose="00000400000000000000" pitchFamily="2" charset="-78"/>
              </a:rPr>
              <a:t>وزارتین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B Nazanin" panose="00000400000000000000" pitchFamily="2" charset="-78"/>
              </a:rPr>
              <a:t>.</a:t>
            </a:r>
          </a:p>
          <a:p>
            <a:pPr marL="45720" indent="0" algn="justLow" rtl="1">
              <a:buNone/>
            </a:pPr>
            <a:r>
              <a:rPr lang="fa-IR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B Nazanin" panose="00000400000000000000" pitchFamily="2" charset="-78"/>
              </a:rPr>
              <a:t> </a:t>
            </a:r>
          </a:p>
          <a:p>
            <a:pPr marL="45720" indent="0" algn="justLow" rtl="1">
              <a:buNone/>
            </a:pPr>
            <a:r>
              <a:rPr lang="fa-IR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B Titr" panose="00000700000000000000" pitchFamily="2" charset="-78"/>
              </a:rPr>
              <a:t>4-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B Titr" panose="00000700000000000000" pitchFamily="2" charset="-78"/>
              </a:rPr>
              <a:t>آموزش "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B Nazanin" panose="00000400000000000000" pitchFamily="2" charset="-78"/>
              </a:rPr>
              <a:t>مبانی طب ایرانی و اصول سبک زندگی سالم از دیدگاه طب ایرانی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B Titr" panose="00000700000000000000" pitchFamily="2" charset="-78"/>
              </a:rPr>
              <a:t>" به پزشکان بیمه روستایی </a:t>
            </a:r>
            <a:endParaRPr lang="en-US" sz="24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33" y="1289763"/>
            <a:ext cx="1990028" cy="199002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7586" y="3279791"/>
            <a:ext cx="1876726" cy="156484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Picture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500" y="153112"/>
            <a:ext cx="1365453" cy="136125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Picture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932" y="282831"/>
            <a:ext cx="1366589" cy="10542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119" y="5001930"/>
            <a:ext cx="2172056" cy="1640074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1984031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0239" y="-400410"/>
            <a:ext cx="10101431" cy="2438216"/>
          </a:xfrm>
        </p:spPr>
        <p:txBody>
          <a:bodyPr>
            <a:noAutofit/>
          </a:bodyPr>
          <a:lstStyle/>
          <a:p>
            <a:pPr algn="ctr"/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اقدامات سال 1401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355" y="281802"/>
            <a:ext cx="1365453" cy="136125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Picture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65" y="591671"/>
            <a:ext cx="1366589" cy="105424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98" y="4686466"/>
            <a:ext cx="1904710" cy="13664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6251" y="3573357"/>
            <a:ext cx="2300205" cy="2479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6358" y="4421951"/>
            <a:ext cx="2638969" cy="16309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Oval 3"/>
          <p:cNvSpPr/>
          <p:nvPr/>
        </p:nvSpPr>
        <p:spPr>
          <a:xfrm>
            <a:off x="8797749" y="1822363"/>
            <a:ext cx="3197211" cy="12693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>
                <a:solidFill>
                  <a:srgbClr val="000000"/>
                </a:solidFill>
                <a:cs typeface="B Nazanin" panose="00000400000000000000" pitchFamily="2" charset="-78"/>
              </a:rPr>
              <a:t>تدوین و تکمیل دستورالعمل کشوری برنامه ادغام طب ایرانی</a:t>
            </a:r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283448" y="1679950"/>
            <a:ext cx="3197211" cy="13112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rgbClr val="000000"/>
                </a:solidFill>
                <a:cs typeface="B Nazanin" panose="00000400000000000000" pitchFamily="2" charset="-78"/>
              </a:rPr>
              <a:t>تدوین پرسشنامه سبک زندگی سالم برای بسته خدمت طب ایرانی در سامانه های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endParaRPr lang="en-US" sz="1600" dirty="0"/>
          </a:p>
        </p:txBody>
      </p:sp>
      <p:sp>
        <p:nvSpPr>
          <p:cNvPr id="16" name="Oval 15"/>
          <p:cNvSpPr/>
          <p:nvPr/>
        </p:nvSpPr>
        <p:spPr>
          <a:xfrm>
            <a:off x="5339901" y="1822363"/>
            <a:ext cx="3197211" cy="12693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>
                <a:solidFill>
                  <a:srgbClr val="000000"/>
                </a:solidFill>
                <a:cs typeface="B Nazanin" panose="00000400000000000000" pitchFamily="2" charset="-78"/>
              </a:rPr>
              <a:t>کتابچه ویژه بهورزان و مراقبان سلامت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3741296" y="1643059"/>
            <a:ext cx="1337968" cy="18030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>
                <a:solidFill>
                  <a:srgbClr val="000000"/>
                </a:solidFill>
                <a:cs typeface="B Nazanin" panose="00000400000000000000" pitchFamily="2" charset="-78"/>
              </a:rPr>
              <a:t>جلسه توجیهی 15 دانشگاه</a:t>
            </a:r>
            <a:endParaRPr lang="en-US" sz="20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10151654" y="3220221"/>
            <a:ext cx="489397" cy="2246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>
            <a:off x="6835006" y="3220221"/>
            <a:ext cx="489397" cy="104035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wn Arrow 17"/>
          <p:cNvSpPr/>
          <p:nvPr/>
        </p:nvSpPr>
        <p:spPr>
          <a:xfrm>
            <a:off x="1496157" y="3206101"/>
            <a:ext cx="489397" cy="104035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4101187" y="3573357"/>
            <a:ext cx="584247" cy="8485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3365416" y="4554208"/>
            <a:ext cx="2055788" cy="13664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2">
                    <a:lumMod val="50000"/>
                  </a:schemeClr>
                </a:solidFill>
                <a:cs typeface="B Titr" panose="00000700000000000000" pitchFamily="2" charset="-78"/>
              </a:rPr>
              <a:t>ابلاغ رسمی برای شروع آموزشهای آبشاری</a:t>
            </a:r>
            <a:endParaRPr lang="en-US" dirty="0">
              <a:solidFill>
                <a:schemeClr val="tx2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649879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0239" y="-400410"/>
            <a:ext cx="10101431" cy="2438216"/>
          </a:xfrm>
        </p:spPr>
        <p:txBody>
          <a:bodyPr>
            <a:noAutofit/>
          </a:bodyPr>
          <a:lstStyle/>
          <a:p>
            <a:pPr algn="ctr"/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اقدامات سال 1401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355" y="281802"/>
            <a:ext cx="1365453" cy="136125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Picture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65" y="591671"/>
            <a:ext cx="1366589" cy="10542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87767" y="1431016"/>
            <a:ext cx="877404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cs typeface="B Nazanin" panose="00000400000000000000" pitchFamily="2" charset="-78"/>
              </a:rPr>
              <a:t> </a:t>
            </a:r>
          </a:p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شروع ادغام در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15دانشگاه علوم پزشکی </a:t>
            </a:r>
            <a:r>
              <a:rPr lang="fa-IR" sz="2000" b="1" dirty="0">
                <a:cs typeface="B Nazanin" panose="00000400000000000000" pitchFamily="2" charset="-78"/>
              </a:rPr>
              <a:t>: </a:t>
            </a:r>
          </a:p>
          <a:p>
            <a:pPr algn="r" rtl="1"/>
            <a:endParaRPr lang="fa-IR" dirty="0">
              <a:cs typeface="B Nazanin" panose="000004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مشهد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 err="1">
                <a:cs typeface="B Nazanin" panose="00000400000000000000" pitchFamily="2" charset="-78"/>
              </a:rPr>
              <a:t>سبزوار</a:t>
            </a:r>
            <a:endParaRPr lang="fa-IR" dirty="0">
              <a:cs typeface="B Nazanin" panose="000004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اصفهان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یزد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شیراز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 err="1">
                <a:cs typeface="B Nazanin" panose="00000400000000000000" pitchFamily="2" charset="-78"/>
              </a:rPr>
              <a:t>فسا</a:t>
            </a:r>
            <a:endParaRPr lang="fa-IR" dirty="0">
              <a:cs typeface="B Nazanin" panose="000004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تبریز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همدان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گلستان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مازندران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بابل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قم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 err="1">
                <a:cs typeface="B Nazanin" panose="00000400000000000000" pitchFamily="2" charset="-78"/>
              </a:rPr>
              <a:t>شهیدبهشتی</a:t>
            </a:r>
            <a:endParaRPr lang="fa-IR" dirty="0">
              <a:cs typeface="B Nazanin" panose="000004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کاشان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کرمان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565" y="3477346"/>
            <a:ext cx="3083977" cy="2479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816" y="1828602"/>
            <a:ext cx="2914317" cy="2914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1860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0239" y="-400410"/>
            <a:ext cx="10101431" cy="2438216"/>
          </a:xfrm>
        </p:spPr>
        <p:txBody>
          <a:bodyPr>
            <a:noAutofit/>
          </a:bodyPr>
          <a:lstStyle/>
          <a:p>
            <a:pPr algn="ctr"/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اقدامات سال 1402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355" y="281802"/>
            <a:ext cx="1365453" cy="136125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Picture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01" y="336786"/>
            <a:ext cx="1366589" cy="105424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3492" y="4394117"/>
            <a:ext cx="1904710" cy="15936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Oval 3"/>
          <p:cNvSpPr/>
          <p:nvPr/>
        </p:nvSpPr>
        <p:spPr>
          <a:xfrm>
            <a:off x="3473606" y="1423750"/>
            <a:ext cx="1981169" cy="19670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>
                <a:solidFill>
                  <a:srgbClr val="000000"/>
                </a:solidFill>
                <a:cs typeface="B Nazanin" panose="00000400000000000000" pitchFamily="2" charset="-78"/>
              </a:rPr>
              <a:t>شروع آموزشهای آبشاری در 49 دانشگاه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6079549" y="1559390"/>
            <a:ext cx="3197211" cy="17634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rgbClr val="000000"/>
                </a:solidFill>
                <a:cs typeface="B Nazanin" panose="00000400000000000000" pitchFamily="2" charset="-78"/>
              </a:rPr>
              <a:t>ابلاغ پرسشنامه سبک زندگی سالم برای بسته خدمت طب ایرانی در سامانه ها برای 64دانشگاه</a:t>
            </a:r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9807138" y="1423750"/>
            <a:ext cx="1964910" cy="18030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>
                <a:solidFill>
                  <a:srgbClr val="000000"/>
                </a:solidFill>
                <a:cs typeface="B Nazanin" panose="00000400000000000000" pitchFamily="2" charset="-78"/>
              </a:rPr>
              <a:t>جلسه توجیهی 49 دانشگاه</a:t>
            </a:r>
            <a:endParaRPr lang="en-US" sz="20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Down Arrow 17"/>
          <p:cNvSpPr/>
          <p:nvPr/>
        </p:nvSpPr>
        <p:spPr>
          <a:xfrm>
            <a:off x="7449396" y="3444195"/>
            <a:ext cx="644358" cy="8285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1412" y="4394117"/>
            <a:ext cx="2092080" cy="1630509"/>
          </a:xfrm>
          <a:prstGeom prst="rect">
            <a:avLst/>
          </a:prstGeom>
        </p:spPr>
      </p:pic>
      <p:sp>
        <p:nvSpPr>
          <p:cNvPr id="20" name="Down Arrow 19"/>
          <p:cNvSpPr/>
          <p:nvPr/>
        </p:nvSpPr>
        <p:spPr>
          <a:xfrm>
            <a:off x="10572391" y="3322867"/>
            <a:ext cx="644358" cy="8285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1" name="Down Arrow 20"/>
          <p:cNvSpPr/>
          <p:nvPr/>
        </p:nvSpPr>
        <p:spPr>
          <a:xfrm>
            <a:off x="4167596" y="3444195"/>
            <a:ext cx="644358" cy="8285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742" y="4366119"/>
            <a:ext cx="1970895" cy="177824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1954" y="4272789"/>
            <a:ext cx="2315277" cy="196491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402957" y="1681429"/>
            <a:ext cx="2445875" cy="1701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>
                <a:solidFill>
                  <a:srgbClr val="000000"/>
                </a:solidFill>
                <a:cs typeface="B Nazanin" panose="00000400000000000000" pitchFamily="2" charset="-78"/>
              </a:rPr>
              <a:t>تفاهم نامه بیمه روستایی</a:t>
            </a:r>
            <a:endParaRPr lang="en-US" sz="20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Down Arrow 23"/>
          <p:cNvSpPr/>
          <p:nvPr/>
        </p:nvSpPr>
        <p:spPr>
          <a:xfrm>
            <a:off x="1303715" y="3472874"/>
            <a:ext cx="644358" cy="8285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63466" y="4394117"/>
            <a:ext cx="2823342" cy="21225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2">
                    <a:lumMod val="50000"/>
                  </a:schemeClr>
                </a:solidFill>
                <a:cs typeface="B Titr" panose="00000700000000000000" pitchFamily="2" charset="-78"/>
              </a:rPr>
              <a:t>آموزش 12 ساعته پزشکان خانواده بیمه روستایی و آشنایی با مبانی طب ایرانی </a:t>
            </a:r>
          </a:p>
          <a:p>
            <a:pPr algn="ctr" rtl="1"/>
            <a:endParaRPr lang="fa-IR" dirty="0">
              <a:solidFill>
                <a:schemeClr val="tx2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24017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CA14701-DDD2-46E7-8DE7-F3B56E3B18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3479354"/>
              </p:ext>
            </p:extLst>
          </p:nvPr>
        </p:nvGraphicFramePr>
        <p:xfrm>
          <a:off x="1058091" y="1280160"/>
          <a:ext cx="10567851" cy="5097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1240971" y="5623134"/>
            <a:ext cx="7442121" cy="754191"/>
          </a:xfrm>
          <a:prstGeom prst="roundRect">
            <a:avLst/>
          </a:prstGeom>
          <a:solidFill>
            <a:srgbClr val="0BD0D9">
              <a:tint val="70000"/>
              <a:lumMod val="104000"/>
            </a:srgbClr>
          </a:solidFill>
          <a:ln w="9525" cap="rnd" cmpd="sng" algn="ctr">
            <a:solidFill>
              <a:srgbClr val="0BD0D9">
                <a:shade val="9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r" rtl="1"/>
            <a:r>
              <a:rPr lang="fa-IR" sz="2000">
                <a:solidFill>
                  <a:prstClr val="black"/>
                </a:solidFill>
                <a:latin typeface="Times New Roman"/>
                <a:cs typeface="B Titr" panose="00000700000000000000" pitchFamily="2" charset="-78"/>
              </a:rPr>
              <a:t>استقرار و ترویج روش زندگی سالم</a:t>
            </a:r>
            <a:r>
              <a:rPr lang="en-US" sz="2000">
                <a:solidFill>
                  <a:prstClr val="black"/>
                </a:solidFill>
                <a:latin typeface="Times New Roman"/>
                <a:cs typeface="B Titr" panose="00000700000000000000" pitchFamily="2" charset="-78"/>
              </a:rPr>
              <a:t> </a:t>
            </a:r>
            <a:r>
              <a:rPr lang="fa-IR" sz="2000">
                <a:solidFill>
                  <a:prstClr val="black"/>
                </a:solidFill>
                <a:latin typeface="Times New Roman"/>
                <a:cs typeface="B Titr" panose="00000700000000000000" pitchFamily="2" charset="-78"/>
              </a:rPr>
              <a:t>بر اساس آموزه‌های طب ایرانی</a:t>
            </a:r>
            <a:endParaRPr lang="en-US" sz="2000" dirty="0">
              <a:solidFill>
                <a:prstClr val="black"/>
              </a:solidFill>
              <a:latin typeface="Times New Roman"/>
              <a:cs typeface="B Titr" panose="00000700000000000000" pitchFamily="2" charset="-78"/>
            </a:endParaRPr>
          </a:p>
        </p:txBody>
      </p:sp>
      <p:pic>
        <p:nvPicPr>
          <p:cNvPr id="7" name="Picture 6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90" y="281803"/>
            <a:ext cx="1270566" cy="898013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355" y="281803"/>
            <a:ext cx="1425531" cy="99835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3184725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0239" y="1225824"/>
            <a:ext cx="10101431" cy="2085519"/>
          </a:xfrm>
        </p:spPr>
        <p:txBody>
          <a:bodyPr>
            <a:noAutofit/>
          </a:bodyPr>
          <a:lstStyle/>
          <a:p>
            <a:pPr algn="ctr"/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پرسشنامه بسته خدمت طب ایرانی برای مراجعه </a:t>
            </a:r>
            <a:r>
              <a:rPr lang="fa-IR" sz="2800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کنندگان</a:t>
            </a: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 بالای 6سال </a:t>
            </a:r>
            <a:br>
              <a:rPr lang="fa-IR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در سامانه های نظام الکترونیک سلامت</a:t>
            </a:r>
            <a:br>
              <a:rPr lang="fa-IR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(سیب، سینا، پارسا و ناب) 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355" y="281802"/>
            <a:ext cx="1365453" cy="136125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Picture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65" y="591671"/>
            <a:ext cx="1366589" cy="10542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87767" y="1726784"/>
            <a:ext cx="87740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/>
              <a:t> </a:t>
            </a:r>
            <a:endParaRPr lang="fa-IR" sz="16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25" y="2126894"/>
            <a:ext cx="2971841" cy="2368989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4480561" y="3056709"/>
            <a:ext cx="718457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" indent="0" algn="r" rtl="1">
              <a:buNone/>
            </a:pPr>
            <a:r>
              <a:rPr lang="fa-I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25 سؤال در بسته خدمت طب ایرانی:</a:t>
            </a:r>
          </a:p>
          <a:p>
            <a:pPr algn="r" rtl="1"/>
            <a:endParaRPr lang="fa-IR" sz="2400" dirty="0">
              <a:cs typeface="B Nazanin" panose="00000400000000000000" pitchFamily="2" charset="-78"/>
            </a:endParaRPr>
          </a:p>
          <a:p>
            <a:pPr algn="r" rtl="1"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1 سؤال در زمینه هوا و محیط زیست</a:t>
            </a:r>
          </a:p>
          <a:p>
            <a:pPr algn="r" rtl="1"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6 سؤال در زمینه خوردن و آشامیدن</a:t>
            </a:r>
          </a:p>
          <a:p>
            <a:pPr algn="r" rtl="1"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2 سؤال در زمینه حفظ مواد ضروری بدن و دفع مواد </a:t>
            </a:r>
            <a:r>
              <a:rPr lang="fa-IR" sz="2400" dirty="0" err="1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غیرضروری</a:t>
            </a:r>
            <a:endParaRPr lang="fa-IR" sz="2400" dirty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6 سؤال در زمینه خواب و بیداری</a:t>
            </a:r>
          </a:p>
          <a:p>
            <a:pPr algn="r" rtl="1"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3 سؤال در زمینه حرکت و سکون</a:t>
            </a:r>
          </a:p>
          <a:p>
            <a:pPr algn="r" rtl="1"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7 سؤال در زمینه روح و روان</a:t>
            </a:r>
            <a:endParaRPr lang="en-US" sz="2400" dirty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239" y="4299673"/>
            <a:ext cx="3017520" cy="219456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62254664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513" y="260069"/>
            <a:ext cx="6661727" cy="6297353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355" y="281803"/>
            <a:ext cx="1425531" cy="99835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Picture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11" y="382148"/>
            <a:ext cx="1150596" cy="898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812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46179" y="1123406"/>
            <a:ext cx="6647293" cy="49725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798" y="1886121"/>
            <a:ext cx="3897381" cy="30900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777766" y="5076496"/>
            <a:ext cx="3237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2  Titr" panose="00000700000000000000" pitchFamily="2" charset="-78"/>
              </a:rPr>
              <a:t>بسته آموزشی </a:t>
            </a:r>
            <a:r>
              <a:rPr lang="fa-IR" dirty="0" err="1">
                <a:solidFill>
                  <a:schemeClr val="accent1">
                    <a:lumMod val="50000"/>
                  </a:schemeClr>
                </a:solidFill>
                <a:cs typeface="2  Titr" panose="00000700000000000000" pitchFamily="2" charset="-78"/>
              </a:rPr>
              <a:t>غیرپزشکان</a:t>
            </a:r>
            <a:endParaRPr lang="en-US" dirty="0">
              <a:solidFill>
                <a:schemeClr val="accent1">
                  <a:lumMod val="50000"/>
                </a:schemeClr>
              </a:solidFill>
              <a:cs typeface="2  Titr" panose="00000700000000000000" pitchFamily="2" charset="-78"/>
            </a:endParaRPr>
          </a:p>
        </p:txBody>
      </p:sp>
      <p:pic>
        <p:nvPicPr>
          <p:cNvPr id="7" name="Picture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285" y="216488"/>
            <a:ext cx="1365453" cy="136125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Picture 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88" y="450514"/>
            <a:ext cx="1366589" cy="105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180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5625" y="166402"/>
            <a:ext cx="7119257" cy="1280890"/>
          </a:xfrm>
        </p:spPr>
        <p:txBody>
          <a:bodyPr/>
          <a:lstStyle/>
          <a:p>
            <a:pPr algn="r" rtl="1"/>
            <a:r>
              <a:rPr lang="fa-IR" dirty="0">
                <a:cs typeface="B Titr" panose="00000700000000000000" pitchFamily="2" charset="-78"/>
              </a:rPr>
              <a:t>تا پایان سال 1403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83366" y="1534510"/>
            <a:ext cx="4465383" cy="3788883"/>
          </a:xfrm>
        </p:spPr>
        <p:txBody>
          <a:bodyPr>
            <a:normAutofit fontScale="85000" lnSpcReduction="10000"/>
          </a:bodyPr>
          <a:lstStyle/>
          <a:p>
            <a:pPr marL="33147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تکمیل آموزشهای آبشاری </a:t>
            </a:r>
          </a:p>
          <a:p>
            <a:pPr marL="33147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شروع و تداوم تکمیل شناسنامه بسته خدمت طب ایرانی از مراجعین بالای 6 سال</a:t>
            </a:r>
          </a:p>
          <a:p>
            <a:pPr marL="33147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آموزشهای گروهی مردمی</a:t>
            </a:r>
          </a:p>
          <a:p>
            <a:pPr marL="33147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آموزش حدود 5000 پزشک بیمه روستایی</a:t>
            </a:r>
          </a:p>
          <a:p>
            <a:pPr marL="33147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تهیه 14 موشن گرافی با موضوع سبک زندگی سال از دیدگاه طب ایرانی ( با همکاری دانشگاه علوم پزشکی کرمان)</a:t>
            </a:r>
          </a:p>
          <a:p>
            <a:pPr marL="33147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fa-IR" sz="2000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ü"/>
            </a:pPr>
            <a:endParaRPr lang="en-US" sz="2000" dirty="0">
              <a:cs typeface="B Titr" panose="00000700000000000000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7481E-425B-484A-B0ED-174F0ADD2F43}" type="datetime3">
              <a:rPr lang="en-US" smtClean="0"/>
              <a:t>20 August 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 Chaichi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39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423" y="1395561"/>
            <a:ext cx="5995450" cy="44977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355" y="281803"/>
            <a:ext cx="1425531" cy="99835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Picture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42" y="331975"/>
            <a:ext cx="1270566" cy="898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69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65" r="2025" b="8585"/>
          <a:stretch>
            <a:fillRect/>
          </a:stretch>
        </p:blipFill>
        <p:spPr bwMode="auto">
          <a:xfrm>
            <a:off x="852416" y="1332906"/>
            <a:ext cx="5963875" cy="4668651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737" y="1876697"/>
            <a:ext cx="4476206" cy="3077392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6585" y="258184"/>
            <a:ext cx="1309358" cy="128323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486" y="342964"/>
            <a:ext cx="1365622" cy="105469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79486" y="5936799"/>
            <a:ext cx="7466638" cy="430924"/>
          </a:xfrm>
          <a:prstGeom prst="rect">
            <a:avLst/>
          </a:prstGeom>
          <a:solidFill>
            <a:srgbClr val="00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rgbClr val="202122"/>
                </a:solidFill>
                <a:latin typeface="system-ui"/>
                <a:cs typeface="B Titr" panose="00000700000000000000" pitchFamily="2" charset="-78"/>
              </a:rPr>
              <a:t> از نخستین </a:t>
            </a:r>
            <a:r>
              <a:rPr lang="fa-IR" b="1" dirty="0" err="1">
                <a:solidFill>
                  <a:srgbClr val="202122"/>
                </a:solidFill>
                <a:latin typeface="system-ui"/>
                <a:cs typeface="B Titr" panose="00000700000000000000" pitchFamily="2" charset="-78"/>
              </a:rPr>
              <a:t>کتاب‌های</a:t>
            </a:r>
            <a:r>
              <a:rPr lang="fa-IR" b="1" dirty="0">
                <a:solidFill>
                  <a:srgbClr val="202122"/>
                </a:solidFill>
                <a:latin typeface="system-ui"/>
                <a:cs typeface="B Titr" panose="00000700000000000000" pitchFamily="2" charset="-78"/>
              </a:rPr>
              <a:t> پزشکی به زبان پارسی، در اواخر قرن چهارم</a:t>
            </a:r>
            <a:endParaRPr lang="en-US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83787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878" y="167576"/>
            <a:ext cx="1491001" cy="103528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86" y="381501"/>
            <a:ext cx="1047796" cy="953587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8673511" y="1696547"/>
            <a:ext cx="1952786" cy="1363851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cs typeface="B Titr" panose="00000700000000000000" pitchFamily="2" charset="-78"/>
              </a:rPr>
              <a:t>ادغام و آموزشها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/>
              <a:cs typeface="B Titr" panose="00000700000000000000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073546" y="520930"/>
            <a:ext cx="1952786" cy="1363851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cs typeface="B Titr" panose="00000700000000000000" pitchFamily="2" charset="-78"/>
              </a:rPr>
              <a:t>ادغام و رسانه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/>
              <a:cs typeface="B Titr" panose="00000700000000000000" pitchFamily="2" charset="-78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0477344" y="3006415"/>
            <a:ext cx="103308" cy="324726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10282399" y="3082769"/>
            <a:ext cx="1723695" cy="1800019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B Nazanin" panose="00000400000000000000" pitchFamily="2" charset="-78"/>
              </a:rPr>
              <a:t>آموزشهای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B Nazanin" panose="00000400000000000000" pitchFamily="2" charset="-78"/>
              </a:rPr>
              <a:t>آبشاری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B Nazanin" panose="00000400000000000000" pitchFamily="2" charset="-78"/>
              </a:rPr>
              <a:t> طبق دستورالعمل در دانشگاه ها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/>
              <a:ea typeface="+mn-ea"/>
              <a:cs typeface="B Nazanin" panose="00000400000000000000" pitchFamily="2" charset="-78"/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9026557" y="3044116"/>
            <a:ext cx="13561" cy="2257413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8046478" y="4946416"/>
            <a:ext cx="3251857" cy="1552239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B Nazanin" panose="00000400000000000000" pitchFamily="2" charset="-78"/>
              </a:rPr>
              <a:t>ضبط آموزشهای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B Nazanin" panose="00000400000000000000" pitchFamily="2" charset="-78"/>
              </a:rPr>
              <a:t>ویژه کارکنان بهداشت با همکاری معاونت آموزشی وزارت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/>
              <a:ea typeface="+mn-ea"/>
              <a:cs typeface="B Nazanin" panose="00000400000000000000" pitchFamily="2" charset="-78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B Nazanin" panose="00000400000000000000" pitchFamily="2" charset="-78"/>
              </a:rPr>
              <a:t>و ارائه در </a:t>
            </a: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B Nazanin" panose="00000400000000000000" pitchFamily="2" charset="-78"/>
              </a:rPr>
              <a:t>سامانه رشد کارکنان بهداشت کشور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/>
              <a:ea typeface="+mn-ea"/>
              <a:cs typeface="B Nazanin" panose="00000400000000000000" pitchFamily="2" charset="-78"/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4758185" y="1884781"/>
            <a:ext cx="12804" cy="637646"/>
          </a:xfrm>
          <a:prstGeom prst="straightConnector1">
            <a:avLst/>
          </a:prstGeom>
          <a:ln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ounded Rectangle 36"/>
          <p:cNvSpPr/>
          <p:nvPr/>
        </p:nvSpPr>
        <p:spPr>
          <a:xfrm>
            <a:off x="4081356" y="2220840"/>
            <a:ext cx="2696705" cy="1560498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B Nazanin" panose="00000400000000000000" pitchFamily="2" charset="-78"/>
              </a:rPr>
              <a:t>اجرا در این فاز با معاونت بهداشت کرمان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/>
              <a:ea typeface="+mn-ea"/>
              <a:cs typeface="B Nazanin" panose="00000400000000000000" pitchFamily="2" charset="-78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B Nazanin" panose="00000400000000000000" pitchFamily="2" charset="-78"/>
              </a:rPr>
              <a:t>(ساخت </a:t>
            </a:r>
            <a:r>
              <a:rPr kumimoji="0" lang="fa-I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B Nazanin" panose="00000400000000000000" pitchFamily="2" charset="-78"/>
              </a:rPr>
              <a:t>موشن</a:t>
            </a:r>
            <a:r>
              <a:rPr kumimoji="0" lang="fa-IR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B Nazanin" panose="00000400000000000000" pitchFamily="2" charset="-78"/>
              </a:rPr>
              <a:t>، </a:t>
            </a:r>
            <a:r>
              <a:rPr kumimoji="0" lang="fa-I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B Nazanin" panose="00000400000000000000" pitchFamily="2" charset="-78"/>
              </a:rPr>
              <a:t>پوسترو</a:t>
            </a:r>
            <a:r>
              <a:rPr kumimoji="0" lang="fa-IR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B Nazanin" panose="00000400000000000000" pitchFamily="2" charset="-78"/>
              </a:rPr>
              <a:t>...)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728083" y="1593137"/>
            <a:ext cx="1883417" cy="1329810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cs typeface="B Titr" panose="00000700000000000000" pitchFamily="2" charset="-78"/>
              </a:rPr>
              <a:t>ادغام و سامانه های الکترونیک نظام سلامت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/>
              <a:cs typeface="B Titr" panose="00000700000000000000" pitchFamily="2" charset="-78"/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 flipH="1">
            <a:off x="1656302" y="2940085"/>
            <a:ext cx="9632" cy="4573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1" name="Rounded Rectangle 40"/>
          <p:cNvSpPr/>
          <p:nvPr/>
        </p:nvSpPr>
        <p:spPr>
          <a:xfrm>
            <a:off x="670861" y="3414609"/>
            <a:ext cx="1915758" cy="261091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rbel" panose="020B0503020204020204"/>
                <a:ea typeface="+mn-ea"/>
                <a:cs typeface="B Nazanin" panose="00000400000000000000" pitchFamily="2" charset="-78"/>
              </a:rPr>
              <a:t>بسته خدمت طب ایرانی برای مراجعه </a:t>
            </a:r>
            <a:r>
              <a:rPr kumimoji="0" lang="fa-I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rbel" panose="020B0503020204020204"/>
                <a:ea typeface="+mn-ea"/>
                <a:cs typeface="B Nazanin" panose="00000400000000000000" pitchFamily="2" charset="-78"/>
              </a:rPr>
              <a:t>کنندگان</a:t>
            </a: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rbel" panose="020B0503020204020204"/>
                <a:ea typeface="+mn-ea"/>
                <a:cs typeface="B Nazanin" panose="00000400000000000000" pitchFamily="2" charset="-78"/>
              </a:rPr>
              <a:t> بالای 6 سال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rbel" panose="020B0503020204020204"/>
                <a:ea typeface="+mn-ea"/>
                <a:cs typeface="B Nazanin" panose="00000400000000000000" pitchFamily="2" charset="-78"/>
              </a:rPr>
              <a:t>در سامانه ها در 64 دانشگاه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rbel" panose="020B0503020204020204"/>
              <a:ea typeface="+mn-ea"/>
              <a:cs typeface="B Nazanin" panose="00000400000000000000" pitchFamily="2" charset="-78"/>
            </a:endParaRPr>
          </a:p>
        </p:txBody>
      </p:sp>
      <p:cxnSp>
        <p:nvCxnSpPr>
          <p:cNvPr id="6" name="Straight Arrow Connector 5"/>
          <p:cNvCxnSpPr>
            <a:stCxn id="37" idx="2"/>
          </p:cNvCxnSpPr>
          <p:nvPr/>
        </p:nvCxnSpPr>
        <p:spPr>
          <a:xfrm>
            <a:off x="5429709" y="3781338"/>
            <a:ext cx="3152" cy="2793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4698156" y="4071258"/>
            <a:ext cx="1400993" cy="12302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FF"/>
                </a:solidFill>
                <a:latin typeface="Corbel" panose="020B0503020204020204"/>
                <a:cs typeface="B Nazanin" panose="00000400000000000000" pitchFamily="2" charset="-78"/>
              </a:rPr>
              <a:t>ساخت</a:t>
            </a:r>
          </a:p>
          <a:p>
            <a:pPr algn="ctr"/>
            <a:r>
              <a:rPr lang="fa-IR" dirty="0">
                <a:solidFill>
                  <a:srgbClr val="FFFFFF"/>
                </a:solidFill>
                <a:latin typeface="Corbel" panose="020B0503020204020204"/>
                <a:cs typeface="B Nazanin" panose="00000400000000000000" pitchFamily="2" charset="-78"/>
              </a:rPr>
              <a:t> 14 </a:t>
            </a:r>
            <a:r>
              <a:rPr lang="fa-IR" dirty="0" err="1">
                <a:solidFill>
                  <a:srgbClr val="FFFFFF"/>
                </a:solidFill>
                <a:latin typeface="Corbel" panose="020B0503020204020204"/>
                <a:cs typeface="B Nazanin" panose="00000400000000000000" pitchFamily="2" charset="-78"/>
              </a:rPr>
              <a:t>موشن</a:t>
            </a:r>
            <a:r>
              <a:rPr lang="fa-IR" dirty="0">
                <a:solidFill>
                  <a:srgbClr val="FFFFFF"/>
                </a:solidFill>
                <a:latin typeface="Corbel" panose="020B0503020204020204"/>
                <a:cs typeface="B Nazanin" panose="00000400000000000000" pitchFamily="2" charset="-78"/>
              </a:rPr>
              <a:t> </a:t>
            </a:r>
            <a:endParaRPr lang="en-US" dirty="0">
              <a:solidFill>
                <a:srgbClr val="FFFFFF"/>
              </a:solidFill>
              <a:latin typeface="Corbel" panose="020B0503020204020204"/>
              <a:cs typeface="B Nazanin" panose="00000400000000000000" pitchFamily="2" charset="-78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3276541" y="1884781"/>
            <a:ext cx="12804" cy="637646"/>
          </a:xfrm>
          <a:prstGeom prst="straightConnector1">
            <a:avLst/>
          </a:prstGeom>
          <a:ln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2747483" y="2220840"/>
            <a:ext cx="1265865" cy="1523177"/>
          </a:xfrm>
          <a:prstGeom prst="roundRect">
            <a:avLst/>
          </a:prstGeom>
          <a:solidFill>
            <a:srgbClr val="00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FF"/>
                </a:solidFill>
                <a:latin typeface="Corbel" panose="020B0503020204020204"/>
                <a:cs typeface="B Nazanin" panose="00000400000000000000" pitchFamily="2" charset="-78"/>
              </a:rPr>
              <a:t>همکاری آتی با دانشکده طب سنتی شهید بهشتی</a:t>
            </a:r>
            <a:endParaRPr lang="en-US" dirty="0">
              <a:solidFill>
                <a:srgbClr val="FFFFFF"/>
              </a:solidFill>
              <a:latin typeface="Corbel" panose="020B0503020204020204"/>
              <a:cs typeface="B Nazanin" panose="00000400000000000000" pitchFamily="2" charset="-78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7184631" y="3051929"/>
            <a:ext cx="1723695" cy="1800019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B Nazanin" panose="00000400000000000000" pitchFamily="2" charset="-78"/>
              </a:rPr>
              <a:t>پزشکان بیمه روستایی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/>
              <a:ea typeface="+mn-ea"/>
              <a:cs typeface="B Nazanin" panose="00000400000000000000" pitchFamily="2" charset="-78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8334949" y="2522427"/>
            <a:ext cx="33856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7184631" y="2021983"/>
            <a:ext cx="1150318" cy="900964"/>
          </a:xfrm>
          <a:prstGeom prst="roundRect">
            <a:avLst/>
          </a:prstGeom>
          <a:solidFill>
            <a:srgbClr val="66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FF"/>
                </a:solidFill>
                <a:latin typeface="Corbel" panose="020B0503020204020204"/>
                <a:cs typeface="B Nazanin" panose="00000400000000000000" pitchFamily="2" charset="-78"/>
              </a:rPr>
              <a:t>آموزش</a:t>
            </a:r>
            <a:r>
              <a:rPr lang="fa-IR" dirty="0"/>
              <a:t> </a:t>
            </a:r>
            <a:r>
              <a:rPr lang="fa-IR" dirty="0">
                <a:solidFill>
                  <a:srgbClr val="FFFFFF"/>
                </a:solidFill>
                <a:latin typeface="Corbel" panose="020B0503020204020204"/>
                <a:cs typeface="B Nazanin" panose="00000400000000000000" pitchFamily="2" charset="-78"/>
              </a:rPr>
              <a:t>گروهی</a:t>
            </a:r>
            <a:endParaRPr lang="en-US" dirty="0">
              <a:solidFill>
                <a:srgbClr val="FFFFFF"/>
              </a:solidFill>
              <a:latin typeface="Corbel" panose="020B050302020402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5021316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0988" y="390594"/>
            <a:ext cx="9875520" cy="1356360"/>
          </a:xfrm>
        </p:spPr>
        <p:txBody>
          <a:bodyPr>
            <a:normAutofit/>
          </a:bodyPr>
          <a:lstStyle/>
          <a:p>
            <a:pPr algn="r"/>
            <a:r>
              <a:rPr lang="fa-IR" sz="4000" b="1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نمونه پوسترهای کارشناسان طب ایرانی</a:t>
            </a:r>
            <a:endParaRPr lang="en-US" sz="4000" b="1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40" y="1833821"/>
            <a:ext cx="3395416" cy="435894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462" y="1575161"/>
            <a:ext cx="3447667" cy="48762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366" y="1746954"/>
            <a:ext cx="2988237" cy="43589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1959" y="268606"/>
            <a:ext cx="1365453" cy="136125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Picture 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65" y="591671"/>
            <a:ext cx="1366589" cy="105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26686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176" y="473209"/>
            <a:ext cx="10450286" cy="1356360"/>
          </a:xfrm>
        </p:spPr>
        <p:txBody>
          <a:bodyPr>
            <a:normAutofit/>
          </a:bodyPr>
          <a:lstStyle/>
          <a:p>
            <a:pPr algn="r"/>
            <a:r>
              <a:rPr lang="fa-IR" sz="40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در حال حاضر: </a:t>
            </a:r>
            <a:endParaRPr lang="en-US" sz="40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3307" y="1829569"/>
            <a:ext cx="8718276" cy="4567133"/>
          </a:xfrm>
          <a:ln>
            <a:noFill/>
          </a:ln>
        </p:spPr>
        <p:txBody>
          <a:bodyPr>
            <a:normAutofit/>
          </a:bodyPr>
          <a:lstStyle/>
          <a:p>
            <a:pPr algn="justLow" rtl="1">
              <a:lnSpc>
                <a:spcPct val="107000"/>
              </a:lnSpc>
              <a:spcAft>
                <a:spcPts val="800"/>
              </a:spcAft>
            </a:pPr>
            <a:r>
              <a:rPr lang="ar-SA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بیش </a:t>
            </a:r>
            <a:r>
              <a:rPr lang="fa-IR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از 925700 نهصد و بیست و پنج هزار و هفتصد </a:t>
            </a:r>
            <a:r>
              <a:rPr lang="ar-SA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نفر </a:t>
            </a:r>
            <a:r>
              <a:rPr lang="ar-SA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از کادر بهداشت کشور شامل مربیان بهورزی، کارشناسان ستادی فنی، بهورزان و مراقبان سلامت از این آموزه ها بهره مند شده و آموزش گرفتند.  </a:t>
            </a:r>
            <a:endParaRPr lang="fa-IR" sz="20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Low" rtl="1">
              <a:lnSpc>
                <a:spcPct val="107000"/>
              </a:lnSpc>
              <a:spcAft>
                <a:spcPts val="800"/>
              </a:spcAft>
            </a:pPr>
            <a:r>
              <a:rPr lang="fa-IR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حدود 5000 پزشک در سراسر کشور تحت آموزش قرار گرفته </a:t>
            </a:r>
            <a:r>
              <a:rPr lang="fa-IR" sz="2000" b="1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اند</a:t>
            </a:r>
            <a:r>
              <a:rPr lang="fa-IR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Low" rtl="1">
              <a:lnSpc>
                <a:spcPct val="107000"/>
              </a:lnSpc>
              <a:spcAft>
                <a:spcPts val="800"/>
              </a:spcAft>
            </a:pPr>
            <a:r>
              <a:rPr lang="ar-SA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بیش از 16 میلیون و هفتصدهزار </a:t>
            </a:r>
            <a:r>
              <a:rPr lang="ar-SA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پرسشنامه سبک زندگی بسته خدمت طب ایرانی </a:t>
            </a:r>
            <a:r>
              <a:rPr lang="ar-SA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از مراجعین بالای 6 سال در 6</a:t>
            </a:r>
            <a:r>
              <a:rPr lang="fa-IR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</a:t>
            </a:r>
            <a:r>
              <a:rPr lang="ar-SA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دانشگاه / دانشکده علوم پزشکی تکمیل شده است .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Low" rtl="1">
              <a:lnSpc>
                <a:spcPct val="107000"/>
              </a:lnSpc>
              <a:spcAft>
                <a:spcPts val="800"/>
              </a:spcAft>
            </a:pPr>
            <a:r>
              <a:rPr lang="ar-SA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 </a:t>
            </a:r>
            <a:r>
              <a:rPr lang="fa-IR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بیش از</a:t>
            </a:r>
            <a:r>
              <a:rPr lang="ar-SA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200</a:t>
            </a:r>
            <a:r>
              <a:rPr lang="ar-SA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جلسه آموزش گروهی مردمی برای آشنایی مردم با این آموزه ها در بستر محافل، مساجد، مدارس و خانه ها و پایگاه های بهداشتی تشکیل شده است. </a:t>
            </a:r>
            <a:endParaRPr lang="en-US" sz="2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1959" y="268606"/>
            <a:ext cx="1365453" cy="136125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65" y="591671"/>
            <a:ext cx="1366589" cy="10542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1176" y="2316418"/>
            <a:ext cx="2163424" cy="250534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65" y="5000541"/>
            <a:ext cx="2397374" cy="162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63872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10" y="147070"/>
            <a:ext cx="9997966" cy="1356360"/>
          </a:xfrm>
        </p:spPr>
        <p:txBody>
          <a:bodyPr/>
          <a:lstStyle/>
          <a:p>
            <a:pPr algn="r"/>
            <a:r>
              <a:rPr lang="fa-IR" sz="4000" b="1" dirty="0">
                <a:solidFill>
                  <a:srgbClr val="A6B727">
                    <a:lumMod val="75000"/>
                  </a:srgbClr>
                </a:solidFill>
                <a:cs typeface="B Titr" panose="00000700000000000000" pitchFamily="2" charset="-78"/>
              </a:rPr>
              <a:t>مدارس : 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091" y="1261240"/>
            <a:ext cx="8633902" cy="53497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ight Arrow 4"/>
          <p:cNvSpPr/>
          <p:nvPr/>
        </p:nvSpPr>
        <p:spPr>
          <a:xfrm>
            <a:off x="2400562" y="5827533"/>
            <a:ext cx="1072055" cy="8408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66" y="1283020"/>
            <a:ext cx="2743202" cy="274320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66" y="3786576"/>
            <a:ext cx="2811525" cy="204095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Picture 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977" y="226566"/>
            <a:ext cx="1284819" cy="113978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Picture 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03" y="397342"/>
            <a:ext cx="989118" cy="885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59866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3507" y="284964"/>
            <a:ext cx="8911687" cy="1280890"/>
          </a:xfrm>
        </p:spPr>
        <p:txBody>
          <a:bodyPr>
            <a:normAutofit/>
          </a:bodyPr>
          <a:lstStyle/>
          <a:p>
            <a:pPr algn="r" rtl="1"/>
            <a:r>
              <a:rPr lang="fa-IR" sz="3600" b="1" dirty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اولویت های طب ایرانی در شبکه بهداشت -1403</a:t>
            </a:r>
            <a:endParaRPr lang="en-US" sz="3600" b="1" dirty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pic>
        <p:nvPicPr>
          <p:cNvPr id="7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633" y="1509071"/>
            <a:ext cx="4815805" cy="23254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5487438" y="1550414"/>
            <a:ext cx="6544345" cy="4950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a-IR" b="1" dirty="0"/>
              <a:t>تکمیل اجرای برنامه و آموزشها برای  ادغام آموزه‌های طب ایرانی در نظام سلامت.</a:t>
            </a:r>
          </a:p>
          <a:p>
            <a:pPr>
              <a:lnSpc>
                <a:spcPct val="150000"/>
              </a:lnSpc>
            </a:pPr>
            <a:r>
              <a:rPr lang="fa-IR" b="1" dirty="0"/>
              <a:t>ادغام محتوای آموزشی طب ایرانی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در </a:t>
            </a:r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fa-IR" b="1" dirty="0">
                <a:solidFill>
                  <a:srgbClr val="FF0000"/>
                </a:solidFill>
              </a:rPr>
              <a:t>بسته های خدمت گروه های سنی)</a:t>
            </a:r>
          </a:p>
          <a:p>
            <a:pPr>
              <a:lnSpc>
                <a:spcPct val="150000"/>
              </a:lnSpc>
            </a:pPr>
            <a:r>
              <a:rPr lang="fa-IR" b="1" dirty="0"/>
              <a:t>آموزش فردی آموزه‌های سبک زندگی طب ایرانی به عموم مردم همزمان با ارائه بسته خدمت </a:t>
            </a:r>
            <a:r>
              <a:rPr lang="fa-IR" b="1" dirty="0">
                <a:solidFill>
                  <a:srgbClr val="FF0000"/>
                </a:solidFill>
              </a:rPr>
              <a:t>(پر کردن شناسنامه سبک زندگی)</a:t>
            </a:r>
          </a:p>
          <a:p>
            <a:pPr>
              <a:lnSpc>
                <a:spcPct val="150000"/>
              </a:lnSpc>
            </a:pPr>
            <a:r>
              <a:rPr lang="fa-IR" b="1" dirty="0"/>
              <a:t>برگزاری جلسات </a:t>
            </a:r>
            <a:r>
              <a:rPr lang="fa-IR" b="1" dirty="0">
                <a:solidFill>
                  <a:srgbClr val="FF0000"/>
                </a:solidFill>
              </a:rPr>
              <a:t>آموزش گروهی مردمی </a:t>
            </a:r>
            <a:r>
              <a:rPr lang="fa-IR" b="1" dirty="0"/>
              <a:t>برای آشنایی مردم با این آموزه ها در بستر محافل، مساجد، مدارس و خانه ها و پایگاه های بهداشتی</a:t>
            </a:r>
          </a:p>
          <a:p>
            <a:pPr>
              <a:lnSpc>
                <a:spcPct val="150000"/>
              </a:lnSpc>
            </a:pPr>
            <a:r>
              <a:rPr lang="fa-IR" b="1" dirty="0"/>
              <a:t>حمایت </a:t>
            </a:r>
            <a:r>
              <a:rPr lang="fa-IR" b="1" dirty="0" err="1"/>
              <a:t>مصرانه</a:t>
            </a:r>
            <a:r>
              <a:rPr lang="fa-IR" b="1" dirty="0"/>
              <a:t> </a:t>
            </a:r>
            <a:r>
              <a:rPr lang="fa-IR" b="1" dirty="0">
                <a:solidFill>
                  <a:srgbClr val="FF0000"/>
                </a:solidFill>
              </a:rPr>
              <a:t>از همکاری با آموزش و پرورش و سایر نهادهای دولتی </a:t>
            </a:r>
            <a:r>
              <a:rPr lang="fa-IR" b="1" dirty="0"/>
              <a:t>برای کمک به اشاعه و فرهنگ سازی در این حوزه و جلوگیری از اشاعه دستورات مضر از افراد </a:t>
            </a:r>
            <a:r>
              <a:rPr lang="fa-IR" b="1" dirty="0" err="1"/>
              <a:t>غیرحرفه</a:t>
            </a:r>
            <a:r>
              <a:rPr lang="fa-IR" b="1" dirty="0"/>
              <a:t> ای در این حیطه.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77" y="4050392"/>
            <a:ext cx="5081452" cy="2173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330" y="204597"/>
            <a:ext cx="1365453" cy="136125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Picture 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19" y="409903"/>
            <a:ext cx="1137082" cy="9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598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>
                <a:cs typeface="B Titr" panose="00000700000000000000" pitchFamily="2" charset="-78"/>
              </a:rPr>
              <a:t>برنامه عملیاتی سال 1404</a:t>
            </a:r>
            <a:endParaRPr lang="en-US" dirty="0">
              <a:cs typeface="B Titr" panose="000007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4167587"/>
              </p:ext>
            </p:extLst>
          </p:nvPr>
        </p:nvGraphicFramePr>
        <p:xfrm>
          <a:off x="1143000" y="1828798"/>
          <a:ext cx="10406574" cy="3488788"/>
        </p:xfrm>
        <a:graphic>
          <a:graphicData uri="http://schemas.openxmlformats.org/drawingml/2006/table">
            <a:tbl>
              <a:tblPr/>
              <a:tblGrid>
                <a:gridCol w="214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28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337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4439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ارائه گزارش اقدامات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1B63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B63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B63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B63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7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تشکيل جلسات آموزش گروهي گيرندگان خدمات طب ايراني و استفاده از ظرفيت ميداني و رسانه ها و انتقال آموزه هاي برنامه ادغام طب ايراني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1B63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B63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B63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B63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7F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2800" b="1" i="0" u="none" strike="noStrike" kern="1200" dirty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ea typeface="+mn-ea"/>
                          <a:cs typeface="B Titr" panose="00000700000000000000" pitchFamily="2" charset="-78"/>
                        </a:rPr>
                        <a:t>ب</a:t>
                      </a:r>
                      <a:r>
                        <a:rPr lang="fa-IR" sz="2800" b="1" i="0" u="none" strike="noStrike" dirty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Titr" panose="00000700000000000000" pitchFamily="2" charset="-78"/>
                        </a:rPr>
                        <a:t>سته ادغام یافته طب ایرانی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1B63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B63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B63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5F7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44394"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ارسال فرمهاي مکاتبه 300د/15206 مورخ 1403.09.12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1B63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B63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B63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B63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7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تکميل شناسنامه سبک زندگي سالم در بسته خدمت طب ايراني و انتقال آموزه هاي برنامه ادغام طب ايراني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1B63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B63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B63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B63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7F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42999" y="5627078"/>
            <a:ext cx="10420643" cy="461665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fa-IR" dirty="0">
                <a:cs typeface="B Titr" panose="00000700000000000000" pitchFamily="2" charset="-78"/>
              </a:rPr>
              <a:t>هدف: افزایش بهره گیری از ظرفیت طب ایرانی در نظام ارایه خدمات سلامت به </a:t>
            </a:r>
            <a:r>
              <a:rPr lang="fa-IR" sz="2400" dirty="0">
                <a:cs typeface="B Titr" panose="00000700000000000000" pitchFamily="2" charset="-78"/>
              </a:rPr>
              <a:t>میزان 20 درصد </a:t>
            </a:r>
            <a:r>
              <a:rPr lang="fa-IR" dirty="0">
                <a:cs typeface="B Titr" panose="00000700000000000000" pitchFamily="2" charset="-78"/>
              </a:rPr>
              <a:t>نسبت به سال 1403</a:t>
            </a:r>
            <a:endParaRPr lang="en-US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0257454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949" y="490199"/>
            <a:ext cx="7779433" cy="4351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31750"/>
          </a:effectLst>
        </p:spPr>
      </p:pic>
      <p:sp>
        <p:nvSpPr>
          <p:cNvPr id="5" name="TextBox 4"/>
          <p:cNvSpPr txBox="1"/>
          <p:nvPr/>
        </p:nvSpPr>
        <p:spPr>
          <a:xfrm>
            <a:off x="3355143" y="5148775"/>
            <a:ext cx="52050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400" dirty="0">
                <a:cs typeface="B Titr" panose="00000700000000000000" pitchFamily="2" charset="-78"/>
              </a:rPr>
              <a:t>سپاس از توجه شما </a:t>
            </a:r>
            <a:endParaRPr lang="en-US" sz="44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71201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474" y="4356162"/>
            <a:ext cx="4659539" cy="222331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5628" y="4018988"/>
            <a:ext cx="3236441" cy="21576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5628" y="1435468"/>
            <a:ext cx="3109749" cy="20731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91" y="282616"/>
            <a:ext cx="1453519" cy="322601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710" y="282616"/>
            <a:ext cx="1483293" cy="32260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18" y="4018988"/>
            <a:ext cx="2492001" cy="21768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202" y="1435468"/>
            <a:ext cx="4654811" cy="2891788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3853202" y="402449"/>
            <a:ext cx="8149612" cy="89337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Titr" panose="00000700000000000000" pitchFamily="2" charset="-78"/>
              </a:rPr>
              <a:t>اولین سمپوزیوم بین </a:t>
            </a:r>
            <a:r>
              <a:rPr lang="fa-IR" b="1" dirty="0" err="1">
                <a:cs typeface="B Titr" panose="00000700000000000000" pitchFamily="2" charset="-78"/>
              </a:rPr>
              <a:t>المللی</a:t>
            </a:r>
            <a:r>
              <a:rPr lang="fa-IR" b="1" dirty="0">
                <a:cs typeface="B Titr" panose="00000700000000000000" pitchFamily="2" charset="-78"/>
              </a:rPr>
              <a:t> چشم انداز سیاست گذاری، قانونگذاری طب سنتی و مکمل . آذر1403</a:t>
            </a:r>
            <a:endParaRPr lang="en-US" b="1" dirty="0">
              <a:cs typeface="B Titr" panose="00000700000000000000" pitchFamily="2" charset="-7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76213" y="3508634"/>
            <a:ext cx="2936812" cy="5103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دکتر </a:t>
            </a:r>
            <a:r>
              <a:rPr lang="fa-IR" b="1" dirty="0" err="1">
                <a:cs typeface="B Nazanin" panose="00000400000000000000" pitchFamily="2" charset="-78"/>
              </a:rPr>
              <a:t>سانچول</a:t>
            </a:r>
            <a:r>
              <a:rPr lang="fa-IR" b="1" dirty="0">
                <a:cs typeface="B Nazanin" panose="00000400000000000000" pitchFamily="2" charset="-78"/>
              </a:rPr>
              <a:t> کیم. </a:t>
            </a:r>
            <a:r>
              <a:rPr lang="fa-IR" dirty="0">
                <a:cs typeface="B Nazanin" panose="00000400000000000000" pitchFamily="2" charset="-78"/>
              </a:rPr>
              <a:t>رئیس واحد طب سنتی و مکمل (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WHO</a:t>
            </a:r>
            <a:r>
              <a:rPr lang="fa-IR" dirty="0">
                <a:cs typeface="B Nazanin" panose="00000400000000000000" pitchFamily="2" charset="-78"/>
              </a:rPr>
              <a:t>)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15310" y="6195838"/>
            <a:ext cx="3310759" cy="4677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Nazanin" panose="00000400000000000000" pitchFamily="2" charset="-78"/>
              </a:rPr>
              <a:t>ارائه گزارش برنامه ادغام طب ایرانی در شبکه های بهداشت ایران</a:t>
            </a:r>
            <a:endParaRPr lang="en-US" sz="1600" dirty="0">
              <a:cs typeface="B Nazanin" panose="00000400000000000000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9085820" y="6219248"/>
            <a:ext cx="2596055" cy="4677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Nazanin" panose="00000400000000000000" pitchFamily="2" charset="-78"/>
              </a:rPr>
              <a:t>دکتر </a:t>
            </a:r>
            <a:r>
              <a:rPr lang="fa-IR" sz="1600" dirty="0" err="1">
                <a:cs typeface="B Nazanin" panose="00000400000000000000" pitchFamily="2" charset="-78"/>
              </a:rPr>
              <a:t>جعفریان</a:t>
            </a:r>
            <a:r>
              <a:rPr lang="fa-IR" sz="1600" dirty="0">
                <a:cs typeface="B Nazanin" panose="00000400000000000000" pitchFamily="2" charset="-78"/>
              </a:rPr>
              <a:t> مشاور عالی وزیر بهداشت</a:t>
            </a:r>
            <a:endParaRPr lang="en-US" sz="1600" dirty="0">
              <a:cs typeface="B Nazanin" panose="00000400000000000000" pitchFamily="2" charset="-78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9039731" y="3529950"/>
            <a:ext cx="2596055" cy="4677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Nazanin" panose="00000400000000000000" pitchFamily="2" charset="-78"/>
              </a:rPr>
              <a:t>دکتر حسینی یکتا . مدیر کل دفتر طب ایرانی و مکمل</a:t>
            </a:r>
            <a:endParaRPr lang="en-US" sz="1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86460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6885" y="343134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fa-IR" sz="40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راهبرد طب سنتی و مکمل  سازمان جهانی بهداشت</a:t>
            </a:r>
            <a:endParaRPr lang="en-US" sz="40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6714" y="1405299"/>
            <a:ext cx="8915400" cy="4949339"/>
          </a:xfrm>
        </p:spPr>
        <p:txBody>
          <a:bodyPr>
            <a:normAutofit fontScale="92500" lnSpcReduction="10000"/>
          </a:bodyPr>
          <a:lstStyle/>
          <a:p>
            <a:pPr algn="r" rtl="1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اولین استراتژی در سال 2002 تا 2005</a:t>
            </a:r>
          </a:p>
          <a:p>
            <a:pPr algn="r" rtl="1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به روز رسانی سال 2014 تا 2023</a:t>
            </a:r>
          </a:p>
          <a:p>
            <a:pPr marL="0" indent="0" algn="r" rtl="1">
              <a:buNone/>
            </a:pPr>
            <a:endParaRPr lang="fa-IR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دلايل توسعه و ترويج طب سنتي:</a:t>
            </a:r>
          </a:p>
          <a:p>
            <a:pPr algn="r" rtl="1"/>
            <a:r>
              <a:rPr lang="fa-IR" sz="1500" dirty="0">
                <a:solidFill>
                  <a:schemeClr val="tx1"/>
                </a:solidFill>
                <a:cs typeface="B Nazanin" panose="00000400000000000000" pitchFamily="2" charset="-78"/>
              </a:rPr>
              <a:t>ريشه دار بودن در فرهنگ مردم</a:t>
            </a:r>
          </a:p>
          <a:p>
            <a:pPr algn="r" rtl="1"/>
            <a:r>
              <a:rPr lang="fa-IR" sz="1500" dirty="0">
                <a:solidFill>
                  <a:schemeClr val="tx1"/>
                </a:solidFill>
                <a:cs typeface="B Nazanin" panose="00000400000000000000" pitchFamily="2" charset="-78"/>
              </a:rPr>
              <a:t>كل نگر بودن </a:t>
            </a:r>
          </a:p>
          <a:p>
            <a:pPr algn="r" rtl="1"/>
            <a:r>
              <a:rPr lang="ar-SA" sz="1500" dirty="0">
                <a:solidFill>
                  <a:schemeClr val="tx1"/>
                </a:solidFill>
                <a:cs typeface="B Nazanin" panose="00000400000000000000" pitchFamily="2" charset="-78"/>
              </a:rPr>
              <a:t>سهولت دسترسي و ارزان تر بودن خدمات طب سنتي</a:t>
            </a:r>
            <a:endParaRPr lang="fa-IR" sz="15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اهداف:</a:t>
            </a:r>
          </a:p>
          <a:p>
            <a:pPr algn="r" rtl="1"/>
            <a:r>
              <a:rPr lang="ar-SA" sz="1500" dirty="0">
                <a:solidFill>
                  <a:schemeClr val="tx1"/>
                </a:solidFill>
                <a:cs typeface="B Nazanin" panose="00000400000000000000" pitchFamily="2" charset="-78"/>
              </a:rPr>
              <a:t>ادغام طب سنتي با سيستم بهداشتي درماني كشورها</a:t>
            </a:r>
            <a:endParaRPr lang="fa-IR" sz="15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ar-SA" sz="1500" dirty="0">
                <a:solidFill>
                  <a:schemeClr val="tx1"/>
                </a:solidFill>
                <a:cs typeface="B Nazanin" panose="00000400000000000000" pitchFamily="2" charset="-78"/>
              </a:rPr>
              <a:t> تعيين و تضمين ايمني، كارآيي و كيفيت فرآورده‌ها و روش‌هاي درماني</a:t>
            </a:r>
            <a:endParaRPr lang="fa-IR" sz="15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ar-SA" sz="1500" dirty="0">
                <a:solidFill>
                  <a:schemeClr val="tx1"/>
                </a:solidFill>
                <a:cs typeface="B Nazanin" panose="00000400000000000000" pitchFamily="2" charset="-78"/>
              </a:rPr>
              <a:t>افزايش دسترسي و ارا</a:t>
            </a:r>
            <a:r>
              <a:rPr lang="fa-IR" sz="1500" dirty="0">
                <a:solidFill>
                  <a:schemeClr val="tx1"/>
                </a:solidFill>
                <a:cs typeface="B Nazanin" panose="00000400000000000000" pitchFamily="2" charset="-78"/>
              </a:rPr>
              <a:t>ئ</a:t>
            </a:r>
            <a:r>
              <a:rPr lang="ar-SA" sz="1500" dirty="0">
                <a:solidFill>
                  <a:schemeClr val="tx1"/>
                </a:solidFill>
                <a:cs typeface="B Nazanin" panose="00000400000000000000" pitchFamily="2" charset="-78"/>
              </a:rPr>
              <a:t>ه‌ی خدمات طب سنتي</a:t>
            </a:r>
            <a:endParaRPr lang="fa-IR" sz="15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ar-SA" sz="1500" dirty="0">
                <a:solidFill>
                  <a:schemeClr val="tx1"/>
                </a:solidFill>
                <a:cs typeface="B Nazanin" panose="00000400000000000000" pitchFamily="2" charset="-78"/>
              </a:rPr>
              <a:t> ترويج استفاده منطقي </a:t>
            </a:r>
            <a:endParaRPr lang="fa-IR" sz="15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ar-SA" sz="1500" dirty="0">
                <a:solidFill>
                  <a:schemeClr val="tx1"/>
                </a:solidFill>
                <a:cs typeface="B Nazanin" panose="00000400000000000000" pitchFamily="2" charset="-78"/>
              </a:rPr>
              <a:t> حفظ و صيانت از آثار و منابع طب سنتي</a:t>
            </a:r>
            <a:endParaRPr lang="en-US" sz="15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089" y="2204904"/>
            <a:ext cx="2249251" cy="307397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4"/>
          <a:stretch/>
        </p:blipFill>
        <p:spPr>
          <a:xfrm>
            <a:off x="3931340" y="3115733"/>
            <a:ext cx="2341233" cy="3446410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2405" y="270006"/>
            <a:ext cx="1211196" cy="95741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Picture 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73" y="270006"/>
            <a:ext cx="1000828" cy="692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24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dvAuto="50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اهداف</a:t>
            </a:r>
            <a:endParaRPr lang="en-US" dirty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5296919"/>
              </p:ext>
            </p:extLst>
          </p:nvPr>
        </p:nvGraphicFramePr>
        <p:xfrm>
          <a:off x="2103120" y="2012728"/>
          <a:ext cx="8915400" cy="3778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041193" y="4750287"/>
            <a:ext cx="1140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fa-IR" sz="1600" dirty="0">
                <a:solidFill>
                  <a:srgbClr val="FF0000"/>
                </a:solidFill>
                <a:cs typeface="B Titr" panose="00000700000000000000" pitchFamily="2" charset="-78"/>
              </a:rPr>
              <a:t>آموزش سبک زندگی سالم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5006" y="2274654"/>
            <a:ext cx="1075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fa-IR" sz="1600" dirty="0">
                <a:solidFill>
                  <a:srgbClr val="FF0000"/>
                </a:solidFill>
                <a:cs typeface="B Titr" panose="00000700000000000000" pitchFamily="2" charset="-78"/>
              </a:rPr>
              <a:t>ترویج مهارت زندگی سالم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94967" y="6027876"/>
            <a:ext cx="11771586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rtl="1"/>
            <a:r>
              <a:rPr lang="fa-IR" b="1" dirty="0">
                <a:ln/>
                <a:solidFill>
                  <a:schemeClr val="accent3"/>
                </a:solidFill>
                <a:cs typeface="B Titr" panose="00000700000000000000" pitchFamily="2" charset="-78"/>
              </a:rPr>
              <a:t>ارتقاي سلامت و كاهش بار بيماري‌ها نیازمند افزايش سطح سواد سلامت مردم و تغيير رفتار سلامت آن‌هاست</a:t>
            </a:r>
            <a:endParaRPr lang="en-US" b="1" dirty="0">
              <a:ln/>
              <a:solidFill>
                <a:schemeClr val="accent3"/>
              </a:solidFill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73" y="270006"/>
            <a:ext cx="1000828" cy="692188"/>
          </a:xfrm>
          <a:prstGeom prst="rect">
            <a:avLst/>
          </a:prstGeom>
        </p:spPr>
      </p:pic>
      <p:pic>
        <p:nvPicPr>
          <p:cNvPr id="12" name="Picture 11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2405" y="270006"/>
            <a:ext cx="1211196" cy="95741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5007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F29BDC4-A894-421D-A616-14079B9029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graphicEl>
                                              <a:dgm id="{AF29BDC4-A894-421D-A616-14079B9029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graphicEl>
                                              <a:dgm id="{AF29BDC4-A894-421D-A616-14079B9029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graphicEl>
                                              <a:dgm id="{AF29BDC4-A894-421D-A616-14079B9029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graphicEl>
                                              <a:dgm id="{AF29BDC4-A894-421D-A616-14079B9029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A5B41A8-645C-45F7-BA1E-61C6CFF425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graphicEl>
                                              <a:dgm id="{0A5B41A8-645C-45F7-BA1E-61C6CFF425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graphicEl>
                                              <a:dgm id="{0A5B41A8-645C-45F7-BA1E-61C6CFF425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graphicEl>
                                              <a:dgm id="{0A5B41A8-645C-45F7-BA1E-61C6CFF425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graphicEl>
                                              <a:dgm id="{0A5B41A8-645C-45F7-BA1E-61C6CFF425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D46F043-74E8-40F7-BB89-CAC05E6D11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graphicEl>
                                              <a:dgm id="{ED46F043-74E8-40F7-BB89-CAC05E6D11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graphicEl>
                                              <a:dgm id="{ED46F043-74E8-40F7-BB89-CAC05E6D11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graphicEl>
                                              <a:dgm id="{ED46F043-74E8-40F7-BB89-CAC05E6D11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graphicEl>
                                              <a:dgm id="{ED46F043-74E8-40F7-BB89-CAC05E6D11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763B382-7AB3-44EE-9A9C-20708BA789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graphicEl>
                                              <a:dgm id="{8763B382-7AB3-44EE-9A9C-20708BA789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graphicEl>
                                              <a:dgm id="{8763B382-7AB3-44EE-9A9C-20708BA789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graphicEl>
                                              <a:dgm id="{8763B382-7AB3-44EE-9A9C-20708BA789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graphicEl>
                                              <a:dgm id="{8763B382-7AB3-44EE-9A9C-20708BA789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0F7DED1-0A83-472A-88B7-A46F3209D6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graphicEl>
                                              <a:dgm id="{60F7DED1-0A83-472A-88B7-A46F3209D6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graphicEl>
                                              <a:dgm id="{60F7DED1-0A83-472A-88B7-A46F3209D6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graphicEl>
                                              <a:dgm id="{60F7DED1-0A83-472A-88B7-A46F3209D6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>
                                            <p:graphicEl>
                                              <a:dgm id="{60F7DED1-0A83-472A-88B7-A46F3209D6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 uiExpand="1">
        <p:bldSub>
          <a:bldDgm bld="one"/>
        </p:bldSub>
      </p:bldGraphic>
      <p:bldP spid="3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355" y="161414"/>
            <a:ext cx="1365453" cy="136125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Picture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36" y="341033"/>
            <a:ext cx="1366589" cy="10542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6681" y="1395282"/>
            <a:ext cx="11398638" cy="5191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Low" rtl="1">
              <a:lnSpc>
                <a:spcPct val="200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fa-IR" sz="16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بند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12 سیاست های کلی سلامت ابلاغ شده توسط مقام معظم رهبری</a:t>
            </a:r>
          </a:p>
          <a:p>
            <a:pPr marL="285750" lvl="0" indent="-285750" algn="justLow" rtl="1">
              <a:lnSpc>
                <a:spcPct val="200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اهداف کلی و کمی بخش سلامت در ششمین برنامه ی توسعه ی کشور</a:t>
            </a:r>
            <a:endParaRPr lang="fa-IR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285750" lvl="0" indent="-285750" algn="justLow" rtl="1">
              <a:lnSpc>
                <a:spcPct val="200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سند تحول دولت مردمی سیزدهم</a:t>
            </a:r>
          </a:p>
          <a:p>
            <a:pPr marL="285750" lvl="0" indent="-285750" algn="justLow" rtl="1">
              <a:lnSpc>
                <a:spcPct val="200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ماده 5 سند ملی گیاهان دارویی</a:t>
            </a:r>
          </a:p>
          <a:p>
            <a:pPr marL="285750" lvl="0" indent="-285750" algn="r" rtl="1">
              <a:lnSpc>
                <a:spcPct val="200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کمیسیون اصل 90 مجلس شورای اسلامی                                                                                                                  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285750" lvl="0" indent="-285750" algn="r" rtl="1">
              <a:lnSpc>
                <a:spcPct val="200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سند تقویت نظام شبکه بهداشتی و درمانی جمهوری اسلامی ایران</a:t>
            </a:r>
          </a:p>
          <a:p>
            <a:pPr marL="285750" lvl="0" indent="-285750" algn="r" rtl="1">
              <a:lnSpc>
                <a:spcPct val="200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بند ع تبصره 17 قانون برنامه و بودجه سال 1402: لزوم پوشش </a:t>
            </a:r>
            <a:r>
              <a:rPr lang="fa-IR" b="1" dirty="0" err="1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صددرصد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ادغام خدمات طب ایرانی تا پایان سال 1402 </a:t>
            </a:r>
          </a:p>
          <a:p>
            <a:pPr marL="285750" lvl="0" indent="-285750" algn="r" rtl="1">
              <a:lnSpc>
                <a:spcPct val="200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احکام لایحه برنامه هفتم پیشرفت . ماده 69 بند چ</a:t>
            </a:r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182" y="2570604"/>
            <a:ext cx="2880833" cy="178376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5" name="Rounded Rectangle 4"/>
          <p:cNvSpPr/>
          <p:nvPr/>
        </p:nvSpPr>
        <p:spPr>
          <a:xfrm>
            <a:off x="2495154" y="341034"/>
            <a:ext cx="6986031" cy="11056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B Titr" panose="00000700000000000000" pitchFamily="2" charset="-78"/>
              </a:rPr>
              <a:t>اهمیت ادغام طب ایرانی </a:t>
            </a:r>
          </a:p>
          <a:p>
            <a:pPr algn="ctr"/>
            <a:r>
              <a:rPr lang="fa-IR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B Titr" panose="00000700000000000000" pitchFamily="2" charset="-78"/>
              </a:rPr>
              <a:t>در اسناد </a:t>
            </a:r>
            <a:r>
              <a:rPr lang="fa-IR" sz="28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B Titr" panose="00000700000000000000" pitchFamily="2" charset="-78"/>
              </a:rPr>
              <a:t>بالادستی</a:t>
            </a:r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172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0377" y="-124707"/>
            <a:ext cx="10101431" cy="2438216"/>
          </a:xfrm>
        </p:spPr>
        <p:txBody>
          <a:bodyPr>
            <a:noAutofit/>
          </a:bodyPr>
          <a:lstStyle/>
          <a:p>
            <a:pPr algn="ctr"/>
            <a:br>
              <a:rPr lang="fa-IR" sz="3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br>
              <a:rPr lang="fa-IR" sz="3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br>
              <a:rPr lang="fa-IR" sz="3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سیاستهای سلامت ابلاغ شده مقام معظم رهبری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355" y="281802"/>
            <a:ext cx="1365453" cy="136125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Picture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65" y="591671"/>
            <a:ext cx="1366589" cy="10542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2436" y="2676772"/>
            <a:ext cx="11299372" cy="3551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0" indent="-182880" algn="justLow" defTabSz="914400" rtl="1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Corbel" pitchFamily="34" charset="0"/>
              <a:buChar char="•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12.بازشناسی، تبیین، ترویج، توسعه و نهادینه نمودن طب سنتی ایران</a:t>
            </a:r>
          </a:p>
          <a:p>
            <a:pPr marL="228600" lvl="0" indent="-182880" algn="justLow" defTabSz="914400" rtl="1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Corbel" pitchFamily="34" charset="0"/>
              <a:buChar char="•"/>
            </a:pPr>
            <a:r>
              <a:rPr lang="fa-IR" sz="1600" dirty="0">
                <a:solidFill>
                  <a:srgbClr val="818183">
                    <a:lumMod val="50000"/>
                  </a:srgbClr>
                </a:solidFill>
                <a:cs typeface="B Nazanin" panose="00000400000000000000" pitchFamily="2" charset="-78"/>
              </a:rPr>
              <a:t>12-1. ترویج کشت گیاهان دارویی تحت نظر وزارت جهاد کشاورزی و حمایت از توسعه نوآوری های علمی و فنی در تولید و عرضه فرآورده های دارویی سنتی تحت نظر وزارت بهداشت، درمان و آموزش پزشکی</a:t>
            </a:r>
          </a:p>
          <a:p>
            <a:pPr marL="228600" lvl="0" indent="-182880" algn="justLow" defTabSz="914400" rtl="1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Corbel" pitchFamily="34" charset="0"/>
              <a:buChar char="•"/>
            </a:pPr>
            <a:r>
              <a:rPr lang="fa-IR" sz="1600" dirty="0">
                <a:solidFill>
                  <a:srgbClr val="818183">
                    <a:lumMod val="50000"/>
                  </a:srgbClr>
                </a:solidFill>
                <a:cs typeface="B Nazanin" panose="00000400000000000000" pitchFamily="2" charset="-78"/>
              </a:rPr>
              <a:t>12-2. استاندارد سازی و روزآمد کردن روش های تشخیصی و درمانی طب سنتی و فرآورده های مرتبط با آن</a:t>
            </a:r>
          </a:p>
          <a:p>
            <a:pPr marL="228600" lvl="0" indent="-182880" algn="justLow" defTabSz="914400" rtl="1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Corbel" pitchFamily="34" charset="0"/>
              <a:buChar char="•"/>
            </a:pPr>
            <a:r>
              <a:rPr lang="fa-IR" sz="1600" dirty="0">
                <a:solidFill>
                  <a:srgbClr val="818183">
                    <a:lumMod val="50000"/>
                  </a:srgbClr>
                </a:solidFill>
                <a:cs typeface="B Nazanin" panose="00000400000000000000" pitchFamily="2" charset="-78"/>
              </a:rPr>
              <a:t>12-3. تبادل تجربیات با سایر کشورها در زمینه طب سنتی</a:t>
            </a:r>
          </a:p>
          <a:p>
            <a:pPr marL="228600" lvl="0" indent="-182880" algn="justLow" defTabSz="914400" rtl="1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Corbel" pitchFamily="34" charset="0"/>
              <a:buChar char="•"/>
            </a:pPr>
            <a:r>
              <a:rPr lang="fa-IR" sz="1600" dirty="0">
                <a:solidFill>
                  <a:srgbClr val="818183">
                    <a:lumMod val="50000"/>
                  </a:srgbClr>
                </a:solidFill>
                <a:cs typeface="B Nazanin" panose="00000400000000000000" pitchFamily="2" charset="-78"/>
              </a:rPr>
              <a:t>12-4. نظارت وزارت بهداشت، درمان و آموزش پزشکی بر ارائه خدمات طب سنتی و داروهای گیاهی</a:t>
            </a:r>
          </a:p>
          <a:p>
            <a:pPr marL="228600" lvl="0" indent="-182880" algn="justLow" defTabSz="914400" rtl="1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Corbel" pitchFamily="34" charset="0"/>
              <a:buChar char="•"/>
            </a:pPr>
            <a:r>
              <a:rPr lang="fa-IR" sz="1600" dirty="0">
                <a:solidFill>
                  <a:srgbClr val="818183">
                    <a:lumMod val="50000"/>
                  </a:srgbClr>
                </a:solidFill>
                <a:cs typeface="B Nazanin" panose="00000400000000000000" pitchFamily="2" charset="-78"/>
              </a:rPr>
              <a:t>12-5.  برقراری </a:t>
            </a:r>
            <a:r>
              <a:rPr lang="fa-IR" sz="1600" b="1" dirty="0">
                <a:solidFill>
                  <a:srgbClr val="818183">
                    <a:lumMod val="50000"/>
                  </a:srgbClr>
                </a:solidFill>
                <a:cs typeface="B Nazanin" panose="00000400000000000000" pitchFamily="2" charset="-78"/>
              </a:rPr>
              <a:t>تعامل و تبادل منطقی میان طب سنتی و طب نوین </a:t>
            </a:r>
            <a:r>
              <a:rPr lang="fa-IR" sz="1600" dirty="0">
                <a:solidFill>
                  <a:srgbClr val="818183">
                    <a:lumMod val="50000"/>
                  </a:srgbClr>
                </a:solidFill>
                <a:cs typeface="B Nazanin" panose="00000400000000000000" pitchFamily="2" charset="-78"/>
              </a:rPr>
              <a:t>برای هم افزایی تجربیات و روشهای درمانی</a:t>
            </a:r>
          </a:p>
          <a:p>
            <a:pPr marL="228600" lvl="0" indent="-182880" algn="justLow" defTabSz="914400" rtl="1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Corbel" pitchFamily="34" charset="0"/>
              <a:buChar char="•"/>
            </a:pPr>
            <a:r>
              <a:rPr lang="fa-IR" sz="1600" b="1" dirty="0">
                <a:solidFill>
                  <a:srgbClr val="818183">
                    <a:lumMod val="50000"/>
                  </a:srgbClr>
                </a:solidFill>
                <a:cs typeface="B Nazanin" panose="00000400000000000000" pitchFamily="2" charset="-78"/>
              </a:rPr>
              <a:t>12-6. اصلاح سبک زندگی </a:t>
            </a:r>
            <a:r>
              <a:rPr lang="fa-IR" sz="1600" dirty="0">
                <a:solidFill>
                  <a:srgbClr val="818183">
                    <a:lumMod val="50000"/>
                  </a:srgbClr>
                </a:solidFill>
                <a:cs typeface="B Nazanin" panose="00000400000000000000" pitchFamily="2" charset="-78"/>
              </a:rPr>
              <a:t>در عرصه تغذیه</a:t>
            </a:r>
          </a:p>
          <a:p>
            <a:pPr marL="285750" lvl="0" indent="-285750" algn="justLow" rtl="1">
              <a:lnSpc>
                <a:spcPct val="200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36" y="3761790"/>
            <a:ext cx="2747436" cy="17858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586217519"/>
      </p:ext>
    </p:extLst>
  </p:cSld>
  <p:clrMapOvr>
    <a:masterClrMapping/>
  </p:clrMapOvr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2878</TotalTime>
  <Words>2659</Words>
  <Application>Microsoft Office PowerPoint</Application>
  <PresentationFormat>Widescreen</PresentationFormat>
  <Paragraphs>418</Paragraphs>
  <Slides>46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46</vt:i4>
      </vt:variant>
    </vt:vector>
  </HeadingPairs>
  <TitlesOfParts>
    <vt:vector size="64" baseType="lpstr">
      <vt:lpstr>2  Titr</vt:lpstr>
      <vt:lpstr>Arial</vt:lpstr>
      <vt:lpstr>B Nazanin</vt:lpstr>
      <vt:lpstr>B Titr</vt:lpstr>
      <vt:lpstr>B Zar</vt:lpstr>
      <vt:lpstr>BMitra</vt:lpstr>
      <vt:lpstr>BMitraBold</vt:lpstr>
      <vt:lpstr>Calibri</vt:lpstr>
      <vt:lpstr>Corbel</vt:lpstr>
      <vt:lpstr>Shabnam</vt:lpstr>
      <vt:lpstr>Symbol</vt:lpstr>
      <vt:lpstr>system-ui</vt:lpstr>
      <vt:lpstr>Times New Roman</vt:lpstr>
      <vt:lpstr>Trebuchet MS</vt:lpstr>
      <vt:lpstr>Wingdings</vt:lpstr>
      <vt:lpstr>Wingdings 3</vt:lpstr>
      <vt:lpstr>Basis</vt:lpstr>
      <vt:lpstr>Facet</vt:lpstr>
      <vt:lpstr>PowerPoint Presentation</vt:lpstr>
      <vt:lpstr>برنامه ادغام آموزه های طب ایرانی  در نظام سلامت </vt:lpstr>
      <vt:lpstr>PowerPoint Presentation</vt:lpstr>
      <vt:lpstr>PowerPoint Presentation</vt:lpstr>
      <vt:lpstr>PowerPoint Presentation</vt:lpstr>
      <vt:lpstr>راهبرد طب سنتی و مکمل  سازمان جهانی بهداشت</vt:lpstr>
      <vt:lpstr>اهداف</vt:lpstr>
      <vt:lpstr>PowerPoint Presentation</vt:lpstr>
      <vt:lpstr>    سیاستهای سلامت ابلاغ شده مقام معظم رهبری</vt:lpstr>
      <vt:lpstr> اهداف کلی و کمی بخش سلامت  در ششمین برنامه ی توسعه ی کشور</vt:lpstr>
      <vt:lpstr>    سند تحول دولت مردمی دولت سیزدهم</vt:lpstr>
      <vt:lpstr>    سند تقویت نظام شبکه بهداشتی و درمانی جمهوری اسلامی ایران</vt:lpstr>
      <vt:lpstr>    اولویت های بهداشتی وزارت بهداشت سال 1402</vt:lpstr>
      <vt:lpstr>    بند (ع) تبصره 17 قانون برنامه بودجه سال 1402</vt:lpstr>
      <vt:lpstr>احکام لایحه برنامه هفتم پیشرفت </vt:lpstr>
      <vt:lpstr>    ماده 5 سند ملّی گیاهان دارویی و طب سنتی مصوب شورای عالی انقلاب فرهنگی </vt:lpstr>
      <vt:lpstr>کمیسیون اصل 90 مجلس شورای اسلامی</vt:lpstr>
      <vt:lpstr>مصوبات جلسه کمیسیون اصل 90  دیماه 1403</vt:lpstr>
      <vt:lpstr>PowerPoint Presentation</vt:lpstr>
      <vt:lpstr>PowerPoint Presentation</vt:lpstr>
      <vt:lpstr>PowerPoint Presentation</vt:lpstr>
      <vt:lpstr>اقدامات کلی برنامه  </vt:lpstr>
      <vt:lpstr>PowerPoint Presentation</vt:lpstr>
      <vt:lpstr>PowerPoint Presentation</vt:lpstr>
      <vt:lpstr>ابلاغ آغاز طرح پایلوت ادغام خدمات طب ایرانی در نظام شبکه بهداشت و درمان شهرستان اردکان توسط آقای دکتر رئیسی معاون محترم بهداشت (98/11/28)  </vt:lpstr>
      <vt:lpstr>PowerPoint Presentation</vt:lpstr>
      <vt:lpstr>بازدید وزیر بهداشت وقت از طرح ادغام (روستای ترک آباد) 1400/4/8</vt:lpstr>
      <vt:lpstr>اجرای برنامه آزمایشی ادغام اردکان یزد در 12 خانه‌ی بهداشت /تکمیل شناسنامه برای 7210 نفر از8094نفر  </vt:lpstr>
      <vt:lpstr>PowerPoint Presentation</vt:lpstr>
      <vt:lpstr>PowerPoint Presentation</vt:lpstr>
      <vt:lpstr>اقدامات کلی بعد از شروع رسمی برنامه </vt:lpstr>
      <vt:lpstr>اقدامات سال 1401</vt:lpstr>
      <vt:lpstr>اقدامات سال 1401</vt:lpstr>
      <vt:lpstr>اقدامات سال 1402</vt:lpstr>
      <vt:lpstr>PowerPoint Presentation</vt:lpstr>
      <vt:lpstr>پرسشنامه بسته خدمت طب ایرانی برای مراجعه کنندگان بالای 6سال  در سامانه های نظام الکترونیک سلامت (سیب، سینا، پارسا و ناب) </vt:lpstr>
      <vt:lpstr>PowerPoint Presentation</vt:lpstr>
      <vt:lpstr>PowerPoint Presentation</vt:lpstr>
      <vt:lpstr>تا پایان سال 1403 </vt:lpstr>
      <vt:lpstr>PowerPoint Presentation</vt:lpstr>
      <vt:lpstr>نمونه پوسترهای کارشناسان طب ایرانی</vt:lpstr>
      <vt:lpstr>در حال حاضر: </vt:lpstr>
      <vt:lpstr>مدارس : </vt:lpstr>
      <vt:lpstr>اولویت های طب ایرانی در شبکه بهداشت -1403</vt:lpstr>
      <vt:lpstr>برنامه عملیاتی سال 1404</vt:lpstr>
      <vt:lpstr>PowerPoint Presentation</vt:lpstr>
    </vt:vector>
  </TitlesOfParts>
  <Company>health.gov.ir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کارگر شریف آباد دکترفاطمه</dc:creator>
  <cp:lastModifiedBy>ASUS</cp:lastModifiedBy>
  <cp:revision>595</cp:revision>
  <dcterms:created xsi:type="dcterms:W3CDTF">2022-11-12T06:41:41Z</dcterms:created>
  <dcterms:modified xsi:type="dcterms:W3CDTF">2025-08-20T03:00:48Z</dcterms:modified>
</cp:coreProperties>
</file>