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02" r:id="rId1"/>
  </p:sldMasterIdLst>
  <p:notesMasterIdLst>
    <p:notesMasterId r:id="rId13"/>
  </p:notesMasterIdLst>
  <p:sldIdLst>
    <p:sldId id="3390" r:id="rId2"/>
    <p:sldId id="3421" r:id="rId3"/>
    <p:sldId id="3436" r:id="rId4"/>
    <p:sldId id="3435" r:id="rId5"/>
    <p:sldId id="4242" r:id="rId6"/>
    <p:sldId id="4227" r:id="rId7"/>
    <p:sldId id="3432" r:id="rId8"/>
    <p:sldId id="3430" r:id="rId9"/>
    <p:sldId id="4240" r:id="rId10"/>
    <p:sldId id="4244" r:id="rId11"/>
    <p:sldId id="4239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6A46D17-865F-4FED-8112-A028254F85B0}">
          <p14:sldIdLst>
            <p14:sldId id="3390"/>
            <p14:sldId id="3421"/>
            <p14:sldId id="3436"/>
            <p14:sldId id="3435"/>
            <p14:sldId id="4242"/>
            <p14:sldId id="4227"/>
            <p14:sldId id="3432"/>
            <p14:sldId id="3430"/>
            <p14:sldId id="4240"/>
            <p14:sldId id="4244"/>
            <p14:sldId id="42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1" initials="u" lastIdx="1" clrIdx="0">
    <p:extLst>
      <p:ext uri="{19B8F6BF-5375-455C-9EA6-DF929625EA0E}">
        <p15:presenceInfo xmlns:p15="http://schemas.microsoft.com/office/powerpoint/2012/main" userId="user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FF99"/>
    <a:srgbClr val="CC3300"/>
    <a:srgbClr val="F6D4FC"/>
    <a:srgbClr val="660066"/>
    <a:srgbClr val="A7D5C0"/>
    <a:srgbClr val="CCFFFF"/>
    <a:srgbClr val="60A250"/>
    <a:srgbClr val="CC99FF"/>
    <a:srgbClr val="F3C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83865" autoAdjust="0"/>
  </p:normalViewPr>
  <p:slideViewPr>
    <p:cSldViewPr>
      <p:cViewPr varScale="1">
        <p:scale>
          <a:sx n="128" d="100"/>
          <a:sy n="128" d="100"/>
        </p:scale>
        <p:origin x="115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919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8C55A2A-81CF-42A1-BF2A-7F98DBEC1B0A}" type="datetimeFigureOut">
              <a:rPr lang="fa-IR" smtClean="0"/>
              <a:t>15/03/1448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CD33EC3-B7DC-4712-B9D1-763C7AB92E9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1634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41703" cy="728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6380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-612775" y="250033"/>
            <a:ext cx="8229600" cy="7560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5087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5288" y="205980"/>
            <a:ext cx="2095500" cy="215026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135688" cy="215026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7781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11188" y="1600201"/>
            <a:ext cx="8229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table</a:t>
            </a:r>
            <a:endParaRPr lang="fa-IR" noProof="0"/>
          </a:p>
        </p:txBody>
      </p:sp>
    </p:spTree>
    <p:extLst>
      <p:ext uri="{BB962C8B-B14F-4D97-AF65-F5344CB8AC3E}">
        <p14:creationId xmlns:p14="http://schemas.microsoft.com/office/powerpoint/2010/main" val="4139214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80"/>
            <a:ext cx="8383588" cy="21502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89051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1"/>
            <a:ext cx="4038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2188" y="1600201"/>
            <a:ext cx="4038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9905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1188" y="1600201"/>
            <a:ext cx="4038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2188" y="1600201"/>
            <a:ext cx="4038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80635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1188" y="1600200"/>
            <a:ext cx="4038600" cy="32027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1188" y="2034780"/>
            <a:ext cx="4038600" cy="3214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802188" y="1600201"/>
            <a:ext cx="4038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01725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1"/>
            <a:ext cx="4038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02188" y="1600200"/>
            <a:ext cx="4038600" cy="32027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02188" y="2034780"/>
            <a:ext cx="4038600" cy="3214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955770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11188" y="1600201"/>
            <a:ext cx="8229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chart</a:t>
            </a:r>
            <a:endParaRPr lang="fa-IR" noProof="0"/>
          </a:p>
        </p:txBody>
      </p:sp>
    </p:spTree>
    <p:extLst>
      <p:ext uri="{BB962C8B-B14F-4D97-AF65-F5344CB8AC3E}">
        <p14:creationId xmlns:p14="http://schemas.microsoft.com/office/powerpoint/2010/main" val="2172413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1188" y="1600201"/>
            <a:ext cx="4038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02188" y="1600200"/>
            <a:ext cx="4038600" cy="32027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02188" y="2034780"/>
            <a:ext cx="4038600" cy="3214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80248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12775" y="250033"/>
            <a:ext cx="8229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41703" cy="728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99686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-612775" y="250033"/>
            <a:ext cx="8229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40432865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-612775" y="250033"/>
            <a:ext cx="4038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3578225" y="250033"/>
            <a:ext cx="4038600" cy="7560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2303546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7E361-F9D1-4E29-84AC-2B01306882D5}" type="datetime1">
              <a:rPr lang="en-US" smtClean="0"/>
              <a:pPr/>
              <a:t>8/28/2026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E12F-1215-43AE-8C66-F5C6060A944E}" type="slidenum">
              <a:rPr lang="en-US" smtClean="0">
                <a:solidFill>
                  <a:srgbClr val="FEB80A">
                    <a:shade val="75000"/>
                  </a:srgbClr>
                </a:solidFill>
              </a:rPr>
              <a:pPr/>
              <a:t>‹#›</a:t>
            </a:fld>
            <a:endParaRPr lang="en-US">
              <a:solidFill>
                <a:srgbClr val="FEB80A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25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9612"/>
            <a:ext cx="8229600" cy="3265010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>
            <a:lvl1pPr algn="just" rtl="1">
              <a:defRPr sz="1350" b="1">
                <a:solidFill>
                  <a:srgbClr val="336699"/>
                </a:solidFill>
                <a:cs typeface="B Yekan" panose="00000400000000000000" pitchFamily="2" charset="-78"/>
              </a:defRPr>
            </a:lvl1pPr>
            <a:lvl2pPr algn="just" rtl="1">
              <a:defRPr sz="1350" b="1">
                <a:solidFill>
                  <a:srgbClr val="336699"/>
                </a:solidFill>
                <a:cs typeface="B Yekan" panose="00000400000000000000" pitchFamily="2" charset="-78"/>
              </a:defRPr>
            </a:lvl2pPr>
            <a:lvl3pPr algn="just" rtl="1">
              <a:defRPr sz="1350" b="1">
                <a:solidFill>
                  <a:srgbClr val="336699"/>
                </a:solidFill>
                <a:cs typeface="B Yekan" panose="00000400000000000000" pitchFamily="2" charset="-78"/>
              </a:defRPr>
            </a:lvl3pPr>
            <a:lvl4pPr algn="just" rtl="1">
              <a:defRPr sz="1350" b="1">
                <a:solidFill>
                  <a:srgbClr val="336699"/>
                </a:solidFill>
                <a:cs typeface="B Yekan" panose="00000400000000000000" pitchFamily="2" charset="-78"/>
              </a:defRPr>
            </a:lvl4pPr>
            <a:lvl5pPr algn="just" rtl="1">
              <a:defRPr sz="1350" b="1">
                <a:solidFill>
                  <a:srgbClr val="336699"/>
                </a:solidFill>
                <a:cs typeface="B Yekan" panose="00000400000000000000" pitchFamily="2" charset="-78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57200" y="828004"/>
            <a:ext cx="8229600" cy="425759"/>
          </a:xfr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>
            <a:lvl1pPr algn="just" rtl="1">
              <a:defRPr sz="2100" b="1">
                <a:solidFill>
                  <a:srgbClr val="336699"/>
                </a:solidFill>
                <a:cs typeface="B Titr" pitchFamily="2" charset="-78"/>
              </a:defRPr>
            </a:lvl1pPr>
            <a:lvl2pPr algn="just" rtl="1">
              <a:defRPr sz="2100" b="1">
                <a:solidFill>
                  <a:srgbClr val="336699"/>
                </a:solidFill>
                <a:cs typeface="B Titr" pitchFamily="2" charset="-78"/>
              </a:defRPr>
            </a:lvl2pPr>
            <a:lvl3pPr algn="just" rtl="1">
              <a:defRPr sz="2100" b="1">
                <a:solidFill>
                  <a:srgbClr val="336699"/>
                </a:solidFill>
                <a:cs typeface="B Titr" pitchFamily="2" charset="-78"/>
              </a:defRPr>
            </a:lvl3pPr>
            <a:lvl4pPr algn="just" rtl="1">
              <a:defRPr sz="2100" b="1">
                <a:solidFill>
                  <a:srgbClr val="336699"/>
                </a:solidFill>
                <a:cs typeface="B Titr" pitchFamily="2" charset="-78"/>
              </a:defRPr>
            </a:lvl4pPr>
            <a:lvl5pPr algn="just" rtl="1">
              <a:defRPr sz="2100" b="1">
                <a:solidFill>
                  <a:srgbClr val="336699"/>
                </a:solidFill>
                <a:cs typeface="B Titr" pitchFamily="2" charset="-78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>
          <a:xfrm>
            <a:off x="4124672" y="4806850"/>
            <a:ext cx="4839816" cy="357188"/>
          </a:xfrm>
        </p:spPr>
        <p:txBody>
          <a:bodyPr/>
          <a:lstStyle>
            <a:lvl1pPr rtl="1">
              <a:defRPr sz="825">
                <a:cs typeface="B Yekan" panose="00000400000000000000" pitchFamily="2" charset="-78"/>
              </a:defRPr>
            </a:lvl1pPr>
          </a:lstStyle>
          <a:p>
            <a:endParaRPr lang="fa-IR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دبیرخانه هیات امنای دانشگاه های علوم پزشکی کلان منطقه هفت 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omana.mui.ac.ir</a:t>
            </a:r>
            <a:endParaRPr lang="es-E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s-ES" sz="788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6277E22-2CAD-4EF7-B3D4-48977F543B2E}" type="slidenum">
              <a:rPr lang="es-ES" smtClean="0"/>
              <a:pPr/>
              <a:t>‹#›</a:t>
            </a:fld>
            <a:endParaRPr lang="es-ES" dirty="0"/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 bwMode="auto">
          <a:xfrm>
            <a:off x="5652121" y="3759883"/>
            <a:ext cx="3241817" cy="70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s-E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25A2FF"/>
                </a:solidFill>
                <a:latin typeface="Arial" charset="0"/>
                <a:ea typeface="+mn-ea"/>
                <a:cs typeface="B Yekan" panose="00000400000000000000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 rtl="1"/>
            <a:endParaRPr lang="fa-IR" sz="900" dirty="0"/>
          </a:p>
          <a:p>
            <a:pPr algn="r" rtl="1"/>
            <a:endParaRPr lang="fa-IR" sz="900" dirty="0"/>
          </a:p>
          <a:p>
            <a:pPr rtl="1"/>
            <a:endParaRPr lang="es-ES" sz="825" dirty="0"/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6300192" y="4731990"/>
            <a:ext cx="259374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41703" cy="728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4682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r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7223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600201"/>
            <a:ext cx="4038600" cy="756047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2188" y="1600201"/>
            <a:ext cx="4038600" cy="756047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41703" cy="728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289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EC3B24-4023-4E6E-8CD1-D0A4A4677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41703" cy="728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7999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41703" cy="728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4196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41703" cy="728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9686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r">
              <a:defRPr sz="15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0498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r">
              <a:defRPr sz="15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2947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Rectangle 17">
            <a:extLst>
              <a:ext uri="{FF2B5EF4-FFF2-40B4-BE49-F238E27FC236}">
                <a16:creationId xmlns:a16="http://schemas.microsoft.com/office/drawing/2014/main" id="{43EB75FE-43D1-4B1F-8714-1242FBF60E8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3733800" y="0"/>
            <a:ext cx="5410200" cy="5143500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a-IR" sz="1350" u="none" dirty="0"/>
          </a:p>
        </p:txBody>
      </p:sp>
      <p:sp>
        <p:nvSpPr>
          <p:cNvPr id="1042" name="Oval 18">
            <a:extLst>
              <a:ext uri="{FF2B5EF4-FFF2-40B4-BE49-F238E27FC236}">
                <a16:creationId xmlns:a16="http://schemas.microsoft.com/office/drawing/2014/main" id="{AC982675-9EDB-40DF-82BB-DAA04F28F8AD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0853" y="0"/>
            <a:ext cx="5603348" cy="5153025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571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a-IR" sz="1350" u="none"/>
          </a:p>
        </p:txBody>
      </p:sp>
      <p:sp>
        <p:nvSpPr>
          <p:cNvPr id="1039" name="Line 15">
            <a:extLst>
              <a:ext uri="{FF2B5EF4-FFF2-40B4-BE49-F238E27FC236}">
                <a16:creationId xmlns:a16="http://schemas.microsoft.com/office/drawing/2014/main" id="{11080B24-81A1-4638-BD97-802A806484A8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711771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fa-IR" sz="1350" u="none"/>
          </a:p>
        </p:txBody>
      </p:sp>
      <p:sp>
        <p:nvSpPr>
          <p:cNvPr id="1044" name="Line 20">
            <a:extLst>
              <a:ext uri="{FF2B5EF4-FFF2-40B4-BE49-F238E27FC236}">
                <a16:creationId xmlns:a16="http://schemas.microsoft.com/office/drawing/2014/main" id="{5CF60778-C19A-4179-87A0-AE01D04A5E64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4728767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fa-IR" sz="1350" u="none"/>
          </a:p>
        </p:txBody>
      </p:sp>
      <p:sp>
        <p:nvSpPr>
          <p:cNvPr id="1046" name="Rectangle 22">
            <a:extLst>
              <a:ext uri="{FF2B5EF4-FFF2-40B4-BE49-F238E27FC236}">
                <a16:creationId xmlns:a16="http://schemas.microsoft.com/office/drawing/2014/main" id="{3510477A-33B7-45BB-9E6E-909A30123FE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6699780" y="4797625"/>
            <a:ext cx="237648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rtl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1350" u="none" dirty="0">
                <a:solidFill>
                  <a:schemeClr val="tx2"/>
                </a:solidFill>
                <a:cs typeface="Arial" pitchFamily="34" charset="0"/>
              </a:rPr>
              <a:t>www.mui.ac.ir</a:t>
            </a:r>
          </a:p>
        </p:txBody>
      </p:sp>
      <p:pic>
        <p:nvPicPr>
          <p:cNvPr id="17416" name="Picture 25" descr="ARMNEW1">
            <a:extLst>
              <a:ext uri="{FF2B5EF4-FFF2-40B4-BE49-F238E27FC236}">
                <a16:creationId xmlns:a16="http://schemas.microsoft.com/office/drawing/2014/main" id="{C806FF12-FA90-4984-98CC-D8C55ECE6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452" y="-128588"/>
            <a:ext cx="631684" cy="83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26" descr="arm">
            <a:extLst>
              <a:ext uri="{FF2B5EF4-FFF2-40B4-BE49-F238E27FC236}">
                <a16:creationId xmlns:a16="http://schemas.microsoft.com/office/drawing/2014/main" id="{7773315A-1147-4ED6-B0B5-6F3DA8013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1" y="142743"/>
            <a:ext cx="5603348" cy="437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38087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825" r:id="rId2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1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cs typeface="B Titr" pitchFamily="2" charset="-78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cs typeface="B Titr" pitchFamily="2" charset="-78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cs typeface="B Titr" pitchFamily="2" charset="-78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cs typeface="B Titr" pitchFamily="2" charset="-78"/>
        </a:defRPr>
      </a:lvl5pPr>
      <a:lvl6pPr marL="342900" algn="ctr" rtl="1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cs typeface="B Titr" pitchFamily="2" charset="-78"/>
        </a:defRPr>
      </a:lvl6pPr>
      <a:lvl7pPr marL="685800" algn="ctr" rtl="1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cs typeface="B Titr" pitchFamily="2" charset="-78"/>
        </a:defRPr>
      </a:lvl7pPr>
      <a:lvl8pPr marL="1028700" algn="ctr" rtl="1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cs typeface="B Titr" pitchFamily="2" charset="-78"/>
        </a:defRPr>
      </a:lvl8pPr>
      <a:lvl9pPr marL="1371600" algn="ctr" rtl="1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cs typeface="B Titr" pitchFamily="2" charset="-78"/>
        </a:defRPr>
      </a:lvl9pPr>
    </p:titleStyle>
    <p:bodyStyle>
      <a:lvl1pPr marL="257175" indent="-257175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1800">
          <a:solidFill>
            <a:schemeClr val="tx2"/>
          </a:solidFill>
          <a:latin typeface="+mn-lt"/>
          <a:ea typeface="+mn-ea"/>
          <a:cs typeface="+mn-cs"/>
        </a:defRPr>
      </a:lvl1pPr>
      <a:lvl2pPr marL="557213" indent="-214313" algn="r" rtl="1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1800">
          <a:solidFill>
            <a:schemeClr val="tx2"/>
          </a:solidFill>
          <a:latin typeface="+mn-lt"/>
          <a:cs typeface="B Mitra" pitchFamily="2" charset="-78"/>
        </a:defRPr>
      </a:lvl2pPr>
      <a:lvl3pPr marL="857250" indent="-17145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800">
          <a:solidFill>
            <a:schemeClr val="tx2"/>
          </a:solidFill>
          <a:latin typeface="+mn-lt"/>
          <a:cs typeface="B Mitra" pitchFamily="2" charset="-78"/>
        </a:defRPr>
      </a:lvl3pPr>
      <a:lvl4pPr marL="1200150" indent="-171450" algn="r" rtl="1" eaLnBrk="1" fontAlgn="base" hangingPunct="1">
        <a:spcBef>
          <a:spcPct val="20000"/>
        </a:spcBef>
        <a:spcAft>
          <a:spcPct val="0"/>
        </a:spcAft>
        <a:buChar char="–"/>
        <a:defRPr sz="1800">
          <a:solidFill>
            <a:schemeClr val="tx2"/>
          </a:solidFill>
          <a:latin typeface="+mn-lt"/>
          <a:cs typeface="B Mitra" pitchFamily="2" charset="-78"/>
        </a:defRPr>
      </a:lvl4pPr>
      <a:lvl5pPr marL="1543050" indent="-171450" algn="r" rtl="1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2"/>
          </a:solidFill>
          <a:latin typeface="+mn-lt"/>
          <a:cs typeface="B Mitra" pitchFamily="2" charset="-78"/>
        </a:defRPr>
      </a:lvl5pPr>
      <a:lvl6pPr marL="1885950" indent="-171450" algn="r" rtl="1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2"/>
          </a:solidFill>
          <a:latin typeface="+mn-lt"/>
          <a:cs typeface="B Mitra" pitchFamily="2" charset="-78"/>
        </a:defRPr>
      </a:lvl6pPr>
      <a:lvl7pPr marL="2228850" indent="-171450" algn="r" rtl="1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2"/>
          </a:solidFill>
          <a:latin typeface="+mn-lt"/>
          <a:cs typeface="B Mitra" pitchFamily="2" charset="-78"/>
        </a:defRPr>
      </a:lvl7pPr>
      <a:lvl8pPr marL="2571750" indent="-171450" algn="r" rtl="1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2"/>
          </a:solidFill>
          <a:latin typeface="+mn-lt"/>
          <a:cs typeface="B Mitra" pitchFamily="2" charset="-78"/>
        </a:defRPr>
      </a:lvl8pPr>
      <a:lvl9pPr marL="2914650" indent="-171450" algn="r" rtl="1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tx2"/>
          </a:solidFill>
          <a:latin typeface="+mn-lt"/>
          <a:cs typeface="B Mitra" pitchFamily="2" charset="-78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95" y="1350110"/>
            <a:ext cx="5955495" cy="198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7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7489E-514F-4C4E-BFF5-1543A4DEB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3640" y="1350110"/>
            <a:ext cx="2901395" cy="274869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ابلاغ </a:t>
            </a:r>
            <a:r>
              <a:rPr lang="fa-IR" sz="20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شرح وظایف هیات امنای کانون سلامت محلات </a:t>
            </a:r>
            <a:r>
              <a:rPr lang="fa-I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درخصوص آمادگی در شرایط </a:t>
            </a:r>
            <a:r>
              <a:rPr lang="fa-IR" sz="20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جنگ نظامی </a:t>
            </a:r>
            <a:r>
              <a:rPr lang="fa-I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 شبکه های بهداشت و درمان تابعه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74D3EC-1072-49DD-904F-5C26D4A0E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5" y="0"/>
            <a:ext cx="4656044" cy="514350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9656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7E3C43-4C11-4FE0-9BFD-BAC1EBE313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10" t="40088" r="61160" b="18852"/>
          <a:stretch/>
        </p:blipFill>
        <p:spPr>
          <a:xfrm>
            <a:off x="3655770" y="281175"/>
            <a:ext cx="4123035" cy="4328597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162D97-1E18-4367-A219-C124E1B6E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60" y="2138778"/>
            <a:ext cx="3223757" cy="86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9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334A9-36AA-49C4-AA3D-A6CB72EBF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140" y="98277"/>
            <a:ext cx="7779720" cy="1068935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2400" b="1" dirty="0">
                <a:solidFill>
                  <a:srgbClr val="A7D5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اقدامات دانشگاه علوم پزشکی اصفهان در راستای عملیاتی نمودن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a-IR" sz="2000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مدیریت محله محور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57A19AC-4E13-4629-BF41-629C048B7ABF}"/>
              </a:ext>
            </a:extLst>
          </p:cNvPr>
          <p:cNvGrpSpPr/>
          <p:nvPr/>
        </p:nvGrpSpPr>
        <p:grpSpPr>
          <a:xfrm>
            <a:off x="448965" y="1808225"/>
            <a:ext cx="4901773" cy="2535602"/>
            <a:chOff x="-126799" y="988958"/>
            <a:chExt cx="8625066" cy="480037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AB84BCC-DD0E-46AC-B3A3-9DD2F9D5E7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6799" y="988958"/>
              <a:ext cx="2838009" cy="3786160"/>
            </a:xfrm>
            <a:prstGeom prst="rect">
              <a:avLst/>
            </a:prstGeom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3D6A719-8F2F-435B-8A47-728CCF9400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95" r="2310"/>
            <a:stretch/>
          </p:blipFill>
          <p:spPr>
            <a:xfrm>
              <a:off x="5711137" y="1885265"/>
              <a:ext cx="2787130" cy="3904070"/>
            </a:xfrm>
            <a:prstGeom prst="rect">
              <a:avLst/>
            </a:prstGeom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4F7DAD1-5C11-46E2-8632-CB879E84C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0733" y="1437465"/>
              <a:ext cx="2842512" cy="4010413"/>
            </a:xfrm>
            <a:prstGeom prst="rect">
              <a:avLst/>
            </a:prstGeom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35DFBA2F-953D-4E30-81D7-7096C108AEE5}"/>
              </a:ext>
            </a:extLst>
          </p:cNvPr>
          <p:cNvSpPr/>
          <p:nvPr/>
        </p:nvSpPr>
        <p:spPr>
          <a:xfrm>
            <a:off x="4739918" y="1501981"/>
            <a:ext cx="427574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هماهنگی و پیگیری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مدیریت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محله‌محور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در قالب: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457200" marR="0" lvl="0" indent="-457200" algn="r" defTabSz="4572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2000" b="1" dirty="0" err="1"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B Mitra" panose="00000400000000000000" pitchFamily="2" charset="-78"/>
              </a:rPr>
              <a:t>طرح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6D4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 ش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F6D4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ـ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6D4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هید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6D4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6D4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سلامی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srgbClr val="F6D4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457200" marR="0" lvl="0" indent="-457200" algn="r" defTabSz="4572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457200" marR="0" lvl="0" indent="-457200" algn="r" defTabSz="457200" rtl="1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شبکه مدیریت محله محور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/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</a:b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 </a:t>
            </a:r>
            <a:endParaRPr lang="en-US" sz="2000" b="1" dirty="0">
              <a:solidFill>
                <a:schemeClr val="tx2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457200" marR="0" lvl="0" indent="-457200" algn="r" defTabSz="457200" rtl="1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تعیین‌کننده‌های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اجتماعی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سلامت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R="0" lvl="0" algn="r" defTabSz="457200" rtl="1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ocial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D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B Mitra" panose="00000400000000000000" pitchFamily="2" charset="-78"/>
              </a:rPr>
              <a:t>etermin</a:t>
            </a:r>
            <a:r>
              <a:rPr lang="en-US" sz="2000" b="1" dirty="0"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B Mitra" panose="00000400000000000000" pitchFamily="2" charset="-78"/>
              </a:rPr>
              <a:t>ants of </a:t>
            </a:r>
            <a:r>
              <a:rPr lang="en-US" sz="2000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B Mitra" panose="00000400000000000000" pitchFamily="2" charset="-78"/>
              </a:rPr>
              <a:t>H</a:t>
            </a:r>
            <a:r>
              <a:rPr lang="en-US" sz="2000" b="1" dirty="0"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B Mitra" panose="00000400000000000000" pitchFamily="2" charset="-78"/>
              </a:rPr>
              <a:t>ealth</a:t>
            </a:r>
            <a:r>
              <a:rPr lang="fa-IR" sz="2000" b="1" dirty="0">
                <a:solidFill>
                  <a:schemeClr val="tx2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B Mitra" panose="00000400000000000000" pitchFamily="2" charset="-78"/>
              </a:rPr>
              <a:t>)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5000"/>
                </a:schemeClr>
              </a:solidFill>
              <a:effectLst/>
              <a:uLnTx/>
              <a:uFillTx/>
              <a:latin typeface="Tw Cen MT" panose="020B0602020104020603" pitchFamily="34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082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1818C-1075-4316-AE14-3FF3820BE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400" b="1" dirty="0">
                <a:solidFill>
                  <a:srgbClr val="FFFF00"/>
                </a:solidFill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مشترکات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طرح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مدیریت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محله‌محور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،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طرح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شهید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سلامی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و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شیوه‌نامه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مداخلات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تعیین‌کننده‌های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اجتماعی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سلامت</a:t>
            </a:r>
            <a:endParaRPr lang="fa-IR" sz="24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27D5EE3-3955-442E-A447-F97F49C1FC8E}"/>
              </a:ext>
            </a:extLst>
          </p:cNvPr>
          <p:cNvGraphicFramePr>
            <a:graphicFrameLocks noGrp="1"/>
          </p:cNvGraphicFramePr>
          <p:nvPr/>
        </p:nvGraphicFramePr>
        <p:xfrm>
          <a:off x="296260" y="1197405"/>
          <a:ext cx="8551480" cy="32336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57267163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72275680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628212528"/>
                    </a:ext>
                  </a:extLst>
                </a:gridCol>
                <a:gridCol w="2379280">
                  <a:extLst>
                    <a:ext uri="{9D8B030D-6E8A-4147-A177-3AD203B41FA5}">
                      <a16:colId xmlns:a16="http://schemas.microsoft.com/office/drawing/2014/main" val="1232267356"/>
                    </a:ext>
                  </a:extLst>
                </a:gridCol>
              </a:tblGrid>
              <a:tr h="4639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محور مشترک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طرح مدیریت محله‌محور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طرح شهید سلامی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شیوه‌نامه ساماندهی مداخلات تعیین‌کننده‌های اجتماعی سلامت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3973982493"/>
                  </a:ext>
                </a:extLst>
              </a:tr>
              <a:tr h="304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رویکرد اجتماع‌محور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تمرکز بر محله و ساکنان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تمرکز بر جامعه محلی و خانواده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تمرکز بر جامعه و گروه‌های هدف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2139162013"/>
                  </a:ext>
                </a:extLst>
              </a:tr>
              <a:tr h="304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مشارکت مردم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مشارکت فعال شهروندان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جلب مشارکت داوطلبان محلی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مشارکت مردمی و بین‌بخشی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51375419"/>
                  </a:ext>
                </a:extLst>
              </a:tr>
              <a:tr h="304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توجه به عوامل اجتماعی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مسائل اجتماعی و فرهنگی محله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عوامل اجتماعی مؤثر بر آسیب‌ها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تعیین‌کننده‌های اجتماعی سلامت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1941377041"/>
                  </a:ext>
                </a:extLst>
              </a:tr>
              <a:tr h="304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همکاری بین‌بخشی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هماهنگی نهادهای محلی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همکاری دستگاه‌های اجرایی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همکاری سازمان‌ها و وزارتخانه‌ها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295334904"/>
                  </a:ext>
                </a:extLst>
              </a:tr>
              <a:tr h="304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پیشگیری‌محوری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پیشگیری از آسیب‌های محله‌ای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پیشگیری از آسیب‌های اجتماعی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پیشگیری از بیماری‌ها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819642819"/>
                  </a:ext>
                </a:extLst>
              </a:tr>
              <a:tr h="304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عدالت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 و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کاهش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نابرابری</a:t>
                      </a:r>
                      <a:endParaRPr lang="en-US" sz="1400" b="1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توجه به محله‌های کم‌برخوردار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حمایت از گروه‌های آسیب‌پذیر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کاهش نابرابری سلامت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161543729"/>
                  </a:ext>
                </a:extLst>
              </a:tr>
              <a:tr h="304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نیازسنجی محلی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شناسایی نیازهای محله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مسئله‌یابی اجتماعی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شناسایی عوامل خطر اجتماعی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89426948"/>
                  </a:ext>
                </a:extLst>
              </a:tr>
              <a:tr h="304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توانمندسازی جامعه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افزایش ظرفیت محلی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توانمندسازی خانواده و جامعه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توانمندسازی اجتماعی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2676470461"/>
                  </a:ext>
                </a:extLst>
              </a:tr>
              <a:tr h="304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نگاه چندبعدی به سلامت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سلامت اجتماعی و محیطی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سلامت اجتماعی و روانی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سلامت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جسمی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،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روانی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 و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اجتماعی</a:t>
                      </a:r>
                      <a:endParaRPr lang="en-US" sz="1400" b="1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57593" marR="57593" marT="0" marB="0"/>
                </a:tc>
                <a:extLst>
                  <a:ext uri="{0D108BD9-81ED-4DB2-BD59-A6C34878D82A}">
                    <a16:rowId xmlns:a16="http://schemas.microsoft.com/office/drawing/2014/main" val="3526491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124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3E933-37BB-4F11-9EF5-E94865335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تفاوت‌های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طرح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مدیریت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محله‌محور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،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طرح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شهید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سلامی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و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شیوه‌نامه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مداخلات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تعیین‌کننده‌های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اجتماعی</a:t>
            </a:r>
            <a:r>
              <a:rPr lang="en-US" sz="2400" b="1" kern="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سلامت</a:t>
            </a:r>
            <a:endParaRPr lang="fa-IR" sz="2400" dirty="0">
              <a:solidFill>
                <a:srgbClr val="FFFF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7BFC28C-78CD-4E3D-B22C-B996977EA540}"/>
              </a:ext>
            </a:extLst>
          </p:cNvPr>
          <p:cNvGraphicFramePr>
            <a:graphicFrameLocks noGrp="1"/>
          </p:cNvGraphicFramePr>
          <p:nvPr/>
        </p:nvGraphicFramePr>
        <p:xfrm>
          <a:off x="601670" y="1063227"/>
          <a:ext cx="8085130" cy="34936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1395">
                  <a:extLst>
                    <a:ext uri="{9D8B030D-6E8A-4147-A177-3AD203B41FA5}">
                      <a16:colId xmlns:a16="http://schemas.microsoft.com/office/drawing/2014/main" val="165630984"/>
                    </a:ext>
                  </a:extLst>
                </a:gridCol>
                <a:gridCol w="2241245">
                  <a:extLst>
                    <a:ext uri="{9D8B030D-6E8A-4147-A177-3AD203B41FA5}">
                      <a16:colId xmlns:a16="http://schemas.microsoft.com/office/drawing/2014/main" val="4010411453"/>
                    </a:ext>
                  </a:extLst>
                </a:gridCol>
                <a:gridCol w="2241245">
                  <a:extLst>
                    <a:ext uri="{9D8B030D-6E8A-4147-A177-3AD203B41FA5}">
                      <a16:colId xmlns:a16="http://schemas.microsoft.com/office/drawing/2014/main" val="3658174297"/>
                    </a:ext>
                  </a:extLst>
                </a:gridCol>
                <a:gridCol w="2241245">
                  <a:extLst>
                    <a:ext uri="{9D8B030D-6E8A-4147-A177-3AD203B41FA5}">
                      <a16:colId xmlns:a16="http://schemas.microsoft.com/office/drawing/2014/main" val="1954670588"/>
                    </a:ext>
                  </a:extLst>
                </a:gridCol>
              </a:tblGrid>
              <a:tr h="5822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محور تفاوت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طرح مدیریت محله‌محور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طرح شهید سلامی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شیوه‌نامه تعیین‌کننده‌های اجتماعی سلامت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8715256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نهاد متولی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شهرداری و مدیریت شهری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سپاه و بسیج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وزارت بهداشت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1118400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سطح مداخله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محله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جامعه، خانواده، محله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محلی، منطقه‌ای و ملی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237141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هدف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اصلی</a:t>
                      </a:r>
                      <a:endParaRPr lang="en-US" sz="1400" b="1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ارتقای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کیفیت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زندگی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محله</a:t>
                      </a:r>
                      <a:endParaRPr lang="en-US" sz="1400" b="1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کاهش آسیب‌های اجتماعی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ارتقای سلامت و کاهش نابرابری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9590339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نگاه به سلامت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غیرمستقیم و اجتماعی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اجتماعی–فرهنگی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مستقیم و علمی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2121173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گروه هدف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ساکنان محله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گروه‌های آسیب‌پذیر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جمعیت عمومی و پرخطر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7993082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ماهیت مداخلات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مدیریتی و خدماتی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حمایتی و اجتماعی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سیاستی و برنامه‌ای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9417588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پشتوانه نظری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مدیریت شهری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رویکرد جهادی اجتماعی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نظریه SDH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3497629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سطح الزام‌آوری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نیمه‌رسمی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مأموریتی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رسمی و ابلاغی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3281002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ابزار اجرا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سرای محله و شورایاری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شبکه داوطلبان بسیج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نظام سلامت و ارجاع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2275219"/>
                  </a:ext>
                </a:extLst>
              </a:tr>
              <a:tr h="291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افق زمانی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بلندمدت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cs typeface="B Mitra" panose="00000400000000000000" pitchFamily="2" charset="-78"/>
                        </a:rPr>
                        <a:t>کوتاه تا میان‌مدت</a:t>
                      </a:r>
                      <a:endParaRPr lang="en-US" sz="1400" b="1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میان‌مدت</a:t>
                      </a:r>
                      <a:r>
                        <a:rPr lang="en-US" sz="1400" b="1" dirty="0">
                          <a:effectLst/>
                          <a:cs typeface="B Mitra" panose="00000400000000000000" pitchFamily="2" charset="-78"/>
                        </a:rPr>
                        <a:t> و </a:t>
                      </a:r>
                      <a:r>
                        <a:rPr lang="en-US" sz="1400" b="1" dirty="0" err="1">
                          <a:effectLst/>
                          <a:cs typeface="B Mitra" panose="00000400000000000000" pitchFamily="2" charset="-78"/>
                        </a:rPr>
                        <a:t>بلندمدت</a:t>
                      </a:r>
                      <a:endParaRPr lang="en-US" sz="1400" b="1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B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9481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4787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855" y="176940"/>
            <a:ext cx="9144000" cy="51435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916" y="604849"/>
            <a:ext cx="1540961" cy="14384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65719" y="511509"/>
            <a:ext cx="2536272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25400" contourW="50800" prstMaterial="matte">
              <a:bevelT w="6350"/>
              <a:bevelB w="25400"/>
              <a:contourClr>
                <a:schemeClr val="tx2"/>
              </a:contourClr>
            </a:sp3d>
          </a:bodyPr>
          <a:lstStyle/>
          <a:p>
            <a:pPr algn="r" defTabSz="685800" rtl="1">
              <a:defRPr/>
            </a:pPr>
            <a:r>
              <a:rPr lang="fa-IR" sz="20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libri"/>
                <a:cs typeface="B Titr" panose="00000700000000000000" pitchFamily="2" charset="-78"/>
              </a:rPr>
              <a:t>مرکز خدمات جامع سلامت</a:t>
            </a:r>
            <a:endParaRPr lang="en-US" sz="200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libri"/>
              <a:cs typeface="B Titr" panose="00000700000000000000" pitchFamily="2" charset="-78"/>
            </a:endParaRPr>
          </a:p>
        </p:txBody>
      </p:sp>
      <p:sp>
        <p:nvSpPr>
          <p:cNvPr id="10" name="Line Callout 2 9"/>
          <p:cNvSpPr/>
          <p:nvPr/>
        </p:nvSpPr>
        <p:spPr>
          <a:xfrm>
            <a:off x="7150177" y="70596"/>
            <a:ext cx="1942950" cy="1737629"/>
          </a:xfrm>
          <a:prstGeom prst="borderCallout2">
            <a:avLst>
              <a:gd name="adj1" fmla="val 21657"/>
              <a:gd name="adj2" fmla="val -774"/>
              <a:gd name="adj3" fmla="val 47820"/>
              <a:gd name="adj4" fmla="val -12347"/>
              <a:gd name="adj5" fmla="val 77424"/>
              <a:gd name="adj6" fmla="val -115656"/>
            </a:avLst>
          </a:prstGeom>
          <a:solidFill>
            <a:srgbClr val="F6D4FC"/>
          </a:solidFill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685800" rtl="1">
              <a:lnSpc>
                <a:spcPts val="2000"/>
              </a:lnSpc>
              <a:defRPr/>
            </a:pPr>
            <a:r>
              <a:rPr lang="fa-IR" altLang="en-US" sz="15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anose="00000700000000000000" pitchFamily="2" charset="-78"/>
              </a:rPr>
              <a:t>وظایف تیم مدیریتی :</a:t>
            </a:r>
          </a:p>
          <a:p>
            <a:pPr algn="r" defTabSz="685800" rtl="1">
              <a:lnSpc>
                <a:spcPts val="2000"/>
              </a:lnSpc>
              <a:defRPr/>
            </a:pPr>
            <a:r>
              <a:rPr lang="fa-I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۱. تشکیل هیات امنای مرکز</a:t>
            </a:r>
            <a:endParaRPr lang="en-GB" alt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B Titr" pitchFamily="2" charset="-78"/>
            </a:endParaRPr>
          </a:p>
          <a:p>
            <a:pPr algn="r" defTabSz="685800" rtl="1">
              <a:lnSpc>
                <a:spcPts val="2000"/>
              </a:lnSpc>
              <a:defRPr/>
            </a:pPr>
            <a:r>
              <a:rPr lang="fa-IR" altLang="en-U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 2.مدیریت سلامت منطقه</a:t>
            </a:r>
            <a:endParaRPr lang="en-GB" altLang="en-US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B Titr" pitchFamily="2" charset="-78"/>
            </a:endParaRPr>
          </a:p>
          <a:p>
            <a:pPr algn="r" defTabSz="685800" rtl="1">
              <a:lnSpc>
                <a:spcPts val="2000"/>
              </a:lnSpc>
              <a:defRPr/>
            </a:pPr>
            <a:r>
              <a:rPr lang="fa-IR" altLang="en-U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3. نظارت</a:t>
            </a:r>
          </a:p>
          <a:p>
            <a:pPr algn="r" defTabSz="685800" rtl="1">
              <a:lnSpc>
                <a:spcPts val="2000"/>
              </a:lnSpc>
              <a:defRPr/>
            </a:pPr>
            <a:r>
              <a:rPr lang="fa-IR" altLang="en-U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4.آموزش</a:t>
            </a:r>
          </a:p>
          <a:p>
            <a:pPr algn="r" defTabSz="685800" rtl="1">
              <a:lnSpc>
                <a:spcPts val="2000"/>
              </a:lnSpc>
              <a:defRPr/>
            </a:pPr>
            <a:r>
              <a:rPr lang="fa-IR" altLang="en-U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5.مشارکت بین بخشی</a:t>
            </a:r>
          </a:p>
        </p:txBody>
      </p:sp>
      <p:sp>
        <p:nvSpPr>
          <p:cNvPr id="11" name="Line Callout 2 10"/>
          <p:cNvSpPr/>
          <p:nvPr/>
        </p:nvSpPr>
        <p:spPr>
          <a:xfrm>
            <a:off x="6069749" y="3293203"/>
            <a:ext cx="3031644" cy="1369239"/>
          </a:xfrm>
          <a:prstGeom prst="borderCallout2">
            <a:avLst>
              <a:gd name="adj1" fmla="val -1259"/>
              <a:gd name="adj2" fmla="val 41574"/>
              <a:gd name="adj3" fmla="val -1955"/>
              <a:gd name="adj4" fmla="val 41962"/>
              <a:gd name="adj5" fmla="val 871"/>
              <a:gd name="adj6" fmla="val 41340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C33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685800" rtl="1">
              <a:lnSpc>
                <a:spcPct val="150000"/>
              </a:lnSpc>
              <a:defRPr/>
            </a:pPr>
            <a:r>
              <a:rPr lang="fa-IR" altLang="en-US" sz="1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anose="00000700000000000000" pitchFamily="2" charset="-78"/>
              </a:rPr>
              <a:t>واحدهای ارائه خدمت در سطوح محیطی:</a:t>
            </a:r>
          </a:p>
          <a:p>
            <a:pPr algn="r" defTabSz="685800" rtl="1">
              <a:lnSpc>
                <a:spcPct val="150000"/>
              </a:lnSpc>
              <a:defRPr/>
            </a:pPr>
            <a:r>
              <a:rPr lang="fa-IR" altLang="en-US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anose="00000700000000000000" pitchFamily="2" charset="-78"/>
              </a:rPr>
              <a:t>۱. مرکز خدمات جامع سلامت (تعداد: 284)</a:t>
            </a:r>
          </a:p>
          <a:p>
            <a:pPr algn="r" defTabSz="685800" rtl="1">
              <a:lnSpc>
                <a:spcPct val="150000"/>
              </a:lnSpc>
              <a:defRPr/>
            </a:pPr>
            <a:r>
              <a:rPr lang="fa-IR" altLang="en-US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anose="00000700000000000000" pitchFamily="2" charset="-78"/>
              </a:rPr>
              <a:t>۲. پایگاه سلامت (تعداد:  230)</a:t>
            </a:r>
          </a:p>
          <a:p>
            <a:pPr algn="r" defTabSz="685800" rtl="1">
              <a:lnSpc>
                <a:spcPct val="150000"/>
              </a:lnSpc>
              <a:defRPr/>
            </a:pPr>
            <a:r>
              <a:rPr lang="fa-IR" altLang="en-US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anose="00000700000000000000" pitchFamily="2" charset="-78"/>
              </a:rPr>
              <a:t>3.خانه بهداشت (تعداد:  482 )</a:t>
            </a:r>
          </a:p>
        </p:txBody>
      </p:sp>
      <p:sp>
        <p:nvSpPr>
          <p:cNvPr id="12" name="Line Callout 2 11"/>
          <p:cNvSpPr/>
          <p:nvPr/>
        </p:nvSpPr>
        <p:spPr>
          <a:xfrm>
            <a:off x="64923" y="70596"/>
            <a:ext cx="2047315" cy="1611048"/>
          </a:xfrm>
          <a:prstGeom prst="borderCallout2">
            <a:avLst>
              <a:gd name="adj1" fmla="val 42363"/>
              <a:gd name="adj2" fmla="val 101972"/>
              <a:gd name="adj3" fmla="val 63168"/>
              <a:gd name="adj4" fmla="val 104131"/>
              <a:gd name="adj5" fmla="val 84871"/>
              <a:gd name="adj6" fmla="val 194530"/>
            </a:avLst>
          </a:prstGeom>
          <a:solidFill>
            <a:srgbClr val="F6D4FC"/>
          </a:solidFill>
          <a:ln>
            <a:solidFill>
              <a:srgbClr val="CC33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685800" rtl="1">
              <a:lnSpc>
                <a:spcPts val="2000"/>
              </a:lnSpc>
              <a:defRPr/>
            </a:pPr>
            <a:r>
              <a:rPr lang="fa-IR" sz="15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خدمات:</a:t>
            </a:r>
          </a:p>
          <a:p>
            <a:pPr algn="r" defTabSz="685800" rtl="1">
              <a:lnSpc>
                <a:spcPts val="2000"/>
              </a:lnSpc>
              <a:defRPr/>
            </a:pPr>
            <a:r>
              <a:rPr lang="fa-IR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۱. مشاوره تغذیه </a:t>
            </a:r>
          </a:p>
          <a:p>
            <a:pPr algn="r" defTabSz="685800" rtl="1">
              <a:lnSpc>
                <a:spcPts val="2000"/>
              </a:lnSpc>
              <a:defRPr/>
            </a:pPr>
            <a:r>
              <a:rPr lang="fa-IR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۲. مشاوره روانشناسی</a:t>
            </a:r>
          </a:p>
          <a:p>
            <a:pPr algn="r" defTabSz="685800" rtl="1">
              <a:lnSpc>
                <a:spcPts val="2000"/>
              </a:lnSpc>
              <a:defRPr/>
            </a:pPr>
            <a:r>
              <a:rPr lang="fa-IR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۳. خدمات دندانپزشکی</a:t>
            </a:r>
          </a:p>
          <a:p>
            <a:pPr algn="r" defTabSz="685800" rtl="1">
              <a:lnSpc>
                <a:spcPts val="2000"/>
              </a:lnSpc>
              <a:defRPr/>
            </a:pPr>
            <a:r>
              <a:rPr lang="fa-IR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۴. خدمات پاراکلینیک</a:t>
            </a:r>
          </a:p>
          <a:p>
            <a:pPr algn="r" defTabSz="685800" rtl="1">
              <a:lnSpc>
                <a:spcPts val="2000"/>
              </a:lnSpc>
              <a:defRPr/>
            </a:pPr>
            <a:r>
              <a:rPr lang="fa-IR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۵. خدمات اورژانسی و سرپایی 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820530">
            <a:off x="3398196" y="1506928"/>
            <a:ext cx="672301" cy="93061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179951">
            <a:off x="4388993" y="1987012"/>
            <a:ext cx="683942" cy="162860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125486">
            <a:off x="5195792" y="1322356"/>
            <a:ext cx="1060753" cy="2026370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5866177" y="2391654"/>
            <a:ext cx="919809" cy="795205"/>
            <a:chOff x="3737291" y="3546344"/>
            <a:chExt cx="1226412" cy="1060273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7291" y="3546344"/>
              <a:ext cx="1226412" cy="1060273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98705">
              <a:off x="3985126" y="3631763"/>
              <a:ext cx="428184" cy="378907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4369779" y="3483349"/>
            <a:ext cx="919809" cy="795205"/>
            <a:chOff x="3592240" y="4189073"/>
            <a:chExt cx="1226412" cy="1060273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2240" y="4189073"/>
              <a:ext cx="1226412" cy="1060273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98705">
              <a:off x="3857862" y="4261133"/>
              <a:ext cx="428184" cy="378906"/>
            </a:xfrm>
            <a:prstGeom prst="rect">
              <a:avLst/>
            </a:prstGeom>
          </p:spPr>
        </p:pic>
      </p:grpSp>
      <p:sp>
        <p:nvSpPr>
          <p:cNvPr id="49" name="Line Callout 2 48"/>
          <p:cNvSpPr/>
          <p:nvPr/>
        </p:nvSpPr>
        <p:spPr>
          <a:xfrm>
            <a:off x="15033" y="2880871"/>
            <a:ext cx="2057400" cy="1755601"/>
          </a:xfrm>
          <a:prstGeom prst="borderCallout2">
            <a:avLst>
              <a:gd name="adj1" fmla="val 62954"/>
              <a:gd name="adj2" fmla="val 101223"/>
              <a:gd name="adj3" fmla="val 67911"/>
              <a:gd name="adj4" fmla="val 117803"/>
              <a:gd name="adj5" fmla="val -2419"/>
              <a:gd name="adj6" fmla="val 142259"/>
            </a:avLst>
          </a:prstGeom>
          <a:solidFill>
            <a:schemeClr val="accent4">
              <a:lumMod val="20000"/>
              <a:lumOff val="80000"/>
            </a:schemeClr>
          </a:solidFill>
          <a:ln w="3810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685800" rtl="1">
              <a:lnSpc>
                <a:spcPts val="1600"/>
              </a:lnSpc>
              <a:defRPr/>
            </a:pPr>
            <a:r>
              <a:rPr lang="fa-IR" sz="105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جمعیت تحت پوشش هر پایگاه:</a:t>
            </a:r>
          </a:p>
          <a:p>
            <a:pPr algn="r" defTabSz="685800" rtl="1">
              <a:lnSpc>
                <a:spcPts val="1600"/>
              </a:lnSpc>
              <a:defRPr/>
            </a:pPr>
            <a:r>
              <a:rPr lang="fa-IR" sz="1050" b="1" dirty="0">
                <a:solidFill>
                  <a:srgbClr val="002060"/>
                </a:solidFill>
                <a:latin typeface="Calibri"/>
                <a:cs typeface="B Titr" pitchFamily="2" charset="-78"/>
              </a:rPr>
              <a:t>12  تا 15هزار نفر</a:t>
            </a:r>
          </a:p>
          <a:p>
            <a:pPr algn="r" defTabSz="685800" rtl="1">
              <a:lnSpc>
                <a:spcPts val="1600"/>
              </a:lnSpc>
              <a:defRPr/>
            </a:pPr>
            <a:r>
              <a:rPr lang="fa-IR" sz="105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 </a:t>
            </a:r>
            <a:r>
              <a:rPr lang="fa-IR" sz="105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وظایف</a:t>
            </a:r>
            <a:r>
              <a:rPr lang="fa-IR" sz="105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B Titr" pitchFamily="2" charset="-78"/>
              </a:rPr>
              <a:t>:</a:t>
            </a:r>
          </a:p>
          <a:p>
            <a:pPr algn="r" defTabSz="685800" rtl="1">
              <a:lnSpc>
                <a:spcPts val="1600"/>
              </a:lnSpc>
              <a:defRPr/>
            </a:pPr>
            <a:r>
              <a:rPr lang="fa-IR" sz="1050" b="1" dirty="0">
                <a:solidFill>
                  <a:srgbClr val="002060"/>
                </a:solidFill>
                <a:latin typeface="Calibri"/>
                <a:cs typeface="B Titr" pitchFamily="2" charset="-78"/>
              </a:rPr>
              <a:t>۱. ارائه  بسته خدمات گروههای سنی</a:t>
            </a:r>
          </a:p>
          <a:p>
            <a:pPr algn="r" defTabSz="685800" rtl="1">
              <a:lnSpc>
                <a:spcPts val="1600"/>
              </a:lnSpc>
              <a:defRPr/>
            </a:pPr>
            <a:r>
              <a:rPr lang="fa-IR" sz="1050" b="1" dirty="0">
                <a:solidFill>
                  <a:srgbClr val="002060"/>
                </a:solidFill>
                <a:latin typeface="Calibri"/>
                <a:cs typeface="B Titr" pitchFamily="2" charset="-78"/>
              </a:rPr>
              <a:t>۲. ارائه خدمات گروههای آسیب پذیر</a:t>
            </a:r>
          </a:p>
          <a:p>
            <a:pPr algn="r" defTabSz="685800" rtl="1">
              <a:lnSpc>
                <a:spcPts val="1600"/>
              </a:lnSpc>
              <a:defRPr/>
            </a:pPr>
            <a:r>
              <a:rPr lang="fa-IR" sz="1050" b="1" dirty="0">
                <a:solidFill>
                  <a:srgbClr val="002060"/>
                </a:solidFill>
                <a:latin typeface="Calibri"/>
                <a:cs typeface="B Titr" pitchFamily="2" charset="-78"/>
              </a:rPr>
              <a:t>۳. خدمات درمانی سرپایی</a:t>
            </a:r>
          </a:p>
          <a:p>
            <a:pPr algn="r" defTabSz="685800" rtl="1">
              <a:lnSpc>
                <a:spcPts val="1600"/>
              </a:lnSpc>
              <a:defRPr/>
            </a:pPr>
            <a:r>
              <a:rPr lang="fa-IR" sz="1050" b="1" dirty="0">
                <a:solidFill>
                  <a:srgbClr val="002060"/>
                </a:solidFill>
                <a:latin typeface="Calibri"/>
                <a:cs typeface="B Titr" pitchFamily="2" charset="-78"/>
              </a:rPr>
              <a:t>4. آموزش مردم</a:t>
            </a:r>
          </a:p>
          <a:p>
            <a:pPr algn="r" defTabSz="685800" rtl="1">
              <a:lnSpc>
                <a:spcPts val="1600"/>
              </a:lnSpc>
              <a:defRPr/>
            </a:pPr>
            <a:r>
              <a:rPr lang="fa-IR" sz="1050" b="1" dirty="0">
                <a:solidFill>
                  <a:srgbClr val="002060"/>
                </a:solidFill>
                <a:latin typeface="Calibri"/>
                <a:cs typeface="B Titr" pitchFamily="2" charset="-78"/>
              </a:rPr>
              <a:t>5.آموزش پزشکی جامعه نگر</a:t>
            </a:r>
            <a:endParaRPr lang="en-US" sz="1050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774412">
            <a:off x="3149975" y="1778899"/>
            <a:ext cx="1297458" cy="2405310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2530246" y="2031118"/>
            <a:ext cx="919809" cy="795205"/>
            <a:chOff x="3592240" y="4189073"/>
            <a:chExt cx="1226412" cy="106027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2240" y="4189073"/>
              <a:ext cx="1226412" cy="106027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98705">
              <a:off x="3857862" y="4261133"/>
              <a:ext cx="428184" cy="378906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669809" y="4012195"/>
            <a:ext cx="919809" cy="795205"/>
            <a:chOff x="3834185" y="4345074"/>
            <a:chExt cx="1226412" cy="1060273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4185" y="4345074"/>
              <a:ext cx="1226412" cy="1060273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98705">
              <a:off x="4068104" y="4439956"/>
              <a:ext cx="428184" cy="3789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786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2BCE16-3F32-4999-B3BD-06CA7DF4D293}"/>
              </a:ext>
            </a:extLst>
          </p:cNvPr>
          <p:cNvSpPr txBox="1"/>
          <p:nvPr/>
        </p:nvSpPr>
        <p:spPr>
          <a:xfrm>
            <a:off x="601670" y="936687"/>
            <a:ext cx="7558897" cy="32701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ارتقای آمادگی واحدهای ارائه خدمت در حملات اخیر نظامی به کشور عزیزمان </a:t>
            </a:r>
          </a:p>
          <a:p>
            <a:pPr algn="ctr" rtl="1">
              <a:lnSpc>
                <a:spcPct val="150000"/>
              </a:lnSpc>
            </a:pPr>
            <a:r>
              <a:rPr lang="fa-IR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و </a:t>
            </a:r>
          </a:p>
          <a:p>
            <a:pPr algn="ctr" rtl="1">
              <a:lnSpc>
                <a:spcPct val="150000"/>
              </a:lnSpc>
            </a:pPr>
            <a:r>
              <a:rPr lang="fa-IR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پیگیری مصوبات کمیته های </a:t>
            </a:r>
            <a:r>
              <a:rPr lang="fa-IR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امور اجتماعی </a:t>
            </a:r>
            <a:r>
              <a:rPr lang="fa-IR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استان و طرح </a:t>
            </a:r>
            <a:r>
              <a:rPr lang="fa-IR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شهیدسلامی</a:t>
            </a:r>
          </a:p>
        </p:txBody>
      </p:sp>
    </p:spTree>
    <p:extLst>
      <p:ext uri="{BB962C8B-B14F-4D97-AF65-F5344CB8AC3E}">
        <p14:creationId xmlns:p14="http://schemas.microsoft.com/office/powerpoint/2010/main" val="354797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A7B63-EA93-4478-A0CA-CC0D06086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1882"/>
            <a:ext cx="8229600" cy="533311"/>
          </a:xfrm>
        </p:spPr>
        <p:txBody>
          <a:bodyPr/>
          <a:lstStyle/>
          <a:p>
            <a:r>
              <a:rPr lang="fa-IR" sz="2000" b="1" dirty="0">
                <a:solidFill>
                  <a:srgbClr val="A7D5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ایلاغ طرح شهید سلامی به شبکه های بهداشت و درمان تابعه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521D3E-A8CF-4BF7-8474-45319E8A8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299" y="1044700"/>
            <a:ext cx="3971626" cy="3400289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14018F-DFC9-401C-8033-A884D18AE3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87" y="1044833"/>
            <a:ext cx="3877209" cy="3402948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67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285" y="2113635"/>
            <a:ext cx="2743957" cy="259598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EBCB167-212F-4198-9449-EB2B330CE899}"/>
              </a:ext>
            </a:extLst>
          </p:cNvPr>
          <p:cNvSpPr txBox="1">
            <a:spLocks/>
          </p:cNvSpPr>
          <p:nvPr/>
        </p:nvSpPr>
        <p:spPr>
          <a:xfrm>
            <a:off x="601670" y="202715"/>
            <a:ext cx="8246070" cy="61815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NazaninBold"/>
                <a:ea typeface="+mj-ea"/>
                <a:cs typeface="B Titr" panose="00000700000000000000" pitchFamily="2" charset="-78"/>
              </a:rPr>
              <a:t>نمونه ابلاغ ها و جلسات روسای هیات امنای</a:t>
            </a:r>
            <a:r>
              <a:rPr kumimoji="0" lang="ar-AE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NazaninBold"/>
                <a:ea typeface="+mj-ea"/>
                <a:cs typeface="B Titr" panose="000007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NazaninBold"/>
                <a:ea typeface="+mj-ea"/>
                <a:cs typeface="B Titr" panose="00000700000000000000" pitchFamily="2" charset="-78"/>
              </a:rPr>
              <a:t>کانون سلامت محلات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j-ea"/>
              <a:cs typeface="B Titr" panose="000007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07FE8D9-6689-4857-BAD3-DD04575E23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"/>
          <a:stretch/>
        </p:blipFill>
        <p:spPr>
          <a:xfrm>
            <a:off x="61603" y="848415"/>
            <a:ext cx="3076052" cy="3777133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F3F8A22-91D5-4FE7-B89C-8FAB2C4373EC}"/>
              </a:ext>
            </a:extLst>
          </p:cNvPr>
          <p:cNvGrpSpPr/>
          <p:nvPr/>
        </p:nvGrpSpPr>
        <p:grpSpPr>
          <a:xfrm>
            <a:off x="6857843" y="820866"/>
            <a:ext cx="2194940" cy="3888754"/>
            <a:chOff x="6662019" y="891995"/>
            <a:chExt cx="1880311" cy="366492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FDDBEBD-0B23-4F92-A636-401C07468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2021" y="1553792"/>
              <a:ext cx="1880309" cy="114402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611F669-AC8F-4B2E-ACEC-AE9DA0D4E21C}"/>
                </a:ext>
              </a:extLst>
            </p:cNvPr>
            <p:cNvSpPr txBox="1"/>
            <p:nvPr/>
          </p:nvSpPr>
          <p:spPr>
            <a:xfrm>
              <a:off x="6662019" y="891995"/>
              <a:ext cx="1880310" cy="617830"/>
            </a:xfrm>
            <a:prstGeom prst="rect">
              <a:avLst/>
            </a:prstGeom>
            <a:solidFill>
              <a:schemeClr val="tx2"/>
            </a:solidFill>
            <a:effectLst>
              <a:glow rad="101600">
                <a:schemeClr val="accent2">
                  <a:satMod val="175000"/>
                  <a:alpha val="40000"/>
                </a:schemeClr>
              </a:glow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NazaninBold"/>
                  <a:ea typeface="+mj-ea"/>
                  <a:cs typeface="B Titr" panose="00000700000000000000" pitchFamily="2" charset="-78"/>
                </a:rPr>
                <a:t>نشست روسای محترم هیات امنا و ناظرین ارشد شهرستان اصفهان</a:t>
              </a:r>
            </a:p>
            <a:p>
              <a:pPr algn="ctr" rtl="1"/>
              <a:r>
                <a:rPr lang="fa-IR" sz="1200" b="1" dirty="0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NazaninBold"/>
                  <a:ea typeface="+mj-ea"/>
                  <a:cs typeface="B Titr" panose="00000700000000000000" pitchFamily="2" charset="-78"/>
                </a:rPr>
                <a:t> در تاریخ 3 اسفند 1404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074"/>
            <a:stretch/>
          </p:blipFill>
          <p:spPr>
            <a:xfrm>
              <a:off x="6686034" y="2736502"/>
              <a:ext cx="1856295" cy="1820413"/>
            </a:xfrm>
            <a:prstGeom prst="rect">
              <a:avLst/>
            </a:prstGeom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655" y="820865"/>
            <a:ext cx="2546092" cy="2514410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04896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BC231C2-3E31-4698-B993-B52C6376EFA9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294" y="828675"/>
            <a:ext cx="361411" cy="425450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0D3ADCC-4FB3-49CD-9FE7-AA0E72C248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53" y="1330325"/>
            <a:ext cx="2772494" cy="3263900"/>
          </a:xfr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EF4EFAF-BEFC-45C2-9091-45B277DE7101}"/>
              </a:ext>
            </a:extLst>
          </p:cNvPr>
          <p:cNvGrpSpPr/>
          <p:nvPr/>
        </p:nvGrpSpPr>
        <p:grpSpPr>
          <a:xfrm>
            <a:off x="385754" y="1041400"/>
            <a:ext cx="8398775" cy="3549525"/>
            <a:chOff x="143555" y="767519"/>
            <a:chExt cx="8856890" cy="382670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0CBAB85-A8F5-4CB5-A2AE-477CFB28B4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000"/>
            <a:stretch/>
          </p:blipFill>
          <p:spPr>
            <a:xfrm>
              <a:off x="2824500" y="787918"/>
              <a:ext cx="2862058" cy="3768997"/>
            </a:xfrm>
            <a:prstGeom prst="rect">
              <a:avLst/>
            </a:prstGeom>
            <a:effectLst>
              <a:glow rad="101600">
                <a:schemeClr val="accent2">
                  <a:satMod val="175000"/>
                  <a:alpha val="40000"/>
                </a:schemeClr>
              </a:glow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09CD858-355E-4BEC-B695-F9A546E75A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697"/>
            <a:stretch/>
          </p:blipFill>
          <p:spPr>
            <a:xfrm>
              <a:off x="5934931" y="767519"/>
              <a:ext cx="3065514" cy="3826706"/>
            </a:xfrm>
            <a:prstGeom prst="rect">
              <a:avLst/>
            </a:prstGeom>
            <a:effectLst>
              <a:glow rad="101600">
                <a:schemeClr val="accent2">
                  <a:satMod val="175000"/>
                  <a:alpha val="40000"/>
                </a:schemeClr>
              </a:glow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8A5F52D-3DA2-47FC-9767-CF7F770FA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555" y="820530"/>
              <a:ext cx="2450753" cy="3768997"/>
            </a:xfrm>
            <a:prstGeom prst="rect">
              <a:avLst/>
            </a:prstGeom>
            <a:effectLst>
              <a:glow rad="101600">
                <a:schemeClr val="accent2">
                  <a:satMod val="175000"/>
                  <a:alpha val="40000"/>
                </a:schemeClr>
              </a:glow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0BEB0AEF-819A-44CB-98BB-8856F2E63613}"/>
              </a:ext>
            </a:extLst>
          </p:cNvPr>
          <p:cNvSpPr txBox="1">
            <a:spLocks/>
          </p:cNvSpPr>
          <p:nvPr/>
        </p:nvSpPr>
        <p:spPr>
          <a:xfrm>
            <a:off x="601670" y="202715"/>
            <a:ext cx="8246070" cy="61815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NazaninBold"/>
                <a:ea typeface="+mj-ea"/>
                <a:cs typeface="B Titr" panose="00000700000000000000" pitchFamily="2" charset="-78"/>
              </a:rPr>
              <a:t>نمونه جلسات هیات امنا</a:t>
            </a:r>
            <a:r>
              <a:rPr kumimoji="0" lang="ar-AE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NazaninBold"/>
                <a:ea typeface="+mj-ea"/>
                <a:cs typeface="B Titr" panose="00000700000000000000" pitchFamily="2" charset="-78"/>
              </a:rPr>
              <a:t> در 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NazaninBold"/>
                <a:ea typeface="+mj-ea"/>
                <a:cs typeface="B Titr" panose="00000700000000000000" pitchFamily="2" charset="-78"/>
              </a:rPr>
              <a:t>کانون سلامت محلات</a:t>
            </a:r>
            <a:endParaRPr lang="en-US" sz="20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NazaninBold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945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2_cdb2004c036d">
  <a:themeElements>
    <a:clrScheme name="cdb2004c036d 3">
      <a:dk1>
        <a:srgbClr val="0B398B"/>
      </a:dk1>
      <a:lt1>
        <a:srgbClr val="D1D1D1"/>
      </a:lt1>
      <a:dk2>
        <a:srgbClr val="000072"/>
      </a:dk2>
      <a:lt2>
        <a:srgbClr val="FFFFFF"/>
      </a:lt2>
      <a:accent1>
        <a:srgbClr val="003BB2"/>
      </a:accent1>
      <a:accent2>
        <a:srgbClr val="4DA6FF"/>
      </a:accent2>
      <a:accent3>
        <a:srgbClr val="AAAABC"/>
      </a:accent3>
      <a:accent4>
        <a:srgbClr val="B2B2B2"/>
      </a:accent4>
      <a:accent5>
        <a:srgbClr val="AAAFD5"/>
      </a:accent5>
      <a:accent6>
        <a:srgbClr val="4596E7"/>
      </a:accent6>
      <a:hlink>
        <a:srgbClr val="00D69E"/>
      </a:hlink>
      <a:folHlink>
        <a:srgbClr val="D46AE8"/>
      </a:folHlink>
    </a:clrScheme>
    <a:fontScheme name="cdb2004c036d">
      <a:majorFont>
        <a:latin typeface="Arial"/>
        <a:ea typeface=""/>
        <a:cs typeface="B Titr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Titr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Titr" pitchFamily="2" charset="-78"/>
          </a:defRPr>
        </a:defPPr>
      </a:lstStyle>
    </a:lnDef>
  </a:objectDefaults>
  <a:extraClrSchemeLst>
    <a:extraClrScheme>
      <a:clrScheme name="cdb2004c036d 1">
        <a:dk1>
          <a:srgbClr val="333333"/>
        </a:dk1>
        <a:lt1>
          <a:srgbClr val="FFFFFF"/>
        </a:lt1>
        <a:dk2>
          <a:srgbClr val="470E03"/>
        </a:dk2>
        <a:lt2>
          <a:srgbClr val="FFFFFF"/>
        </a:lt2>
        <a:accent1>
          <a:srgbClr val="CC6600"/>
        </a:accent1>
        <a:accent2>
          <a:srgbClr val="99CCFF"/>
        </a:accent2>
        <a:accent3>
          <a:srgbClr val="B1AAAA"/>
        </a:accent3>
        <a:accent4>
          <a:srgbClr val="DADADA"/>
        </a:accent4>
        <a:accent5>
          <a:srgbClr val="E2B8AA"/>
        </a:accent5>
        <a:accent6>
          <a:srgbClr val="8AB9E7"/>
        </a:accent6>
        <a:hlink>
          <a:srgbClr val="2EB62E"/>
        </a:hlink>
        <a:folHlink>
          <a:srgbClr val="E88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c036d 2">
        <a:dk1>
          <a:srgbClr val="000000"/>
        </a:dk1>
        <a:lt1>
          <a:srgbClr val="D1D1D1"/>
        </a:lt1>
        <a:dk2>
          <a:srgbClr val="003600"/>
        </a:dk2>
        <a:lt2>
          <a:srgbClr val="FFFFFF"/>
        </a:lt2>
        <a:accent1>
          <a:srgbClr val="26A84E"/>
        </a:accent1>
        <a:accent2>
          <a:srgbClr val="C7E46A"/>
        </a:accent2>
        <a:accent3>
          <a:srgbClr val="AAAEAA"/>
        </a:accent3>
        <a:accent4>
          <a:srgbClr val="B2B2B2"/>
        </a:accent4>
        <a:accent5>
          <a:srgbClr val="ACD1B2"/>
        </a:accent5>
        <a:accent6>
          <a:srgbClr val="B4CF5F"/>
        </a:accent6>
        <a:hlink>
          <a:srgbClr val="00D69E"/>
        </a:hlink>
        <a:folHlink>
          <a:srgbClr val="4466A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c036d 3">
        <a:dk1>
          <a:srgbClr val="0B398B"/>
        </a:dk1>
        <a:lt1>
          <a:srgbClr val="D1D1D1"/>
        </a:lt1>
        <a:dk2>
          <a:srgbClr val="000072"/>
        </a:dk2>
        <a:lt2>
          <a:srgbClr val="FFFFFF"/>
        </a:lt2>
        <a:accent1>
          <a:srgbClr val="003BB2"/>
        </a:accent1>
        <a:accent2>
          <a:srgbClr val="4DA6FF"/>
        </a:accent2>
        <a:accent3>
          <a:srgbClr val="AAAABC"/>
        </a:accent3>
        <a:accent4>
          <a:srgbClr val="B2B2B2"/>
        </a:accent4>
        <a:accent5>
          <a:srgbClr val="AAAFD5"/>
        </a:accent5>
        <a:accent6>
          <a:srgbClr val="4596E7"/>
        </a:accent6>
        <a:hlink>
          <a:srgbClr val="00D69E"/>
        </a:hlink>
        <a:folHlink>
          <a:srgbClr val="D46AE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8027</TotalTime>
  <Words>528</Words>
  <Application>Microsoft Office PowerPoint</Application>
  <PresentationFormat>On-screen Show (16:9)</PresentationFormat>
  <Paragraphs>127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MS Gothic</vt:lpstr>
      <vt:lpstr>Arial</vt:lpstr>
      <vt:lpstr>B Mitra</vt:lpstr>
      <vt:lpstr>B Titr</vt:lpstr>
      <vt:lpstr>B Yekan</vt:lpstr>
      <vt:lpstr>BNazaninBold</vt:lpstr>
      <vt:lpstr>Calibri</vt:lpstr>
      <vt:lpstr>Cambria</vt:lpstr>
      <vt:lpstr>MS Mincho</vt:lpstr>
      <vt:lpstr>Times New Roman</vt:lpstr>
      <vt:lpstr>Tw Cen MT</vt:lpstr>
      <vt:lpstr>Wingdings</vt:lpstr>
      <vt:lpstr>2_cdb2004c036d</vt:lpstr>
      <vt:lpstr>PowerPoint Presentation</vt:lpstr>
      <vt:lpstr>اقدامات دانشگاه علوم پزشکی اصفهان در راستای عملیاتی نمودن  مدیریت محله محور</vt:lpstr>
      <vt:lpstr>مشترکات طرح مدیریت محله‌محور، طرح شهید سلامی و شیوه‌نامه مداخلات تعیین‌کننده‌های اجتماعی سلامت</vt:lpstr>
      <vt:lpstr>تفاوت‌های طرح مدیریت محله‌محور، طرح شهید سلامی و شیوه‌نامه مداخلات تعیین‌کننده‌های اجتماعی سلامت</vt:lpstr>
      <vt:lpstr>PowerPoint Presentation</vt:lpstr>
      <vt:lpstr>PowerPoint Presentation</vt:lpstr>
      <vt:lpstr>ایلاغ طرح شهید سلامی به شبکه های بهداشت و درمان تابعه</vt:lpstr>
      <vt:lpstr>PowerPoint Presentation</vt:lpstr>
      <vt:lpstr>PowerPoint Presentation</vt:lpstr>
      <vt:lpstr>ابلاغ شرح وظایف هیات امنای کانون سلامت محلات درخصوص آمادگی در شرایط جنگ نظامی به شبکه های بهداشت و درمان تابعه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Fava</cp:lastModifiedBy>
  <cp:revision>1653</cp:revision>
  <dcterms:created xsi:type="dcterms:W3CDTF">2013-08-21T19:17:07Z</dcterms:created>
  <dcterms:modified xsi:type="dcterms:W3CDTF">2026-08-28T15:06:48Z</dcterms:modified>
</cp:coreProperties>
</file>